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16"/>
  </p:notesMasterIdLst>
  <p:handoutMasterIdLst>
    <p:handoutMasterId r:id="rId117"/>
  </p:handoutMasterIdLst>
  <p:sldIdLst>
    <p:sldId id="484" r:id="rId3"/>
    <p:sldId id="560" r:id="rId4"/>
    <p:sldId id="613" r:id="rId5"/>
    <p:sldId id="700" r:id="rId6"/>
    <p:sldId id="634" r:id="rId7"/>
    <p:sldId id="636" r:id="rId8"/>
    <p:sldId id="635" r:id="rId9"/>
    <p:sldId id="535" r:id="rId10"/>
    <p:sldId id="707" r:id="rId11"/>
    <p:sldId id="423" r:id="rId12"/>
    <p:sldId id="706" r:id="rId13"/>
    <p:sldId id="404" r:id="rId14"/>
    <p:sldId id="424" r:id="rId15"/>
    <p:sldId id="425" r:id="rId16"/>
    <p:sldId id="637" r:id="rId17"/>
    <p:sldId id="604" r:id="rId18"/>
    <p:sldId id="653" r:id="rId19"/>
    <p:sldId id="642" r:id="rId20"/>
    <p:sldId id="426" r:id="rId21"/>
    <p:sldId id="540" r:id="rId22"/>
    <p:sldId id="643" r:id="rId23"/>
    <p:sldId id="708" r:id="rId24"/>
    <p:sldId id="644" r:id="rId25"/>
    <p:sldId id="645" r:id="rId26"/>
    <p:sldId id="646" r:id="rId27"/>
    <p:sldId id="647" r:id="rId28"/>
    <p:sldId id="648" r:id="rId29"/>
    <p:sldId id="649" r:id="rId30"/>
    <p:sldId id="650" r:id="rId31"/>
    <p:sldId id="651" r:id="rId32"/>
    <p:sldId id="652" r:id="rId33"/>
    <p:sldId id="542" r:id="rId34"/>
    <p:sldId id="543" r:id="rId35"/>
    <p:sldId id="544" r:id="rId36"/>
    <p:sldId id="545" r:id="rId37"/>
    <p:sldId id="596" r:id="rId38"/>
    <p:sldId id="579" r:id="rId39"/>
    <p:sldId id="654" r:id="rId40"/>
    <p:sldId id="605" r:id="rId41"/>
    <p:sldId id="655" r:id="rId42"/>
    <p:sldId id="656" r:id="rId43"/>
    <p:sldId id="606" r:id="rId44"/>
    <p:sldId id="443" r:id="rId45"/>
    <p:sldId id="658" r:id="rId46"/>
    <p:sldId id="659" r:id="rId47"/>
    <p:sldId id="660" r:id="rId48"/>
    <p:sldId id="598" r:id="rId49"/>
    <p:sldId id="548" r:id="rId50"/>
    <p:sldId id="661" r:id="rId51"/>
    <p:sldId id="454" r:id="rId52"/>
    <p:sldId id="620" r:id="rId53"/>
    <p:sldId id="621" r:id="rId54"/>
    <p:sldId id="455" r:id="rId55"/>
    <p:sldId id="467" r:id="rId56"/>
    <p:sldId id="624" r:id="rId57"/>
    <p:sldId id="466" r:id="rId58"/>
    <p:sldId id="465" r:id="rId59"/>
    <p:sldId id="468" r:id="rId60"/>
    <p:sldId id="456" r:id="rId61"/>
    <p:sldId id="469" r:id="rId62"/>
    <p:sldId id="470" r:id="rId63"/>
    <p:sldId id="507" r:id="rId64"/>
    <p:sldId id="600" r:id="rId65"/>
    <p:sldId id="601" r:id="rId66"/>
    <p:sldId id="602" r:id="rId67"/>
    <p:sldId id="603" r:id="rId68"/>
    <p:sldId id="662" r:id="rId69"/>
    <p:sldId id="556" r:id="rId70"/>
    <p:sldId id="500" r:id="rId71"/>
    <p:sldId id="610" r:id="rId72"/>
    <p:sldId id="663" r:id="rId73"/>
    <p:sldId id="664" r:id="rId74"/>
    <p:sldId id="665" r:id="rId75"/>
    <p:sldId id="611" r:id="rId76"/>
    <p:sldId id="504" r:id="rId77"/>
    <p:sldId id="608" r:id="rId78"/>
    <p:sldId id="666" r:id="rId79"/>
    <p:sldId id="667" r:id="rId80"/>
    <p:sldId id="668" r:id="rId81"/>
    <p:sldId id="503" r:id="rId82"/>
    <p:sldId id="704" r:id="rId83"/>
    <p:sldId id="705" r:id="rId84"/>
    <p:sldId id="703" r:id="rId85"/>
    <p:sldId id="619" r:id="rId86"/>
    <p:sldId id="702" r:id="rId87"/>
    <p:sldId id="672" r:id="rId88"/>
    <p:sldId id="673" r:id="rId89"/>
    <p:sldId id="675" r:id="rId90"/>
    <p:sldId id="676" r:id="rId91"/>
    <p:sldId id="677" r:id="rId92"/>
    <p:sldId id="678" r:id="rId93"/>
    <p:sldId id="679" r:id="rId94"/>
    <p:sldId id="680" r:id="rId95"/>
    <p:sldId id="681" r:id="rId96"/>
    <p:sldId id="682" r:id="rId97"/>
    <p:sldId id="683" r:id="rId98"/>
    <p:sldId id="684" r:id="rId99"/>
    <p:sldId id="685" r:id="rId100"/>
    <p:sldId id="686" r:id="rId101"/>
    <p:sldId id="687" r:id="rId102"/>
    <p:sldId id="688" r:id="rId103"/>
    <p:sldId id="689" r:id="rId104"/>
    <p:sldId id="694" r:id="rId105"/>
    <p:sldId id="690" r:id="rId106"/>
    <p:sldId id="701" r:id="rId107"/>
    <p:sldId id="691" r:id="rId108"/>
    <p:sldId id="692" r:id="rId109"/>
    <p:sldId id="696" r:id="rId110"/>
    <p:sldId id="693" r:id="rId111"/>
    <p:sldId id="697" r:id="rId112"/>
    <p:sldId id="698" r:id="rId113"/>
    <p:sldId id="699" r:id="rId114"/>
    <p:sldId id="588" r:id="rId115"/>
  </p:sldIdLst>
  <p:sldSz cx="9144000" cy="6858000" type="screen4x3"/>
  <p:notesSz cx="6735763" cy="9866313"/>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413" autoAdjust="0"/>
    <p:restoredTop sz="94668" autoAdjust="0"/>
  </p:normalViewPr>
  <p:slideViewPr>
    <p:cSldViewPr>
      <p:cViewPr varScale="1">
        <p:scale>
          <a:sx n="116" d="100"/>
          <a:sy n="116" d="100"/>
        </p:scale>
        <p:origin x="1062" y="90"/>
      </p:cViewPr>
      <p:guideLst>
        <p:guide orient="horz" pos="2160"/>
        <p:guide pos="2880"/>
      </p:guideLst>
    </p:cSldViewPr>
  </p:slideViewPr>
  <p:outlineViewPr>
    <p:cViewPr>
      <p:scale>
        <a:sx n="33" d="100"/>
        <a:sy n="33" d="100"/>
      </p:scale>
      <p:origin x="0" y="3384"/>
    </p:cViewPr>
  </p:outlineViewPr>
  <p:notesTextViewPr>
    <p:cViewPr>
      <p:scale>
        <a:sx n="1" d="1"/>
        <a:sy n="1" d="1"/>
      </p:scale>
      <p:origin x="0" y="0"/>
    </p:cViewPr>
  </p:notesTextViewPr>
  <p:sorterViewPr>
    <p:cViewPr>
      <p:scale>
        <a:sx n="66" d="100"/>
        <a:sy n="66" d="100"/>
      </p:scale>
      <p:origin x="0" y="1086"/>
    </p:cViewPr>
  </p:sorterViewPr>
  <p:notesViewPr>
    <p:cSldViewPr>
      <p:cViewPr varScale="1">
        <p:scale>
          <a:sx n="79" d="100"/>
          <a:sy n="79" d="100"/>
        </p:scale>
        <p:origin x="-3948"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CD2C8-8390-4D54-8952-42F192998F80}" type="doc">
      <dgm:prSet loTypeId="urn:microsoft.com/office/officeart/2005/8/layout/cycle7" loCatId="cycle" qsTypeId="urn:microsoft.com/office/officeart/2005/8/quickstyle/simple1" qsCatId="simple" csTypeId="urn:microsoft.com/office/officeart/2005/8/colors/accent1_2" csCatId="accent1" phldr="1"/>
      <dgm:spPr/>
      <dgm:t>
        <a:bodyPr/>
        <a:lstStyle/>
        <a:p>
          <a:pPr latinLnBrk="1"/>
          <a:endParaRPr lang="ko-KR" altLang="en-US"/>
        </a:p>
      </dgm:t>
    </dgm:pt>
    <dgm:pt modelId="{56E45A87-298B-4395-A714-D6E1BCB43DA6}">
      <dgm:prSet phldrT="[텍스트]" custT="1"/>
      <dgm:spPr/>
      <dgm:t>
        <a:bodyPr/>
        <a:lstStyle/>
        <a:p>
          <a:pPr latinLnBrk="1"/>
          <a:r>
            <a:rPr lang="ko-KR" altLang="en-US" sz="1600" dirty="0" smtClean="0">
              <a:latin typeface="HY헤드라인M" panose="02030600000101010101" pitchFamily="18" charset="-127"/>
              <a:ea typeface="HY헤드라인M" panose="02030600000101010101" pitchFamily="18" charset="-127"/>
            </a:rPr>
            <a:t>유해화학물질관리법</a:t>
          </a:r>
          <a:endParaRPr lang="ko-KR" altLang="en-US" sz="1600" dirty="0">
            <a:latin typeface="HY헤드라인M" panose="02030600000101010101" pitchFamily="18" charset="-127"/>
            <a:ea typeface="HY헤드라인M" panose="02030600000101010101" pitchFamily="18" charset="-127"/>
          </a:endParaRPr>
        </a:p>
      </dgm:t>
    </dgm:pt>
    <dgm:pt modelId="{BEC3AD39-F45A-4F30-8A9F-74E950E6B43B}" type="parTrans" cxnId="{B8A97283-A4B7-406A-801A-6B4589EB9C02}">
      <dgm:prSet/>
      <dgm:spPr/>
      <dgm:t>
        <a:bodyPr/>
        <a:lstStyle/>
        <a:p>
          <a:pPr latinLnBrk="1"/>
          <a:endParaRPr lang="ko-KR" altLang="en-US"/>
        </a:p>
      </dgm:t>
    </dgm:pt>
    <dgm:pt modelId="{C1EE1C0F-223D-4094-89CD-83806EA589EB}" type="sibTrans" cxnId="{B8A97283-A4B7-406A-801A-6B4589EB9C02}">
      <dgm:prSet/>
      <dgm:spPr/>
      <dgm:t>
        <a:bodyPr/>
        <a:lstStyle/>
        <a:p>
          <a:pPr latinLnBrk="1"/>
          <a:endParaRPr lang="ko-KR" altLang="en-US"/>
        </a:p>
      </dgm:t>
    </dgm:pt>
    <dgm:pt modelId="{2FBD70A7-E80C-4973-8BF9-FB6E718A4E17}">
      <dgm:prSet phldrT="[텍스트]" custT="1"/>
      <dgm:spPr/>
      <dgm:t>
        <a:bodyPr/>
        <a:lstStyle/>
        <a:p>
          <a:pPr latinLnBrk="1"/>
          <a:r>
            <a:rPr lang="ko-KR" altLang="en-US" sz="1600" dirty="0" smtClean="0">
              <a:latin typeface="HY헤드라인M" panose="02030600000101010101" pitchFamily="18" charset="-127"/>
              <a:ea typeface="HY헤드라인M" panose="02030600000101010101" pitchFamily="18" charset="-127"/>
            </a:rPr>
            <a:t>화학물질관리법</a:t>
          </a:r>
          <a:endParaRPr lang="ko-KR" altLang="en-US" sz="1600" dirty="0">
            <a:latin typeface="HY헤드라인M" panose="02030600000101010101" pitchFamily="18" charset="-127"/>
            <a:ea typeface="HY헤드라인M" panose="02030600000101010101" pitchFamily="18" charset="-127"/>
          </a:endParaRPr>
        </a:p>
      </dgm:t>
    </dgm:pt>
    <dgm:pt modelId="{3AA182D5-5F8A-4062-BAE2-FD23B0D7D257}" type="parTrans" cxnId="{8C06EA4A-FC57-43E0-A486-7B99441B28CA}">
      <dgm:prSet/>
      <dgm:spPr/>
      <dgm:t>
        <a:bodyPr/>
        <a:lstStyle/>
        <a:p>
          <a:pPr latinLnBrk="1"/>
          <a:endParaRPr lang="ko-KR" altLang="en-US"/>
        </a:p>
      </dgm:t>
    </dgm:pt>
    <dgm:pt modelId="{39CB8FF8-ED35-4D98-8E8F-73D73B6F7004}" type="sibTrans" cxnId="{8C06EA4A-FC57-43E0-A486-7B99441B28CA}">
      <dgm:prSet/>
      <dgm:spPr/>
      <dgm:t>
        <a:bodyPr/>
        <a:lstStyle/>
        <a:p>
          <a:pPr latinLnBrk="1"/>
          <a:endParaRPr lang="ko-KR" altLang="en-US"/>
        </a:p>
      </dgm:t>
    </dgm:pt>
    <dgm:pt modelId="{802653AA-3AFB-4F45-ADE4-832D4B1851AF}">
      <dgm:prSet phldrT="[텍스트]" custT="1"/>
      <dgm:spPr/>
      <dgm:t>
        <a:bodyPr/>
        <a:lstStyle/>
        <a:p>
          <a:pPr latinLnBrk="1"/>
          <a:r>
            <a:rPr lang="en-US" altLang="ko-KR" sz="1600" dirty="0" smtClean="0">
              <a:latin typeface="HY헤드라인M" panose="02030600000101010101" pitchFamily="18" charset="-127"/>
              <a:ea typeface="HY헤드라인M" panose="02030600000101010101" pitchFamily="18" charset="-127"/>
            </a:rPr>
            <a:t>(</a:t>
          </a:r>
          <a:r>
            <a:rPr lang="ko-KR" altLang="en-US" sz="1600" dirty="0" err="1" smtClean="0">
              <a:latin typeface="HY헤드라인M" panose="02030600000101010101" pitchFamily="18" charset="-127"/>
              <a:ea typeface="HY헤드라인M" panose="02030600000101010101" pitchFamily="18" charset="-127"/>
            </a:rPr>
            <a:t>화평법</a:t>
          </a:r>
          <a:r>
            <a:rPr lang="en-US" altLang="ko-KR" sz="1600" dirty="0" smtClean="0">
              <a:latin typeface="HY헤드라인M" panose="02030600000101010101" pitchFamily="18" charset="-127"/>
              <a:ea typeface="HY헤드라인M" panose="02030600000101010101" pitchFamily="18" charset="-127"/>
            </a:rPr>
            <a:t>)</a:t>
          </a:r>
        </a:p>
        <a:p>
          <a:pPr latinLnBrk="1"/>
          <a:r>
            <a:rPr lang="ko-KR" altLang="en-US" sz="1600" dirty="0" smtClean="0">
              <a:latin typeface="HY헤드라인M" panose="02030600000101010101" pitchFamily="18" charset="-127"/>
              <a:ea typeface="HY헤드라인M" panose="02030600000101010101" pitchFamily="18" charset="-127"/>
            </a:rPr>
            <a:t>화학물질등록</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평가</a:t>
          </a:r>
          <a:endParaRPr lang="ko-KR" altLang="en-US" sz="1600" dirty="0">
            <a:latin typeface="HY헤드라인M" panose="02030600000101010101" pitchFamily="18" charset="-127"/>
            <a:ea typeface="HY헤드라인M" panose="02030600000101010101" pitchFamily="18" charset="-127"/>
          </a:endParaRPr>
        </a:p>
      </dgm:t>
    </dgm:pt>
    <dgm:pt modelId="{EFC64EE3-CFED-41CB-9CD4-BEDB34095246}" type="parTrans" cxnId="{B1240DAA-243D-4DCE-ABE7-74677505DAAC}">
      <dgm:prSet/>
      <dgm:spPr/>
      <dgm:t>
        <a:bodyPr/>
        <a:lstStyle/>
        <a:p>
          <a:pPr latinLnBrk="1"/>
          <a:endParaRPr lang="ko-KR" altLang="en-US"/>
        </a:p>
      </dgm:t>
    </dgm:pt>
    <dgm:pt modelId="{0E2E8239-D45E-4799-B610-082CCA7F76F5}" type="sibTrans" cxnId="{B1240DAA-243D-4DCE-ABE7-74677505DAAC}">
      <dgm:prSet/>
      <dgm:spPr/>
      <dgm:t>
        <a:bodyPr/>
        <a:lstStyle/>
        <a:p>
          <a:pPr latinLnBrk="1"/>
          <a:endParaRPr lang="ko-KR" altLang="en-US"/>
        </a:p>
      </dgm:t>
    </dgm:pt>
    <dgm:pt modelId="{3117918E-5E24-4856-80F5-DC74E2631273}" type="pres">
      <dgm:prSet presAssocID="{26ACD2C8-8390-4D54-8952-42F192998F80}" presName="Name0" presStyleCnt="0">
        <dgm:presLayoutVars>
          <dgm:dir/>
          <dgm:resizeHandles val="exact"/>
        </dgm:presLayoutVars>
      </dgm:prSet>
      <dgm:spPr/>
      <dgm:t>
        <a:bodyPr/>
        <a:lstStyle/>
        <a:p>
          <a:pPr latinLnBrk="1"/>
          <a:endParaRPr lang="ko-KR" altLang="en-US"/>
        </a:p>
      </dgm:t>
    </dgm:pt>
    <dgm:pt modelId="{8C38A8B5-EA2B-441C-ABD1-B5E790CBB5EB}" type="pres">
      <dgm:prSet presAssocID="{56E45A87-298B-4395-A714-D6E1BCB43DA6}" presName="node" presStyleLbl="node1" presStyleIdx="0" presStyleCnt="3">
        <dgm:presLayoutVars>
          <dgm:bulletEnabled val="1"/>
        </dgm:presLayoutVars>
      </dgm:prSet>
      <dgm:spPr/>
      <dgm:t>
        <a:bodyPr/>
        <a:lstStyle/>
        <a:p>
          <a:pPr latinLnBrk="1"/>
          <a:endParaRPr lang="ko-KR" altLang="en-US"/>
        </a:p>
      </dgm:t>
    </dgm:pt>
    <dgm:pt modelId="{957560BB-3DE1-4CB3-830B-8B4FF13ADB10}" type="pres">
      <dgm:prSet presAssocID="{C1EE1C0F-223D-4094-89CD-83806EA589EB}" presName="sibTrans" presStyleLbl="sibTrans2D1" presStyleIdx="0" presStyleCnt="3"/>
      <dgm:spPr>
        <a:prstGeom prst="rightArrow">
          <a:avLst/>
        </a:prstGeom>
      </dgm:spPr>
      <dgm:t>
        <a:bodyPr/>
        <a:lstStyle/>
        <a:p>
          <a:pPr latinLnBrk="1"/>
          <a:endParaRPr lang="ko-KR" altLang="en-US"/>
        </a:p>
      </dgm:t>
    </dgm:pt>
    <dgm:pt modelId="{D737812E-455D-4695-82FD-D8DF20FF490B}" type="pres">
      <dgm:prSet presAssocID="{C1EE1C0F-223D-4094-89CD-83806EA589EB}" presName="connectorText" presStyleLbl="sibTrans2D1" presStyleIdx="0" presStyleCnt="3"/>
      <dgm:spPr/>
      <dgm:t>
        <a:bodyPr/>
        <a:lstStyle/>
        <a:p>
          <a:pPr latinLnBrk="1"/>
          <a:endParaRPr lang="ko-KR" altLang="en-US"/>
        </a:p>
      </dgm:t>
    </dgm:pt>
    <dgm:pt modelId="{99D8CBED-D025-4AA5-A326-BB38E61BE174}" type="pres">
      <dgm:prSet presAssocID="{2FBD70A7-E80C-4973-8BF9-FB6E718A4E17}" presName="node" presStyleLbl="node1" presStyleIdx="1" presStyleCnt="3">
        <dgm:presLayoutVars>
          <dgm:bulletEnabled val="1"/>
        </dgm:presLayoutVars>
      </dgm:prSet>
      <dgm:spPr/>
      <dgm:t>
        <a:bodyPr/>
        <a:lstStyle/>
        <a:p>
          <a:pPr latinLnBrk="1"/>
          <a:endParaRPr lang="ko-KR" altLang="en-US"/>
        </a:p>
      </dgm:t>
    </dgm:pt>
    <dgm:pt modelId="{2F2236FD-064C-4D2C-B9AB-D3E3BD8647C2}" type="pres">
      <dgm:prSet presAssocID="{39CB8FF8-ED35-4D98-8E8F-73D73B6F7004}" presName="sibTrans" presStyleLbl="sibTrans2D1" presStyleIdx="1" presStyleCnt="3"/>
      <dgm:spPr/>
      <dgm:t>
        <a:bodyPr/>
        <a:lstStyle/>
        <a:p>
          <a:pPr latinLnBrk="1"/>
          <a:endParaRPr lang="ko-KR" altLang="en-US"/>
        </a:p>
      </dgm:t>
    </dgm:pt>
    <dgm:pt modelId="{44ACB82A-4126-4F2A-8A7F-2C86956A827B}" type="pres">
      <dgm:prSet presAssocID="{39CB8FF8-ED35-4D98-8E8F-73D73B6F7004}" presName="connectorText" presStyleLbl="sibTrans2D1" presStyleIdx="1" presStyleCnt="3"/>
      <dgm:spPr/>
      <dgm:t>
        <a:bodyPr/>
        <a:lstStyle/>
        <a:p>
          <a:pPr latinLnBrk="1"/>
          <a:endParaRPr lang="ko-KR" altLang="en-US"/>
        </a:p>
      </dgm:t>
    </dgm:pt>
    <dgm:pt modelId="{52C5C8E4-A1BB-4914-9011-FEAA2F785C05}" type="pres">
      <dgm:prSet presAssocID="{802653AA-3AFB-4F45-ADE4-832D4B1851AF}" presName="node" presStyleLbl="node1" presStyleIdx="2" presStyleCnt="3">
        <dgm:presLayoutVars>
          <dgm:bulletEnabled val="1"/>
        </dgm:presLayoutVars>
      </dgm:prSet>
      <dgm:spPr/>
      <dgm:t>
        <a:bodyPr/>
        <a:lstStyle/>
        <a:p>
          <a:pPr latinLnBrk="1"/>
          <a:endParaRPr lang="ko-KR" altLang="en-US"/>
        </a:p>
      </dgm:t>
    </dgm:pt>
    <dgm:pt modelId="{B6F47028-C04A-48FD-BC02-FB4BBAAC6D03}" type="pres">
      <dgm:prSet presAssocID="{0E2E8239-D45E-4799-B610-082CCA7F76F5}" presName="sibTrans" presStyleLbl="sibTrans2D1" presStyleIdx="2" presStyleCnt="3"/>
      <dgm:spPr>
        <a:prstGeom prst="leftArrow">
          <a:avLst/>
        </a:prstGeom>
      </dgm:spPr>
      <dgm:t>
        <a:bodyPr/>
        <a:lstStyle/>
        <a:p>
          <a:pPr latinLnBrk="1"/>
          <a:endParaRPr lang="ko-KR" altLang="en-US"/>
        </a:p>
      </dgm:t>
    </dgm:pt>
    <dgm:pt modelId="{7DD5BEFC-D2BE-4C81-8BF7-F4FB909CF85D}" type="pres">
      <dgm:prSet presAssocID="{0E2E8239-D45E-4799-B610-082CCA7F76F5}" presName="connectorText" presStyleLbl="sibTrans2D1" presStyleIdx="2" presStyleCnt="3"/>
      <dgm:spPr/>
      <dgm:t>
        <a:bodyPr/>
        <a:lstStyle/>
        <a:p>
          <a:pPr latinLnBrk="1"/>
          <a:endParaRPr lang="ko-KR" altLang="en-US"/>
        </a:p>
      </dgm:t>
    </dgm:pt>
  </dgm:ptLst>
  <dgm:cxnLst>
    <dgm:cxn modelId="{8E53D317-7601-4099-A69F-C71D5A86A46B}" type="presOf" srcId="{0E2E8239-D45E-4799-B610-082CCA7F76F5}" destId="{B6F47028-C04A-48FD-BC02-FB4BBAAC6D03}" srcOrd="0" destOrd="0" presId="urn:microsoft.com/office/officeart/2005/8/layout/cycle7"/>
    <dgm:cxn modelId="{C0AC9376-D1E7-459A-A37F-25DF8D586C38}" type="presOf" srcId="{56E45A87-298B-4395-A714-D6E1BCB43DA6}" destId="{8C38A8B5-EA2B-441C-ABD1-B5E790CBB5EB}" srcOrd="0" destOrd="0" presId="urn:microsoft.com/office/officeart/2005/8/layout/cycle7"/>
    <dgm:cxn modelId="{F0A9A828-DF0B-45C2-BF5D-F7C5D173E3CB}" type="presOf" srcId="{0E2E8239-D45E-4799-B610-082CCA7F76F5}" destId="{7DD5BEFC-D2BE-4C81-8BF7-F4FB909CF85D}" srcOrd="1" destOrd="0" presId="urn:microsoft.com/office/officeart/2005/8/layout/cycle7"/>
    <dgm:cxn modelId="{B8A97283-A4B7-406A-801A-6B4589EB9C02}" srcId="{26ACD2C8-8390-4D54-8952-42F192998F80}" destId="{56E45A87-298B-4395-A714-D6E1BCB43DA6}" srcOrd="0" destOrd="0" parTransId="{BEC3AD39-F45A-4F30-8A9F-74E950E6B43B}" sibTransId="{C1EE1C0F-223D-4094-89CD-83806EA589EB}"/>
    <dgm:cxn modelId="{03663650-A038-4DB2-9CB0-359651A1D81E}" type="presOf" srcId="{802653AA-3AFB-4F45-ADE4-832D4B1851AF}" destId="{52C5C8E4-A1BB-4914-9011-FEAA2F785C05}" srcOrd="0" destOrd="0" presId="urn:microsoft.com/office/officeart/2005/8/layout/cycle7"/>
    <dgm:cxn modelId="{8C06EA4A-FC57-43E0-A486-7B99441B28CA}" srcId="{26ACD2C8-8390-4D54-8952-42F192998F80}" destId="{2FBD70A7-E80C-4973-8BF9-FB6E718A4E17}" srcOrd="1" destOrd="0" parTransId="{3AA182D5-5F8A-4062-BAE2-FD23B0D7D257}" sibTransId="{39CB8FF8-ED35-4D98-8E8F-73D73B6F7004}"/>
    <dgm:cxn modelId="{FA41519D-5E8F-4128-90C2-251724B0C047}" type="presOf" srcId="{C1EE1C0F-223D-4094-89CD-83806EA589EB}" destId="{D737812E-455D-4695-82FD-D8DF20FF490B}" srcOrd="1" destOrd="0" presId="urn:microsoft.com/office/officeart/2005/8/layout/cycle7"/>
    <dgm:cxn modelId="{F4B26A68-9E81-46BD-8CB5-2E549F0E5775}" type="presOf" srcId="{2FBD70A7-E80C-4973-8BF9-FB6E718A4E17}" destId="{99D8CBED-D025-4AA5-A326-BB38E61BE174}" srcOrd="0" destOrd="0" presId="urn:microsoft.com/office/officeart/2005/8/layout/cycle7"/>
    <dgm:cxn modelId="{B1240DAA-243D-4DCE-ABE7-74677505DAAC}" srcId="{26ACD2C8-8390-4D54-8952-42F192998F80}" destId="{802653AA-3AFB-4F45-ADE4-832D4B1851AF}" srcOrd="2" destOrd="0" parTransId="{EFC64EE3-CFED-41CB-9CD4-BEDB34095246}" sibTransId="{0E2E8239-D45E-4799-B610-082CCA7F76F5}"/>
    <dgm:cxn modelId="{AE7F3E0C-A65B-4DEC-8CD0-D2278C6EC6C5}" type="presOf" srcId="{39CB8FF8-ED35-4D98-8E8F-73D73B6F7004}" destId="{2F2236FD-064C-4D2C-B9AB-D3E3BD8647C2}" srcOrd="0" destOrd="0" presId="urn:microsoft.com/office/officeart/2005/8/layout/cycle7"/>
    <dgm:cxn modelId="{B6E2F07B-D0B4-45C1-AD3B-9E6735672A5B}" type="presOf" srcId="{39CB8FF8-ED35-4D98-8E8F-73D73B6F7004}" destId="{44ACB82A-4126-4F2A-8A7F-2C86956A827B}" srcOrd="1" destOrd="0" presId="urn:microsoft.com/office/officeart/2005/8/layout/cycle7"/>
    <dgm:cxn modelId="{5C11CC27-3246-4797-9A48-6A7632EA47A7}" type="presOf" srcId="{26ACD2C8-8390-4D54-8952-42F192998F80}" destId="{3117918E-5E24-4856-80F5-DC74E2631273}" srcOrd="0" destOrd="0" presId="urn:microsoft.com/office/officeart/2005/8/layout/cycle7"/>
    <dgm:cxn modelId="{1BD4B674-50E4-4D52-9D5E-5466275E5326}" type="presOf" srcId="{C1EE1C0F-223D-4094-89CD-83806EA589EB}" destId="{957560BB-3DE1-4CB3-830B-8B4FF13ADB10}" srcOrd="0" destOrd="0" presId="urn:microsoft.com/office/officeart/2005/8/layout/cycle7"/>
    <dgm:cxn modelId="{FB0538A5-0721-4236-93BE-A716B5C6C60E}" type="presParOf" srcId="{3117918E-5E24-4856-80F5-DC74E2631273}" destId="{8C38A8B5-EA2B-441C-ABD1-B5E790CBB5EB}" srcOrd="0" destOrd="0" presId="urn:microsoft.com/office/officeart/2005/8/layout/cycle7"/>
    <dgm:cxn modelId="{F13CC7D6-5EA6-456E-A8CA-E16D65956FFE}" type="presParOf" srcId="{3117918E-5E24-4856-80F5-DC74E2631273}" destId="{957560BB-3DE1-4CB3-830B-8B4FF13ADB10}" srcOrd="1" destOrd="0" presId="urn:microsoft.com/office/officeart/2005/8/layout/cycle7"/>
    <dgm:cxn modelId="{13F4BA65-AB99-40C1-A6FE-49FFE6735BD9}" type="presParOf" srcId="{957560BB-3DE1-4CB3-830B-8B4FF13ADB10}" destId="{D737812E-455D-4695-82FD-D8DF20FF490B}" srcOrd="0" destOrd="0" presId="urn:microsoft.com/office/officeart/2005/8/layout/cycle7"/>
    <dgm:cxn modelId="{217F279A-DA4B-4E72-BC10-440EB7A0AC54}" type="presParOf" srcId="{3117918E-5E24-4856-80F5-DC74E2631273}" destId="{99D8CBED-D025-4AA5-A326-BB38E61BE174}" srcOrd="2" destOrd="0" presId="urn:microsoft.com/office/officeart/2005/8/layout/cycle7"/>
    <dgm:cxn modelId="{519F751F-B597-4197-851B-0C5AA80E933B}" type="presParOf" srcId="{3117918E-5E24-4856-80F5-DC74E2631273}" destId="{2F2236FD-064C-4D2C-B9AB-D3E3BD8647C2}" srcOrd="3" destOrd="0" presId="urn:microsoft.com/office/officeart/2005/8/layout/cycle7"/>
    <dgm:cxn modelId="{63457228-CB65-4846-AAAC-77393F19D438}" type="presParOf" srcId="{2F2236FD-064C-4D2C-B9AB-D3E3BD8647C2}" destId="{44ACB82A-4126-4F2A-8A7F-2C86956A827B}" srcOrd="0" destOrd="0" presId="urn:microsoft.com/office/officeart/2005/8/layout/cycle7"/>
    <dgm:cxn modelId="{F6A83BAC-28A1-4DCD-8A2A-21D8D445E086}" type="presParOf" srcId="{3117918E-5E24-4856-80F5-DC74E2631273}" destId="{52C5C8E4-A1BB-4914-9011-FEAA2F785C05}" srcOrd="4" destOrd="0" presId="urn:microsoft.com/office/officeart/2005/8/layout/cycle7"/>
    <dgm:cxn modelId="{75B5C8BB-3652-42BD-A343-42B4E6485999}" type="presParOf" srcId="{3117918E-5E24-4856-80F5-DC74E2631273}" destId="{B6F47028-C04A-48FD-BC02-FB4BBAAC6D03}" srcOrd="5" destOrd="0" presId="urn:microsoft.com/office/officeart/2005/8/layout/cycle7"/>
    <dgm:cxn modelId="{02C16C89-DC75-4E9C-A174-CD8014A734DE}" type="presParOf" srcId="{B6F47028-C04A-48FD-BC02-FB4BBAAC6D03}" destId="{7DD5BEFC-D2BE-4C81-8BF7-F4FB909CF85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8A8B5-EA2B-441C-ABD1-B5E790CBB5EB}">
      <dsp:nvSpPr>
        <dsp:cNvPr id="0" name=""/>
        <dsp:cNvSpPr/>
      </dsp:nvSpPr>
      <dsp:spPr>
        <a:xfrm>
          <a:off x="2018109" y="941"/>
          <a:ext cx="2059781" cy="1029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ko-KR" altLang="en-US" sz="1600" kern="1200" dirty="0" smtClean="0">
              <a:latin typeface="HY헤드라인M" panose="02030600000101010101" pitchFamily="18" charset="-127"/>
              <a:ea typeface="HY헤드라인M" panose="02030600000101010101" pitchFamily="18" charset="-127"/>
            </a:rPr>
            <a:t>유해화학물질관리법</a:t>
          </a:r>
          <a:endParaRPr lang="ko-KR" altLang="en-US" sz="1600" kern="1200" dirty="0">
            <a:latin typeface="HY헤드라인M" panose="02030600000101010101" pitchFamily="18" charset="-127"/>
            <a:ea typeface="HY헤드라인M" panose="02030600000101010101" pitchFamily="18" charset="-127"/>
          </a:endParaRPr>
        </a:p>
      </dsp:txBody>
      <dsp:txXfrm>
        <a:off x="2048273" y="31105"/>
        <a:ext cx="1999453" cy="969562"/>
      </dsp:txXfrm>
    </dsp:sp>
    <dsp:sp modelId="{957560BB-3DE1-4CB3-830B-8B4FF13ADB10}">
      <dsp:nvSpPr>
        <dsp:cNvPr id="0" name=""/>
        <dsp:cNvSpPr/>
      </dsp:nvSpPr>
      <dsp:spPr>
        <a:xfrm rot="3600000">
          <a:off x="3361920" y="1807877"/>
          <a:ext cx="1072133" cy="36046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latinLnBrk="1">
            <a:lnSpc>
              <a:spcPct val="90000"/>
            </a:lnSpc>
            <a:spcBef>
              <a:spcPct val="0"/>
            </a:spcBef>
            <a:spcAft>
              <a:spcPct val="35000"/>
            </a:spcAft>
          </a:pPr>
          <a:endParaRPr lang="ko-KR" altLang="en-US" sz="1000" kern="1200"/>
        </a:p>
      </dsp:txBody>
      <dsp:txXfrm>
        <a:off x="3470058" y="1879969"/>
        <a:ext cx="855857" cy="216277"/>
      </dsp:txXfrm>
    </dsp:sp>
    <dsp:sp modelId="{99D8CBED-D025-4AA5-A326-BB38E61BE174}">
      <dsp:nvSpPr>
        <dsp:cNvPr id="0" name=""/>
        <dsp:cNvSpPr/>
      </dsp:nvSpPr>
      <dsp:spPr>
        <a:xfrm>
          <a:off x="3718083" y="2945383"/>
          <a:ext cx="2059781" cy="1029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ko-KR" altLang="en-US" sz="1600" kern="1200" dirty="0" smtClean="0">
              <a:latin typeface="HY헤드라인M" panose="02030600000101010101" pitchFamily="18" charset="-127"/>
              <a:ea typeface="HY헤드라인M" panose="02030600000101010101" pitchFamily="18" charset="-127"/>
            </a:rPr>
            <a:t>화학물질관리법</a:t>
          </a:r>
          <a:endParaRPr lang="ko-KR" altLang="en-US" sz="1600" kern="1200" dirty="0">
            <a:latin typeface="HY헤드라인M" panose="02030600000101010101" pitchFamily="18" charset="-127"/>
            <a:ea typeface="HY헤드라인M" panose="02030600000101010101" pitchFamily="18" charset="-127"/>
          </a:endParaRPr>
        </a:p>
      </dsp:txBody>
      <dsp:txXfrm>
        <a:off x="3748247" y="2975547"/>
        <a:ext cx="1999453" cy="969562"/>
      </dsp:txXfrm>
    </dsp:sp>
    <dsp:sp modelId="{2F2236FD-064C-4D2C-B9AB-D3E3BD8647C2}">
      <dsp:nvSpPr>
        <dsp:cNvPr id="0" name=""/>
        <dsp:cNvSpPr/>
      </dsp:nvSpPr>
      <dsp:spPr>
        <a:xfrm rot="10800000">
          <a:off x="2511933" y="3280097"/>
          <a:ext cx="1072133" cy="36046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latinLnBrk="1">
            <a:lnSpc>
              <a:spcPct val="90000"/>
            </a:lnSpc>
            <a:spcBef>
              <a:spcPct val="0"/>
            </a:spcBef>
            <a:spcAft>
              <a:spcPct val="35000"/>
            </a:spcAft>
          </a:pPr>
          <a:endParaRPr lang="ko-KR" altLang="en-US" sz="1000" kern="1200"/>
        </a:p>
      </dsp:txBody>
      <dsp:txXfrm rot="10800000">
        <a:off x="2620071" y="3352189"/>
        <a:ext cx="855857" cy="216277"/>
      </dsp:txXfrm>
    </dsp:sp>
    <dsp:sp modelId="{52C5C8E4-A1BB-4914-9011-FEAA2F785C05}">
      <dsp:nvSpPr>
        <dsp:cNvPr id="0" name=""/>
        <dsp:cNvSpPr/>
      </dsp:nvSpPr>
      <dsp:spPr>
        <a:xfrm>
          <a:off x="318135" y="2945383"/>
          <a:ext cx="2059781" cy="1029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en-US" altLang="ko-KR" sz="1600" kern="1200" dirty="0" smtClean="0">
              <a:latin typeface="HY헤드라인M" panose="02030600000101010101" pitchFamily="18" charset="-127"/>
              <a:ea typeface="HY헤드라인M" panose="02030600000101010101" pitchFamily="18" charset="-127"/>
            </a:rPr>
            <a:t>(</a:t>
          </a:r>
          <a:r>
            <a:rPr lang="ko-KR" altLang="en-US" sz="1600" kern="1200" dirty="0" err="1" smtClean="0">
              <a:latin typeface="HY헤드라인M" panose="02030600000101010101" pitchFamily="18" charset="-127"/>
              <a:ea typeface="HY헤드라인M" panose="02030600000101010101" pitchFamily="18" charset="-127"/>
            </a:rPr>
            <a:t>화평법</a:t>
          </a:r>
          <a:r>
            <a:rPr lang="en-US" altLang="ko-KR" sz="1600" kern="1200" dirty="0" smtClean="0">
              <a:latin typeface="HY헤드라인M" panose="02030600000101010101" pitchFamily="18" charset="-127"/>
              <a:ea typeface="HY헤드라인M" panose="02030600000101010101" pitchFamily="18" charset="-127"/>
            </a:rPr>
            <a:t>)</a:t>
          </a:r>
        </a:p>
        <a:p>
          <a:pPr lvl="0" algn="ctr" defTabSz="711200" latinLnBrk="1">
            <a:lnSpc>
              <a:spcPct val="90000"/>
            </a:lnSpc>
            <a:spcBef>
              <a:spcPct val="0"/>
            </a:spcBef>
            <a:spcAft>
              <a:spcPct val="35000"/>
            </a:spcAft>
          </a:pPr>
          <a:r>
            <a:rPr lang="ko-KR" altLang="en-US" sz="1600" kern="1200" dirty="0" smtClean="0">
              <a:latin typeface="HY헤드라인M" panose="02030600000101010101" pitchFamily="18" charset="-127"/>
              <a:ea typeface="HY헤드라인M" panose="02030600000101010101" pitchFamily="18" charset="-127"/>
            </a:rPr>
            <a:t>화학물질등록</a:t>
          </a:r>
          <a:r>
            <a:rPr lang="en-US" altLang="ko-KR" sz="1600" kern="1200" dirty="0" smtClean="0">
              <a:latin typeface="HY헤드라인M" panose="02030600000101010101" pitchFamily="18" charset="-127"/>
              <a:ea typeface="HY헤드라인M" panose="02030600000101010101" pitchFamily="18" charset="-127"/>
            </a:rPr>
            <a:t>•</a:t>
          </a:r>
          <a:r>
            <a:rPr lang="ko-KR" altLang="en-US" sz="1600" kern="1200" dirty="0" smtClean="0">
              <a:latin typeface="HY헤드라인M" panose="02030600000101010101" pitchFamily="18" charset="-127"/>
              <a:ea typeface="HY헤드라인M" panose="02030600000101010101" pitchFamily="18" charset="-127"/>
            </a:rPr>
            <a:t>평가</a:t>
          </a:r>
          <a:endParaRPr lang="ko-KR" altLang="en-US" sz="1600" kern="1200" dirty="0">
            <a:latin typeface="HY헤드라인M" panose="02030600000101010101" pitchFamily="18" charset="-127"/>
            <a:ea typeface="HY헤드라인M" panose="02030600000101010101" pitchFamily="18" charset="-127"/>
          </a:endParaRPr>
        </a:p>
      </dsp:txBody>
      <dsp:txXfrm>
        <a:off x="348299" y="2975547"/>
        <a:ext cx="1999453" cy="969562"/>
      </dsp:txXfrm>
    </dsp:sp>
    <dsp:sp modelId="{B6F47028-C04A-48FD-BC02-FB4BBAAC6D03}">
      <dsp:nvSpPr>
        <dsp:cNvPr id="0" name=""/>
        <dsp:cNvSpPr/>
      </dsp:nvSpPr>
      <dsp:spPr>
        <a:xfrm rot="18000000">
          <a:off x="1661946" y="1807877"/>
          <a:ext cx="1072133" cy="36046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latinLnBrk="1">
            <a:lnSpc>
              <a:spcPct val="90000"/>
            </a:lnSpc>
            <a:spcBef>
              <a:spcPct val="0"/>
            </a:spcBef>
            <a:spcAft>
              <a:spcPct val="35000"/>
            </a:spcAft>
          </a:pPr>
          <a:endParaRPr lang="ko-KR" altLang="en-US" sz="1000" kern="1200"/>
        </a:p>
      </dsp:txBody>
      <dsp:txXfrm>
        <a:off x="1770084" y="1879969"/>
        <a:ext cx="855857" cy="21627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smtClean="0"/>
            </a:lvl1pPr>
          </a:lstStyle>
          <a:p>
            <a:pPr>
              <a:defRPr/>
            </a:pPr>
            <a:endParaRPr lang="ko-KR" altLang="en-US"/>
          </a:p>
        </p:txBody>
      </p:sp>
      <p:sp>
        <p:nvSpPr>
          <p:cNvPr id="3" name="날짜 개체 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smtClean="0"/>
            </a:lvl1pPr>
          </a:lstStyle>
          <a:p>
            <a:pPr>
              <a:defRPr/>
            </a:pPr>
            <a:fld id="{5040C6C4-7410-4C84-AE3E-AA10FB5979BD}" type="datetimeFigureOut">
              <a:rPr lang="ko-KR" altLang="en-US"/>
              <a:pPr>
                <a:defRPr/>
              </a:pPr>
              <a:t>2018-02-26</a:t>
            </a:fld>
            <a:endParaRPr lang="ko-KR" altLang="en-US"/>
          </a:p>
        </p:txBody>
      </p:sp>
      <p:sp>
        <p:nvSpPr>
          <p:cNvPr id="4" name="바닥글 개체 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smtClean="0"/>
            </a:lvl1pPr>
          </a:lstStyle>
          <a:p>
            <a:pPr>
              <a:defRPr/>
            </a:pPr>
            <a:endParaRPr lang="ko-KR" altLang="en-US"/>
          </a:p>
        </p:txBody>
      </p:sp>
      <p:sp>
        <p:nvSpPr>
          <p:cNvPr id="5" name="슬라이드 번호 개체 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smtClean="0"/>
            </a:lvl1pPr>
          </a:lstStyle>
          <a:p>
            <a:pPr>
              <a:defRPr/>
            </a:pPr>
            <a:fld id="{2A8DD363-9797-48FA-BD6F-C8436051F057}"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5610015B-4866-4A63-90D1-1629143F1D2F}" type="datetimeFigureOut">
              <a:rPr lang="ko-KR" altLang="en-US"/>
              <a:pPr>
                <a:defRPr/>
              </a:pPr>
              <a:t>2018-02-26</a:t>
            </a:fld>
            <a:endParaRPr lang="ko-KR" altLang="en-US"/>
          </a:p>
        </p:txBody>
      </p:sp>
      <p:sp>
        <p:nvSpPr>
          <p:cNvPr id="4" name="슬라이드 이미지 개체 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D574FE30-7C15-4596-BB13-21CD5835CC98}"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800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2902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3005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3107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32099"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32099"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19968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0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Picture 6" descr="지구환경1-1 copy"/>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F79801EF-6753-49FB-9BBA-8C54E68B88ED}"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99F6DA82-2858-4519-8431-0FAF8CE5CB4E}"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FC0E1D89-8657-4140-B15D-F6CD257F7226}"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B934C912-A071-4EFA-A5DD-57F99FCD80DC}" type="slidenum">
              <a:rPr lang="ko-KR" altLang="en-US"/>
              <a:pPr>
                <a:defRPr/>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제목 슬라이드">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8388350" y="6642100"/>
            <a:ext cx="755650" cy="215900"/>
          </a:xfrm>
          <a:prstGeom prst="rect">
            <a:avLst/>
          </a:prstGeom>
        </p:spPr>
        <p:txBody>
          <a:bodyPr anchor="ctr"/>
          <a:lstStyle>
            <a:defPPr>
              <a:defRPr lang="ko-KR"/>
            </a:defPPr>
            <a:lvl1pPr marL="0" algn="r" defTabSz="914400" rtl="0" eaLnBrk="1" latinLnBrk="1" hangingPunct="1">
              <a:defRPr sz="1200" b="0" kern="1200">
                <a:solidFill>
                  <a:schemeClr val="tx1"/>
                </a:solidFill>
                <a:latin typeface="+mj-ea"/>
                <a:ea typeface="+mj-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fld id="{297129DA-20AE-4B12-BABF-32C8DE88B5DA}" type="slidenum">
              <a:rPr kumimoji="0" lang="en-US" altLang="ko-KR" sz="1100" smtClean="0"/>
              <a:pPr fontAlgn="auto">
                <a:spcBef>
                  <a:spcPts val="0"/>
                </a:spcBef>
                <a:spcAft>
                  <a:spcPts val="0"/>
                </a:spcAft>
                <a:defRPr/>
              </a:pPr>
              <a:t>‹#›</a:t>
            </a:fld>
            <a:r>
              <a:rPr kumimoji="0" lang="en-US" altLang="ko-KR" sz="1100" dirty="0" smtClean="0"/>
              <a:t>/84</a:t>
            </a:r>
          </a:p>
        </p:txBody>
      </p:sp>
      <p:grpSp>
        <p:nvGrpSpPr>
          <p:cNvPr id="5" name="그룹 14"/>
          <p:cNvGrpSpPr>
            <a:grpSpLocks/>
          </p:cNvGrpSpPr>
          <p:nvPr userDrawn="1"/>
        </p:nvGrpSpPr>
        <p:grpSpPr bwMode="auto">
          <a:xfrm>
            <a:off x="0" y="742950"/>
            <a:ext cx="9144000" cy="79375"/>
            <a:chOff x="0" y="764704"/>
            <a:chExt cx="9144216" cy="144016"/>
          </a:xfrm>
        </p:grpSpPr>
        <p:sp>
          <p:nvSpPr>
            <p:cNvPr id="6" name="직사각형 5"/>
            <p:cNvSpPr/>
            <p:nvPr userDrawn="1"/>
          </p:nvSpPr>
          <p:spPr>
            <a:xfrm flipV="1">
              <a:off x="0" y="764704"/>
              <a:ext cx="6516842"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 name="직사각형 6"/>
            <p:cNvSpPr/>
            <p:nvPr userDrawn="1"/>
          </p:nvSpPr>
          <p:spPr>
            <a:xfrm flipV="1">
              <a:off x="6516842" y="764704"/>
              <a:ext cx="2627374" cy="144016"/>
            </a:xfrm>
            <a:prstGeom prst="rect">
              <a:avLst/>
            </a:prstGeom>
            <a:solidFill>
              <a:srgbClr val="1D90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8" name="날짜 개체 틀 3"/>
          <p:cNvSpPr>
            <a:spLocks noGrp="1"/>
          </p:cNvSpPr>
          <p:nvPr>
            <p:ph type="dt" sz="half" idx="10"/>
          </p:nvPr>
        </p:nvSpPr>
        <p:spPr/>
        <p:txBody>
          <a:bodyPr/>
          <a:lstStyle>
            <a:lvl1pPr>
              <a:defRPr smtClean="0"/>
            </a:lvl1pPr>
          </a:lstStyle>
          <a:p>
            <a:pPr>
              <a:defRPr/>
            </a:pPr>
            <a:fld id="{C4AC16CC-CEB5-4FFE-AC8E-633C49A96EA6}" type="datetime1">
              <a:rPr lang="ko-KR" altLang="en-US"/>
              <a:pPr>
                <a:defRPr/>
              </a:pPr>
              <a:t>2018-02-26</a:t>
            </a:fld>
            <a:endParaRPr lang="ko-KR" altLang="en-US"/>
          </a:p>
        </p:txBody>
      </p:sp>
      <p:sp>
        <p:nvSpPr>
          <p:cNvPr id="9" name="바닥글 개체 틀 4"/>
          <p:cNvSpPr>
            <a:spLocks noGrp="1"/>
          </p:cNvSpPr>
          <p:nvPr>
            <p:ph type="ftr" sz="quarter" idx="11"/>
          </p:nvPr>
        </p:nvSpPr>
        <p:spPr/>
        <p:txBody>
          <a:bodyPr/>
          <a:lstStyle>
            <a:lvl1pPr>
              <a:defRPr/>
            </a:lvl1pPr>
          </a:lstStyle>
          <a:p>
            <a:pPr>
              <a:defRPr/>
            </a:pPr>
            <a:endParaRPr lang="ko-KR" altLang="en-US"/>
          </a:p>
        </p:txBody>
      </p:sp>
      <p:sp>
        <p:nvSpPr>
          <p:cNvPr id="10" name="슬라이드 번호 개체 틀 5"/>
          <p:cNvSpPr>
            <a:spLocks noGrp="1"/>
          </p:cNvSpPr>
          <p:nvPr>
            <p:ph type="sldNum" sz="quarter" idx="12"/>
          </p:nvPr>
        </p:nvSpPr>
        <p:spPr/>
        <p:txBody>
          <a:bodyPr/>
          <a:lstStyle>
            <a:lvl1pPr>
              <a:defRPr/>
            </a:lvl1pPr>
          </a:lstStyle>
          <a:p>
            <a:pPr>
              <a:defRPr/>
            </a:pPr>
            <a:fld id="{A4AB0149-AD2B-491F-B668-B410B1573EBC}" type="slidenum">
              <a:rPr lang="ko-KR" altLang="en-US"/>
              <a:pPr>
                <a:defRPr/>
              </a:pPr>
              <a:t>‹#›</a:t>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fld id="{E306985B-6E99-41DF-A76A-9B0FE7A49933}" type="datetime1">
              <a:rPr lang="ko-KR" altLang="en-US"/>
              <a:pPr>
                <a:defRPr/>
              </a:pPr>
              <a:t>2018-02-26</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000A2873-16ED-46B1-AB35-5D852F8615B0}" type="slidenum">
              <a:rPr lang="ko-KR" altLang="en-US"/>
              <a:pPr>
                <a:defRPr/>
              </a:pPr>
              <a:t>‹#›</a:t>
            </a:fld>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제목만">
    <p:spTree>
      <p:nvGrpSpPr>
        <p:cNvPr id="1" name=""/>
        <p:cNvGrpSpPr/>
        <p:nvPr/>
      </p:nvGrpSpPr>
      <p:grpSpPr>
        <a:xfrm>
          <a:off x="0" y="0"/>
          <a:ext cx="0" cy="0"/>
          <a:chOff x="0" y="0"/>
          <a:chExt cx="0" cy="0"/>
        </a:xfrm>
      </p:grpSpPr>
      <p:grpSp>
        <p:nvGrpSpPr>
          <p:cNvPr id="3" name="그룹 14"/>
          <p:cNvGrpSpPr>
            <a:grpSpLocks/>
          </p:cNvGrpSpPr>
          <p:nvPr/>
        </p:nvGrpSpPr>
        <p:grpSpPr bwMode="auto">
          <a:xfrm>
            <a:off x="0" y="692150"/>
            <a:ext cx="9144000" cy="182563"/>
            <a:chOff x="0" y="764704"/>
            <a:chExt cx="9144216" cy="144016"/>
          </a:xfrm>
        </p:grpSpPr>
        <p:sp>
          <p:nvSpPr>
            <p:cNvPr id="4" name="직사각형 3"/>
            <p:cNvSpPr/>
            <p:nvPr userDrawn="1"/>
          </p:nvSpPr>
          <p:spPr>
            <a:xfrm flipV="1">
              <a:off x="0" y="764704"/>
              <a:ext cx="6516842"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 name="직사각형 4"/>
            <p:cNvSpPr/>
            <p:nvPr userDrawn="1"/>
          </p:nvSpPr>
          <p:spPr>
            <a:xfrm flipV="1">
              <a:off x="6516842" y="764704"/>
              <a:ext cx="2627374" cy="144016"/>
            </a:xfrm>
            <a:prstGeom prst="rect">
              <a:avLst/>
            </a:prstGeom>
            <a:solidFill>
              <a:srgbClr val="1D90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6" name="슬라이드 번호 개체 틀 5"/>
          <p:cNvSpPr txBox="1">
            <a:spLocks/>
          </p:cNvSpPr>
          <p:nvPr userDrawn="1"/>
        </p:nvSpPr>
        <p:spPr>
          <a:xfrm>
            <a:off x="6831013" y="6508750"/>
            <a:ext cx="2133600" cy="365125"/>
          </a:xfrm>
          <a:prstGeom prst="rect">
            <a:avLst/>
          </a:prstGeom>
        </p:spPr>
        <p:txBody>
          <a:bodyPr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fld id="{FB97E5CC-42F6-4FE8-B987-45EE736F1CBA}" type="slidenum">
              <a:rPr kumimoji="0" lang="ko-KR" altLang="en-US" smtClean="0"/>
              <a:pPr fontAlgn="auto">
                <a:spcBef>
                  <a:spcPts val="0"/>
                </a:spcBef>
                <a:spcAft>
                  <a:spcPts val="0"/>
                </a:spcAft>
                <a:defRPr/>
              </a:pPr>
              <a:t>‹#›</a:t>
            </a:fld>
            <a:endParaRPr kumimoji="0" lang="ko-KR" altLang="en-US" dirty="0"/>
          </a:p>
        </p:txBody>
      </p:sp>
      <p:sp>
        <p:nvSpPr>
          <p:cNvPr id="9" name="제목 1"/>
          <p:cNvSpPr>
            <a:spLocks noGrp="1"/>
          </p:cNvSpPr>
          <p:nvPr>
            <p:ph type="title"/>
          </p:nvPr>
        </p:nvSpPr>
        <p:spPr>
          <a:xfrm>
            <a:off x="390527" y="-103072"/>
            <a:ext cx="8653465" cy="939784"/>
          </a:xfrm>
        </p:spPr>
        <p:txBody>
          <a:bodyPr>
            <a:normAutofit/>
          </a:bodyPr>
          <a:lstStyle>
            <a:lvl1pPr algn="l">
              <a:defRPr sz="3500">
                <a:solidFill>
                  <a:schemeClr val="tx2"/>
                </a:solidFill>
                <a:latin typeface="HY견고딕" pitchFamily="18" charset="-127"/>
                <a:ea typeface="HY견고딕" pitchFamily="18" charset="-127"/>
              </a:defRPr>
            </a:lvl1pPr>
          </a:lstStyle>
          <a:p>
            <a:r>
              <a:rPr lang="ko-KR" altLang="en-US" smtClean="0"/>
              <a:t>마스터 제목 스타일 편집</a:t>
            </a:r>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fld id="{55B82544-DEE9-47F0-B115-4A9B0E86ED8C}" type="datetime1">
              <a:rPr lang="ko-KR" altLang="en-US"/>
              <a:pPr>
                <a:defRPr/>
              </a:pPr>
              <a:t>2018-02-26</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5D36F7B7-0B21-4C42-93A6-B01A8EB6437E}" type="slidenum">
              <a:rPr lang="ko-KR" altLang="en-US"/>
              <a:pPr>
                <a:defRPr/>
              </a:pPr>
              <a:t>‹#›</a:t>
            </a:fld>
            <a:endParaRPr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BFBF3476-CDC7-44C3-BE00-7017D10E6AF1}"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E0E01FEB-8FA8-4CA0-A997-84BA326A7155}" type="slidenum">
              <a:rPr lang="ko-KR" altLang="en-US"/>
              <a:pPr>
                <a:defRPr/>
              </a:pPr>
              <a:t>‹#›</a:t>
            </a:fld>
            <a:endParaRPr lang="ko-K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87AFA61A-53AE-49E9-AD1E-EA3BC172D5D9}"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FF0762DE-04FA-44E0-A40A-A8EBD96762CD}" type="slidenum">
              <a:rPr lang="ko-KR" altLang="en-US"/>
              <a:pPr>
                <a:defRPr/>
              </a:pPr>
              <a:t>‹#›</a:t>
            </a:fld>
            <a:endParaRPr lang="ko-K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E951D9F8-6D8E-408A-B462-AF82D2A59853}"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BF1E5154-0125-4E79-9E00-1137412F7AD9}" type="slidenum">
              <a:rPr lang="ko-KR" altLang="en-US"/>
              <a:pPr>
                <a:defRPr/>
              </a:pPr>
              <a:t>‹#›</a:t>
            </a:fld>
            <a:endParaRPr lang="ko-K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lvl1pPr>
              <a:defRPr/>
            </a:lvl1pPr>
          </a:lstStyle>
          <a:p>
            <a:pPr>
              <a:defRPr/>
            </a:pPr>
            <a:fld id="{5910E06C-B8D3-447E-A553-B841EBA09556}" type="datetime1">
              <a:rPr lang="ko-KR" altLang="en-US"/>
              <a:pPr>
                <a:defRPr/>
              </a:pPr>
              <a:t>2018-02-26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05F71A05-033F-4AB7-A959-A5EBC419743D}"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1F5A3248-4459-4D35-9E25-C05478B93CDA}"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34802AFA-22F4-487D-99C3-B622A3683670}" type="slidenum">
              <a:rPr lang="ko-KR" altLang="en-US"/>
              <a:pPr>
                <a:defRPr/>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lvl1pPr>
              <a:defRPr/>
            </a:lvl1pPr>
          </a:lstStyle>
          <a:p>
            <a:pPr>
              <a:defRPr/>
            </a:pPr>
            <a:fld id="{D1D8E924-7BA9-4D71-93E6-BC309903D27E}" type="datetime1">
              <a:rPr lang="ko-KR" altLang="en-US"/>
              <a:pPr>
                <a:defRPr/>
              </a:pPr>
              <a:t>2018-02-26</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024FAF9A-37D9-443A-B92C-87ED96BB63BF}" type="slidenum">
              <a:rPr lang="ko-KR" altLang="en-US"/>
              <a:pPr>
                <a:defRPr/>
              </a:pPr>
              <a:t>‹#›</a:t>
            </a:fld>
            <a:endParaRPr lang="ko-K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fld id="{5847ED82-4FCB-4CE0-BAAB-94E6C114D771}" type="datetime1">
              <a:rPr lang="ko-KR" altLang="en-US"/>
              <a:pPr>
                <a:defRPr/>
              </a:pPr>
              <a:t>2018-02-26</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E22E8CF8-BF2C-4B5B-8B8C-8DF4291A9527}" type="slidenum">
              <a:rPr lang="ko-KR" altLang="en-US"/>
              <a:pPr>
                <a:defRPr/>
              </a:pPr>
              <a:t>‹#›</a:t>
            </a:fld>
            <a:endParaRPr lang="ko-K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24B10422-CD05-45A3-919F-D9AD3A6C2FF8}" type="datetime1">
              <a:rPr lang="ko-KR" altLang="en-US"/>
              <a:pPr>
                <a:defRPr/>
              </a:pPr>
              <a:t>2018-02-26</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C2F4630A-934D-4EF2-BB92-E4BE0C9DF9E3}" type="slidenum">
              <a:rPr lang="ko-KR" altLang="en-US"/>
              <a:pPr>
                <a:defRPr/>
              </a:pPr>
              <a:t>‹#›</a:t>
            </a:fld>
            <a:endParaRPr lang="ko-KR"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BA4828B8-55B5-4D39-9E30-2F90767426E7}" type="datetime1">
              <a:rPr lang="ko-KR" altLang="en-US"/>
              <a:pPr>
                <a:defRPr/>
              </a:pPr>
              <a:t>2018-02-26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AB2F9096-1A45-458A-B7BD-5E2BA18436F7}" type="slidenum">
              <a:rPr lang="ko-KR" altLang="en-US"/>
              <a:pPr>
                <a:defRPr/>
              </a:pPr>
              <a:t>‹#›</a:t>
            </a:fld>
            <a:endParaRPr lang="ko-KR"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958C12C3-23FF-4D0A-B8E8-391C2402ECB1}" type="datetime1">
              <a:rPr lang="ko-KR" altLang="en-US"/>
              <a:pPr>
                <a:defRPr/>
              </a:pPr>
              <a:t>2018-02-26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7B60F9F5-1CC7-46EB-9DC4-F26EF8C4F7A5}" type="slidenum">
              <a:rPr lang="ko-KR" altLang="en-US"/>
              <a:pPr>
                <a:defRPr/>
              </a:pPr>
              <a:t>‹#›</a:t>
            </a:fld>
            <a:endParaRPr lang="ko-KR"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76017E05-AA33-4205-85CE-2F4DBB49AE4F}"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6E935505-BF82-434B-BE42-BF8E9547B6AE}" type="slidenum">
              <a:rPr lang="ko-KR" altLang="en-US"/>
              <a:pPr>
                <a:defRPr/>
              </a:pPr>
              <a:t>‹#›</a:t>
            </a:fld>
            <a:endParaRPr lang="ko-KR"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23235209-7C3F-4ABB-B9CA-9E80F494B360}"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2D9B8EFB-05C5-4EBA-A67F-DDB146D807E1}"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2DCE5C08-3C52-48C2-B2C4-722B7E567125}" type="datetime1">
              <a:rPr lang="ko-KR" altLang="en-US"/>
              <a:pPr>
                <a:defRPr/>
              </a:pPr>
              <a:t>2018-02-26</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9F64FB55-6AFC-4C86-A998-1F4CD85197CD}"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lvl1pPr>
              <a:defRPr/>
            </a:lvl1pPr>
          </a:lstStyle>
          <a:p>
            <a:pPr>
              <a:defRPr/>
            </a:pPr>
            <a:fld id="{D50765D8-3D8E-43EE-A4A3-F0A3D710524D}" type="datetime1">
              <a:rPr lang="ko-KR" altLang="en-US"/>
              <a:pPr>
                <a:defRPr/>
              </a:pPr>
              <a:t>2018-02-26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A3EDCC6E-7A2C-4001-9269-7583B9819935}"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lvl1pPr>
              <a:defRPr/>
            </a:lvl1pPr>
          </a:lstStyle>
          <a:p>
            <a:pPr>
              <a:defRPr/>
            </a:pPr>
            <a:fld id="{2BB5ED0A-CF04-4553-B7AF-75FB6BDE5412}" type="datetime1">
              <a:rPr lang="ko-KR" altLang="en-US"/>
              <a:pPr>
                <a:defRPr/>
              </a:pPr>
              <a:t>2018-02-26</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CE2A1367-0844-4E1C-A2CE-C7927D9714AB}"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fld id="{26F3D91C-258A-4540-B377-FACC2029C7E1}" type="datetime1">
              <a:rPr lang="ko-KR" altLang="en-US"/>
              <a:pPr>
                <a:defRPr/>
              </a:pPr>
              <a:t>2018-02-26</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0D3C8622-15A4-45E1-859B-0661AAC8DEC4}"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FCC65884-9953-4ACF-96E5-B50F5B4798A0}" type="datetime1">
              <a:rPr lang="ko-KR" altLang="en-US"/>
              <a:pPr>
                <a:defRPr/>
              </a:pPr>
              <a:t>2018-02-26</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8996CD5F-7C2E-4475-9D98-F04BDF8DB267}"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CC7BFEEC-02D4-47F6-98A6-D16B35DAB7E4}" type="datetime1">
              <a:rPr lang="ko-KR" altLang="en-US"/>
              <a:pPr>
                <a:defRPr/>
              </a:pPr>
              <a:t>2018-02-26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4877ABBE-35B8-4821-8D6D-47040D994BEE}"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AF68F4BA-C453-46D2-934A-72EE55BC7E44}" type="datetime1">
              <a:rPr lang="ko-KR" altLang="en-US"/>
              <a:pPr>
                <a:defRPr/>
              </a:pPr>
              <a:t>2018-02-26</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6F5710FA-5982-48A7-B360-84C1A74FA2CD}"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35F6B6BE-C4DF-4A28-B52B-7C5155EE8D2B}" type="datetime1">
              <a:rPr lang="ko-KR" altLang="en-US"/>
              <a:pPr>
                <a:defRPr/>
              </a:pPr>
              <a:t>2018-02-26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6069D1DE-C45B-4E88-8579-F12D1F5D72C6}"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4028"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29" r:id="rId12"/>
    <p:sldLayoutId id="2147484015" r:id="rId13"/>
    <p:sldLayoutId id="2147484030" r:id="rId14"/>
    <p:sldLayoutId id="2147484016" r:id="rId15"/>
  </p:sldLayoutIdLst>
  <p:hf sldNum="0"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1"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282F9DFE-4A39-46D2-9B46-75FFC0BBF159}" type="datetime1">
              <a:rPr lang="ko-KR" altLang="en-US"/>
              <a:pPr>
                <a:defRPr/>
              </a:pPr>
              <a:t>2018-02-26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BB18AA1D-DB04-4EE0-9592-82522D34D669}"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sldNum="0"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ncis.nier.go.kr/ghs/"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edu.kcma.or.kr/"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hyperlink" Target="http://www.me.go.kr/daegu"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hyperlink" Target="http://ncis.nier.go.kr/"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law.go.kr/"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11"/>
          <p:cNvSpPr>
            <a:spLocks noChangeArrowheads="1" noChangeShapeType="1" noTextEdit="1"/>
          </p:cNvSpPr>
          <p:nvPr/>
        </p:nvSpPr>
        <p:spPr bwMode="auto">
          <a:xfrm>
            <a:off x="785813" y="1500188"/>
            <a:ext cx="7345362" cy="936625"/>
          </a:xfrm>
          <a:prstGeom prst="rect">
            <a:avLst/>
          </a:prstGeom>
        </p:spPr>
        <p:txBody>
          <a:bodyPr wrap="none" fromWordArt="1">
            <a:prstTxWarp prst="textPlain">
              <a:avLst>
                <a:gd name="adj" fmla="val 50000"/>
              </a:avLst>
            </a:prstTxWarp>
          </a:bodyPr>
          <a:lstStyle/>
          <a:p>
            <a:r>
              <a:rPr lang="ko-KR" altLang="en-US" sz="2800" kern="10">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화학물질관리법의 이해</a:t>
            </a:r>
          </a:p>
        </p:txBody>
      </p:sp>
      <p:pic>
        <p:nvPicPr>
          <p:cNvPr id="6147" name="그림 3" descr="배경.png"/>
          <p:cNvPicPr>
            <a:picLocks noChangeAspect="1"/>
          </p:cNvPicPr>
          <p:nvPr/>
        </p:nvPicPr>
        <p:blipFill>
          <a:blip r:embed="rId2"/>
          <a:srcRect/>
          <a:stretch>
            <a:fillRect/>
          </a:stretch>
        </p:blipFill>
        <p:spPr bwMode="auto">
          <a:xfrm>
            <a:off x="0" y="0"/>
            <a:ext cx="9185275" cy="6858000"/>
          </a:xfrm>
          <a:prstGeom prst="rect">
            <a:avLst/>
          </a:prstGeom>
          <a:noFill/>
          <a:ln w="9525">
            <a:noFill/>
            <a:miter lim="800000"/>
            <a:headEnd/>
            <a:tailEnd/>
          </a:ln>
        </p:spPr>
      </p:pic>
      <p:sp>
        <p:nvSpPr>
          <p:cNvPr id="5" name="WordArt 11"/>
          <p:cNvSpPr>
            <a:spLocks noChangeArrowheads="1" noChangeShapeType="1" noTextEdit="1"/>
          </p:cNvSpPr>
          <p:nvPr/>
        </p:nvSpPr>
        <p:spPr bwMode="auto">
          <a:xfrm>
            <a:off x="357159" y="2071688"/>
            <a:ext cx="8429684" cy="936625"/>
          </a:xfrm>
          <a:prstGeom prst="rect">
            <a:avLst/>
          </a:prstGeom>
        </p:spPr>
        <p:txBody>
          <a:bodyPr wrap="none" fromWordArt="1">
            <a:prstTxWarp prst="textPlain">
              <a:avLst>
                <a:gd name="adj" fmla="val 50000"/>
              </a:avLst>
            </a:prstTxWarp>
          </a:bodyPr>
          <a:lstStyle/>
          <a:p>
            <a:pPr>
              <a:defRPr/>
            </a:pPr>
            <a:r>
              <a:rPr lang="ko-KR" altLang="en-US" sz="2800" kern="10" dirty="0" err="1">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화관법</a:t>
            </a:r>
            <a:r>
              <a:rPr lang="en-US" altLang="ko-KR" sz="2800" kern="10" dirty="0">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a:t>
            </a:r>
            <a:r>
              <a:rPr lang="ko-KR" altLang="en-US" sz="2800" kern="10" dirty="0" err="1">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화평법</a:t>
            </a:r>
            <a:r>
              <a:rPr lang="ko-KR" altLang="en-US" sz="2800" kern="10" dirty="0">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 및 </a:t>
            </a:r>
            <a:r>
              <a:rPr lang="ko-KR" altLang="en-US" sz="2800" kern="10" dirty="0" err="1">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환구법</a:t>
            </a:r>
            <a:r>
              <a:rPr lang="ko-KR" altLang="en-US" sz="2800" kern="10" dirty="0">
                <a:ln w="9525">
                  <a:solidFill>
                    <a:schemeClr val="tx2"/>
                  </a:solidFill>
                  <a:round/>
                  <a:headEnd/>
                  <a:tailEnd/>
                </a:ln>
                <a:solidFill>
                  <a:srgbClr val="031CD7"/>
                </a:solidFill>
                <a:effectLst>
                  <a:outerShdw dist="38100" dir="2400003" algn="ctr" rotWithShape="0">
                    <a:srgbClr val="7F7F7F"/>
                  </a:outerShdw>
                </a:effectLst>
                <a:latin typeface="휴먼둥근헤드라인"/>
                <a:ea typeface="휴먼둥근헤드라인"/>
              </a:rPr>
              <a:t> 주요내용</a:t>
            </a:r>
          </a:p>
        </p:txBody>
      </p:sp>
      <p:sp>
        <p:nvSpPr>
          <p:cNvPr id="6" name="직사각형 5"/>
          <p:cNvSpPr>
            <a:spLocks noChangeArrowheads="1"/>
          </p:cNvSpPr>
          <p:nvPr/>
        </p:nvSpPr>
        <p:spPr bwMode="auto">
          <a:xfrm rot="10800000">
            <a:off x="3428992" y="4000503"/>
            <a:ext cx="2643206" cy="428627"/>
          </a:xfrm>
          <a:prstGeom prst="rect">
            <a:avLst/>
          </a:prstGeom>
          <a:noFill/>
          <a:ln w="9525" algn="ctr">
            <a:noFill/>
            <a:round/>
            <a:headEnd/>
            <a:tailEnd/>
          </a:ln>
        </p:spPr>
        <p:txBody>
          <a:bodyPr rot="10800000"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150000"/>
              </a:lnSpc>
              <a:spcBef>
                <a:spcPts val="0"/>
              </a:spcBef>
              <a:spcAft>
                <a:spcPts val="0"/>
              </a:spcAft>
              <a:defRPr/>
            </a:pPr>
            <a:endParaRPr kumimoji="0" lang="en-US" altLang="ko-KR" sz="1600" b="1" dirty="0">
              <a:ln w="11430"/>
              <a:effectLst>
                <a:outerShdw blurRad="76200" dist="50800" dir="5400000" algn="tl" rotWithShape="0">
                  <a:srgbClr val="000000">
                    <a:alpha val="65000"/>
                  </a:srgbClr>
                </a:outerShdw>
              </a:effectLst>
              <a:latin typeface="HY울릉도M" pitchFamily="18" charset="-127"/>
              <a:ea typeface="HY울릉도M" pitchFamily="18" charset="-127"/>
              <a:sym typeface="Wingdings" pitchFamily="2" charset="2"/>
            </a:endParaRPr>
          </a:p>
        </p:txBody>
      </p:sp>
      <p:grpSp>
        <p:nvGrpSpPr>
          <p:cNvPr id="6150" name="그룹 9"/>
          <p:cNvGrpSpPr>
            <a:grpSpLocks/>
          </p:cNvGrpSpPr>
          <p:nvPr/>
        </p:nvGrpSpPr>
        <p:grpSpPr bwMode="auto">
          <a:xfrm>
            <a:off x="2643188" y="5286375"/>
            <a:ext cx="3914775" cy="973138"/>
            <a:chOff x="2555875" y="4813317"/>
            <a:chExt cx="3914723" cy="973137"/>
          </a:xfrm>
        </p:grpSpPr>
        <p:pic>
          <p:nvPicPr>
            <p:cNvPr id="6151" name="Picture 16" descr="EMB000004bc0014"/>
            <p:cNvPicPr>
              <a:picLocks noChangeAspect="1" noChangeArrowheads="1"/>
            </p:cNvPicPr>
            <p:nvPr/>
          </p:nvPicPr>
          <p:blipFill>
            <a:blip r:embed="rId3"/>
            <a:srcRect/>
            <a:stretch>
              <a:fillRect/>
            </a:stretch>
          </p:blipFill>
          <p:spPr bwMode="auto">
            <a:xfrm>
              <a:off x="2555875" y="4813317"/>
              <a:ext cx="1223902" cy="973137"/>
            </a:xfrm>
            <a:prstGeom prst="rect">
              <a:avLst/>
            </a:prstGeom>
            <a:noFill/>
            <a:ln w="9525">
              <a:noFill/>
              <a:miter lim="800000"/>
              <a:headEnd/>
              <a:tailEnd/>
            </a:ln>
          </p:spPr>
        </p:pic>
        <p:sp>
          <p:nvSpPr>
            <p:cNvPr id="6152" name="Text Box 13"/>
            <p:cNvSpPr txBox="1">
              <a:spLocks noChangeArrowheads="1"/>
            </p:cNvSpPr>
            <p:nvPr/>
          </p:nvSpPr>
          <p:spPr bwMode="gray">
            <a:xfrm>
              <a:off x="3446450" y="4841892"/>
              <a:ext cx="3024148" cy="908049"/>
            </a:xfrm>
            <a:prstGeom prst="rect">
              <a:avLst/>
            </a:prstGeom>
            <a:noFill/>
            <a:ln w="9525" algn="ctr">
              <a:noFill/>
              <a:miter lim="800000"/>
              <a:headEnd/>
              <a:tailEnd/>
            </a:ln>
            <a:effectLst>
              <a:outerShdw dist="20000" dir="5400000" rotWithShape="0">
                <a:srgbClr val="000000">
                  <a:alpha val="37999"/>
                </a:srgbClr>
              </a:outerShdw>
            </a:effectLst>
          </p:spPr>
          <p:txBody>
            <a:bodyPr>
              <a:spAutoFit/>
            </a:bodyPr>
            <a:lstStyle/>
            <a:p>
              <a:pPr algn="ctr">
                <a:spcBef>
                  <a:spcPts val="600"/>
                </a:spcBef>
                <a:defRPr/>
              </a:pPr>
              <a:r>
                <a:rPr kumimoji="0" lang="ko-KR" altLang="en-US" sz="2400">
                  <a:solidFill>
                    <a:srgbClr val="002060"/>
                  </a:solidFill>
                  <a:latin typeface="HY견고딕" pitchFamily="18" charset="-127"/>
                  <a:ea typeface="HY견고딕" pitchFamily="18" charset="-127"/>
                </a:rPr>
                <a:t>대구지방환경청</a:t>
              </a:r>
              <a:endParaRPr kumimoji="0" lang="en-US" altLang="ko-KR" sz="2400">
                <a:solidFill>
                  <a:srgbClr val="002060"/>
                </a:solidFill>
                <a:latin typeface="HY견고딕" pitchFamily="18" charset="-127"/>
                <a:ea typeface="HY견고딕" pitchFamily="18" charset="-127"/>
              </a:endParaRPr>
            </a:p>
            <a:p>
              <a:pPr algn="ctr">
                <a:spcBef>
                  <a:spcPts val="600"/>
                </a:spcBef>
                <a:defRPr/>
              </a:pPr>
              <a:r>
                <a:rPr kumimoji="0" lang="ko-KR" altLang="en-US" sz="2400">
                  <a:solidFill>
                    <a:srgbClr val="002060"/>
                  </a:solidFill>
                  <a:latin typeface="HY견고딕" pitchFamily="18" charset="-127"/>
                  <a:ea typeface="HY견고딕" pitchFamily="18" charset="-127"/>
                </a:rPr>
                <a:t>화학안전관리단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1547813" y="1966913"/>
            <a:ext cx="6119812" cy="792162"/>
          </a:xfrm>
          <a:prstGeom prst="roundRect">
            <a:avLst>
              <a:gd name="adj" fmla="val 9983"/>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kumimoji="0" lang="ko-KR" altLang="en-US" dirty="0"/>
          </a:p>
        </p:txBody>
      </p:sp>
      <p:sp>
        <p:nvSpPr>
          <p:cNvPr id="5" name="모서리가 둥근 직사각형 4"/>
          <p:cNvSpPr/>
          <p:nvPr/>
        </p:nvSpPr>
        <p:spPr>
          <a:xfrm>
            <a:off x="2987675" y="2039938"/>
            <a:ext cx="4572000" cy="6477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300"/>
              </a:spcAft>
              <a:defRPr/>
            </a:pPr>
            <a:r>
              <a:rPr kumimoji="0" lang="ko-KR" altLang="en-US" dirty="0">
                <a:latin typeface="HY헤드라인M" panose="02030600000101010101" pitchFamily="18" charset="-127"/>
                <a:ea typeface="HY헤드라인M" panose="02030600000101010101" pitchFamily="18" charset="-127"/>
              </a:rPr>
              <a:t>유해화학물질 영업자 중심의 관리</a:t>
            </a:r>
            <a:endParaRPr kumimoji="0" lang="en-US" altLang="ko-KR" dirty="0">
              <a:latin typeface="HY헤드라인M" panose="02030600000101010101" pitchFamily="18" charset="-127"/>
              <a:ea typeface="HY헤드라인M" panose="02030600000101010101" pitchFamily="18" charset="-127"/>
            </a:endParaRPr>
          </a:p>
        </p:txBody>
      </p:sp>
      <p:sp>
        <p:nvSpPr>
          <p:cNvPr id="6" name="모서리가 둥근 직사각형 5"/>
          <p:cNvSpPr/>
          <p:nvPr/>
        </p:nvSpPr>
        <p:spPr>
          <a:xfrm>
            <a:off x="1655816" y="2039248"/>
            <a:ext cx="1260000" cy="6480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kumimoji="0" lang="ko-KR" altLang="en-US" sz="2000" dirty="0">
                <a:latin typeface="HY헤드라인M" panose="02030600000101010101" pitchFamily="18" charset="-127"/>
                <a:ea typeface="HY헤드라인M" panose="02030600000101010101" pitchFamily="18" charset="-127"/>
              </a:rPr>
              <a:t>유해법</a:t>
            </a:r>
          </a:p>
        </p:txBody>
      </p:sp>
      <p:sp>
        <p:nvSpPr>
          <p:cNvPr id="7" name="모서리가 둥근 직사각형 6"/>
          <p:cNvSpPr/>
          <p:nvPr/>
        </p:nvSpPr>
        <p:spPr>
          <a:xfrm>
            <a:off x="1547813" y="3479800"/>
            <a:ext cx="6119812" cy="2482850"/>
          </a:xfrm>
          <a:prstGeom prst="roundRect">
            <a:avLst>
              <a:gd name="adj" fmla="val 4496"/>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ko-KR" altLang="en-US" dirty="0"/>
          </a:p>
        </p:txBody>
      </p:sp>
      <p:sp>
        <p:nvSpPr>
          <p:cNvPr id="8" name="모서리가 둥근 직사각형 7"/>
          <p:cNvSpPr/>
          <p:nvPr/>
        </p:nvSpPr>
        <p:spPr>
          <a:xfrm>
            <a:off x="2987675" y="3587750"/>
            <a:ext cx="4572000" cy="539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300"/>
              </a:spcAft>
              <a:defRPr/>
            </a:pPr>
            <a:r>
              <a:rPr kumimoji="0" lang="ko-KR" altLang="en-US" dirty="0">
                <a:latin typeface="HY헤드라인M" panose="02030600000101010101" pitchFamily="18" charset="-127"/>
                <a:ea typeface="HY헤드라인M" panose="02030600000101010101" pitchFamily="18" charset="-127"/>
              </a:rPr>
              <a:t>유해화학물질 영업자 관리</a:t>
            </a:r>
            <a:endParaRPr kumimoji="0" lang="en-US" altLang="ko-KR" dirty="0">
              <a:latin typeface="HY헤드라인M" panose="02030600000101010101" pitchFamily="18" charset="-127"/>
              <a:ea typeface="HY헤드라인M" panose="02030600000101010101" pitchFamily="18" charset="-127"/>
            </a:endParaRPr>
          </a:p>
        </p:txBody>
      </p:sp>
      <p:sp>
        <p:nvSpPr>
          <p:cNvPr id="9" name="모서리가 둥근 직사각형 8"/>
          <p:cNvSpPr/>
          <p:nvPr/>
        </p:nvSpPr>
        <p:spPr>
          <a:xfrm>
            <a:off x="1655816" y="3587688"/>
            <a:ext cx="1260000" cy="2268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kumimoji="0" lang="ko-KR" altLang="en-US" sz="2000" dirty="0">
                <a:latin typeface="HY헤드라인M" panose="02030600000101010101" pitchFamily="18" charset="-127"/>
                <a:ea typeface="HY헤드라인M" panose="02030600000101010101" pitchFamily="18" charset="-127"/>
              </a:rPr>
              <a:t>화관법</a:t>
            </a:r>
          </a:p>
        </p:txBody>
      </p:sp>
      <p:sp>
        <p:nvSpPr>
          <p:cNvPr id="10" name="모서리가 둥근 직사각형 9"/>
          <p:cNvSpPr/>
          <p:nvPr/>
        </p:nvSpPr>
        <p:spPr>
          <a:xfrm>
            <a:off x="2987675" y="4164013"/>
            <a:ext cx="4572000" cy="539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300"/>
              </a:spcAft>
              <a:defRPr/>
            </a:pPr>
            <a:r>
              <a:rPr kumimoji="0" lang="ko-KR" altLang="en-US" dirty="0">
                <a:latin typeface="HY헤드라인M" panose="02030600000101010101" pitchFamily="18" charset="-127"/>
                <a:ea typeface="HY헤드라인M" panose="02030600000101010101" pitchFamily="18" charset="-127"/>
              </a:rPr>
              <a:t>유해화학물질 관리</a:t>
            </a:r>
            <a:endParaRPr kumimoji="0" lang="en-US" altLang="ko-KR" dirty="0">
              <a:latin typeface="HY헤드라인M" panose="02030600000101010101" pitchFamily="18" charset="-127"/>
              <a:ea typeface="HY헤드라인M" panose="02030600000101010101" pitchFamily="18" charset="-127"/>
            </a:endParaRPr>
          </a:p>
        </p:txBody>
      </p:sp>
      <p:sp>
        <p:nvSpPr>
          <p:cNvPr id="11" name="모서리가 둥근 직사각형 10"/>
          <p:cNvSpPr/>
          <p:nvPr/>
        </p:nvSpPr>
        <p:spPr>
          <a:xfrm>
            <a:off x="2987675" y="4740275"/>
            <a:ext cx="4572000" cy="539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300"/>
              </a:spcAft>
              <a:defRPr/>
            </a:pPr>
            <a:r>
              <a:rPr kumimoji="0" lang="ko-KR" altLang="en-US" dirty="0">
                <a:latin typeface="HY헤드라인M" panose="02030600000101010101" pitchFamily="18" charset="-127"/>
                <a:ea typeface="HY헤드라인M" panose="02030600000101010101" pitchFamily="18" charset="-127"/>
              </a:rPr>
              <a:t>유해화학물질 취급시설 관리</a:t>
            </a:r>
            <a:endParaRPr kumimoji="0" lang="en-US" altLang="ko-KR" dirty="0">
              <a:latin typeface="HY헤드라인M" panose="02030600000101010101" pitchFamily="18" charset="-127"/>
              <a:ea typeface="HY헤드라인M" panose="02030600000101010101" pitchFamily="18" charset="-127"/>
            </a:endParaRPr>
          </a:p>
        </p:txBody>
      </p:sp>
      <p:sp>
        <p:nvSpPr>
          <p:cNvPr id="12" name="모서리가 둥근 직사각형 11"/>
          <p:cNvSpPr/>
          <p:nvPr/>
        </p:nvSpPr>
        <p:spPr>
          <a:xfrm>
            <a:off x="2987675" y="5316538"/>
            <a:ext cx="4572000" cy="539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300"/>
              </a:spcAft>
              <a:defRPr/>
            </a:pPr>
            <a:r>
              <a:rPr kumimoji="0" lang="ko-KR" altLang="en-US" dirty="0">
                <a:latin typeface="HY헤드라인M" panose="02030600000101010101" pitchFamily="18" charset="-127"/>
                <a:ea typeface="HY헤드라인M" panose="02030600000101010101" pitchFamily="18" charset="-127"/>
              </a:rPr>
              <a:t>유해화학물질 취급자 관리</a:t>
            </a:r>
            <a:endParaRPr kumimoji="0" lang="en-US" altLang="ko-KR" dirty="0">
              <a:latin typeface="HY헤드라인M" panose="02030600000101010101" pitchFamily="18" charset="-127"/>
              <a:ea typeface="HY헤드라인M" panose="02030600000101010101" pitchFamily="18" charset="-127"/>
            </a:endParaRPr>
          </a:p>
        </p:txBody>
      </p:sp>
      <p:sp>
        <p:nvSpPr>
          <p:cNvPr id="13" name="아래쪽 화살표 12"/>
          <p:cNvSpPr/>
          <p:nvPr/>
        </p:nvSpPr>
        <p:spPr>
          <a:xfrm>
            <a:off x="4176713" y="2903538"/>
            <a:ext cx="900112" cy="468312"/>
          </a:xfrm>
          <a:prstGeom prst="downArrow">
            <a:avLst>
              <a:gd name="adj1" fmla="val 57863"/>
              <a:gd name="adj2" fmla="val 2943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aphicFrame>
        <p:nvGraphicFramePr>
          <p:cNvPr id="14" name="표 13"/>
          <p:cNvGraphicFramePr>
            <a:graphicFrameLocks noGrp="1"/>
          </p:cNvGraphicFramePr>
          <p:nvPr/>
        </p:nvGraphicFramePr>
        <p:xfrm>
          <a:off x="541338" y="1285875"/>
          <a:ext cx="8062913" cy="5487152"/>
        </p:xfrm>
        <a:graphic>
          <a:graphicData uri="http://schemas.openxmlformats.org/drawingml/2006/table">
            <a:tbl>
              <a:tblPr firstRow="1" bandRow="1">
                <a:tableStyleId>{5940675A-B579-460E-94D1-54222C63F5DA}</a:tableStyleId>
              </a:tblPr>
              <a:tblGrid>
                <a:gridCol w="539958">
                  <a:extLst>
                    <a:ext uri="{9D8B030D-6E8A-4147-A177-3AD203B41FA5}">
                      <a16:colId xmlns:a16="http://schemas.microsoft.com/office/drawing/2014/main" val="20000"/>
                    </a:ext>
                  </a:extLst>
                </a:gridCol>
                <a:gridCol w="3383735">
                  <a:extLst>
                    <a:ext uri="{9D8B030D-6E8A-4147-A177-3AD203B41FA5}">
                      <a16:colId xmlns:a16="http://schemas.microsoft.com/office/drawing/2014/main" val="20001"/>
                    </a:ext>
                  </a:extLst>
                </a:gridCol>
                <a:gridCol w="107536">
                  <a:extLst>
                    <a:ext uri="{9D8B030D-6E8A-4147-A177-3AD203B41FA5}">
                      <a16:colId xmlns:a16="http://schemas.microsoft.com/office/drawing/2014/main" val="20002"/>
                    </a:ext>
                  </a:extLst>
                </a:gridCol>
                <a:gridCol w="539958">
                  <a:extLst>
                    <a:ext uri="{9D8B030D-6E8A-4147-A177-3AD203B41FA5}">
                      <a16:colId xmlns:a16="http://schemas.microsoft.com/office/drawing/2014/main" val="20003"/>
                    </a:ext>
                  </a:extLst>
                </a:gridCol>
                <a:gridCol w="3491726">
                  <a:extLst>
                    <a:ext uri="{9D8B030D-6E8A-4147-A177-3AD203B41FA5}">
                      <a16:colId xmlns:a16="http://schemas.microsoft.com/office/drawing/2014/main" val="20004"/>
                    </a:ext>
                  </a:extLst>
                </a:gridCol>
              </a:tblGrid>
              <a:tr h="370858">
                <a:tc gridSpan="2">
                  <a:txBody>
                    <a:bodyPr/>
                    <a:lstStyle/>
                    <a:p>
                      <a:pPr algn="ctr" latinLnBrk="1"/>
                      <a:r>
                        <a:rPr lang="ko-KR" altLang="en-US" sz="1600" dirty="0" smtClean="0">
                          <a:latin typeface="HY헤드라인M" panose="02030600000101010101" pitchFamily="18" charset="-127"/>
                          <a:ea typeface="HY헤드라인M" panose="02030600000101010101" pitchFamily="18" charset="-127"/>
                        </a:rPr>
                        <a:t>유해법</a:t>
                      </a:r>
                      <a:endParaRPr lang="ko-KR" altLang="en-US" sz="1600" dirty="0">
                        <a:latin typeface="HY헤드라인M" panose="02030600000101010101" pitchFamily="18" charset="-127"/>
                        <a:ea typeface="HY헤드라인M" panose="02030600000101010101" pitchFamily="18" charset="-127"/>
                      </a:endParaRPr>
                    </a:p>
                  </a:txBody>
                  <a:tcPr marL="35997" marR="35997"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latinLnBrk="1"/>
                      <a:endParaRPr lang="ko-KR" altLang="en-US" dirty="0"/>
                    </a:p>
                  </a:txBody>
                  <a:tcPr>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2">
                  <a:txBody>
                    <a:bodyPr/>
                    <a:lstStyle/>
                    <a:p>
                      <a:pPr algn="ctr" latinLnBrk="1"/>
                      <a:r>
                        <a:rPr lang="ko-KR" altLang="en-US" sz="1600" dirty="0" smtClean="0">
                          <a:latin typeface="HY헤드라인M" panose="02030600000101010101" pitchFamily="18" charset="-127"/>
                          <a:ea typeface="HY헤드라인M" panose="02030600000101010101" pitchFamily="18" charset="-127"/>
                        </a:rPr>
                        <a:t>화관법</a:t>
                      </a:r>
                      <a:endParaRPr lang="ko-KR" altLang="en-US" sz="1600" dirty="0">
                        <a:latin typeface="HY헤드라인M" panose="02030600000101010101" pitchFamily="18" charset="-127"/>
                        <a:ea typeface="HY헤드라인M" panose="02030600000101010101" pitchFamily="18" charset="-127"/>
                      </a:endParaRPr>
                    </a:p>
                  </a:txBody>
                  <a:tcPr marL="35997" marR="35997"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latinLnBrk="1"/>
                      <a:endParaRPr lang="ko-KR" altLang="en-US" dirty="0"/>
                    </a:p>
                  </a:txBody>
                  <a:tcPr>
                    <a:solidFill>
                      <a:schemeClr val="bg1"/>
                    </a:solidFill>
                  </a:tcPr>
                </a:tc>
                <a:extLst>
                  <a:ext uri="{0D108BD9-81ED-4DB2-BD59-A6C34878D82A}">
                    <a16:rowId xmlns:a16="http://schemas.microsoft.com/office/drawing/2014/main" val="10000"/>
                  </a:ext>
                </a:extLst>
              </a:tr>
              <a:tr h="370858">
                <a:tc gridSpan="2">
                  <a:txBody>
                    <a:bodyPr/>
                    <a:lstStyle/>
                    <a:p>
                      <a:pPr algn="ctr" latinLnBrk="1"/>
                      <a:r>
                        <a:rPr lang="ko-KR" altLang="en-US" sz="1600" dirty="0" smtClean="0">
                          <a:latin typeface="HY헤드라인M" panose="02030600000101010101" pitchFamily="18" charset="-127"/>
                          <a:ea typeface="HY헤드라인M" panose="02030600000101010101" pitchFamily="18" charset="-127"/>
                        </a:rPr>
                        <a:t>총 </a:t>
                      </a:r>
                      <a:r>
                        <a:rPr lang="en-US" altLang="ko-KR" sz="1600" dirty="0" smtClean="0">
                          <a:latin typeface="HY헤드라인M" panose="02030600000101010101" pitchFamily="18" charset="-127"/>
                          <a:ea typeface="HY헤드라인M" panose="02030600000101010101" pitchFamily="18" charset="-127"/>
                        </a:rPr>
                        <a:t>5</a:t>
                      </a:r>
                      <a:r>
                        <a:rPr lang="ko-KR" altLang="en-US" sz="1600" dirty="0" smtClean="0">
                          <a:latin typeface="HY헤드라인M" panose="02030600000101010101" pitchFamily="18" charset="-127"/>
                          <a:ea typeface="HY헤드라인M" panose="02030600000101010101" pitchFamily="18" charset="-127"/>
                        </a:rPr>
                        <a:t>장 </a:t>
                      </a:r>
                      <a:r>
                        <a:rPr lang="en-US" altLang="ko-KR" sz="1600" dirty="0" smtClean="0">
                          <a:latin typeface="HY헤드라인M" panose="02030600000101010101" pitchFamily="18" charset="-127"/>
                          <a:ea typeface="HY헤드라인M" panose="02030600000101010101" pitchFamily="18" charset="-127"/>
                        </a:rPr>
                        <a:t>5</a:t>
                      </a:r>
                      <a:r>
                        <a:rPr lang="ko-KR" altLang="en-US" sz="1600" dirty="0" smtClean="0">
                          <a:latin typeface="HY헤드라인M" panose="02030600000101010101" pitchFamily="18" charset="-127"/>
                          <a:ea typeface="HY헤드라인M" panose="02030600000101010101" pitchFamily="18" charset="-127"/>
                        </a:rPr>
                        <a:t>절 </a:t>
                      </a:r>
                      <a:r>
                        <a:rPr lang="en-US" altLang="ko-KR" sz="1600" dirty="0" smtClean="0">
                          <a:latin typeface="HY헤드라인M" panose="02030600000101010101" pitchFamily="18" charset="-127"/>
                          <a:ea typeface="HY헤드라인M" panose="02030600000101010101" pitchFamily="18" charset="-127"/>
                        </a:rPr>
                        <a:t>63</a:t>
                      </a:r>
                      <a:r>
                        <a:rPr lang="ko-KR" altLang="en-US" sz="1600" dirty="0" smtClean="0">
                          <a:latin typeface="HY헤드라인M" panose="02030600000101010101" pitchFamily="18" charset="-127"/>
                          <a:ea typeface="HY헤드라인M" panose="02030600000101010101" pitchFamily="18" charset="-127"/>
                        </a:rPr>
                        <a:t>조</a:t>
                      </a:r>
                      <a:endParaRPr lang="ko-KR" altLang="en-US" sz="1600" dirty="0">
                        <a:latin typeface="HY헤드라인M" panose="02030600000101010101" pitchFamily="18" charset="-127"/>
                        <a:ea typeface="HY헤드라인M" panose="02030600000101010101" pitchFamily="18" charset="-127"/>
                      </a:endParaRPr>
                    </a:p>
                  </a:txBody>
                  <a:tcPr marL="35997" marR="35997"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latinLnBrk="1"/>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2">
                  <a:txBody>
                    <a:bodyPr/>
                    <a:lstStyle/>
                    <a:p>
                      <a:pPr algn="ctr" latinLnBrk="1"/>
                      <a:r>
                        <a:rPr lang="ko-KR" altLang="en-US" sz="1600" dirty="0" smtClean="0">
                          <a:latin typeface="HY헤드라인M" panose="02030600000101010101" pitchFamily="18" charset="-127"/>
                          <a:ea typeface="HY헤드라인M" panose="02030600000101010101" pitchFamily="18" charset="-127"/>
                        </a:rPr>
                        <a:t>총 </a:t>
                      </a:r>
                      <a:r>
                        <a:rPr lang="en-US" altLang="ko-KR" sz="1600" dirty="0" smtClean="0">
                          <a:latin typeface="HY헤드라인M" panose="02030600000101010101" pitchFamily="18" charset="-127"/>
                          <a:ea typeface="HY헤드라인M" panose="02030600000101010101" pitchFamily="18" charset="-127"/>
                        </a:rPr>
                        <a:t>7</a:t>
                      </a:r>
                      <a:r>
                        <a:rPr lang="ko-KR" altLang="en-US" sz="1600" dirty="0" smtClean="0">
                          <a:latin typeface="HY헤드라인M" panose="02030600000101010101" pitchFamily="18" charset="-127"/>
                          <a:ea typeface="HY헤드라인M" panose="02030600000101010101" pitchFamily="18" charset="-127"/>
                        </a:rPr>
                        <a:t>장 </a:t>
                      </a:r>
                      <a:r>
                        <a:rPr lang="en-US" altLang="ko-KR" sz="1600" dirty="0" smtClean="0">
                          <a:latin typeface="HY헤드라인M" panose="02030600000101010101" pitchFamily="18" charset="-127"/>
                          <a:ea typeface="HY헤드라인M" panose="02030600000101010101" pitchFamily="18" charset="-127"/>
                        </a:rPr>
                        <a:t>6</a:t>
                      </a:r>
                      <a:r>
                        <a:rPr lang="ko-KR" altLang="en-US" sz="1600" dirty="0" smtClean="0">
                          <a:latin typeface="HY헤드라인M" panose="02030600000101010101" pitchFamily="18" charset="-127"/>
                          <a:ea typeface="HY헤드라인M" panose="02030600000101010101" pitchFamily="18" charset="-127"/>
                        </a:rPr>
                        <a:t>절 </a:t>
                      </a:r>
                      <a:r>
                        <a:rPr lang="en-US" altLang="ko-KR" sz="1600" dirty="0" smtClean="0">
                          <a:latin typeface="HY헤드라인M" panose="02030600000101010101" pitchFamily="18" charset="-127"/>
                          <a:ea typeface="HY헤드라인M" panose="02030600000101010101" pitchFamily="18" charset="-127"/>
                        </a:rPr>
                        <a:t>64</a:t>
                      </a:r>
                      <a:r>
                        <a:rPr lang="ko-KR" altLang="en-US" sz="1600" dirty="0" smtClean="0">
                          <a:latin typeface="HY헤드라인M" panose="02030600000101010101" pitchFamily="18" charset="-127"/>
                          <a:ea typeface="HY헤드라인M" panose="02030600000101010101" pitchFamily="18" charset="-127"/>
                        </a:rPr>
                        <a:t>조</a:t>
                      </a:r>
                      <a:endParaRPr lang="ko-KR" altLang="en-US" sz="1600" dirty="0">
                        <a:latin typeface="HY헤드라인M" panose="02030600000101010101" pitchFamily="18" charset="-127"/>
                        <a:ea typeface="HY헤드라인M" panose="02030600000101010101" pitchFamily="18" charset="-127"/>
                      </a:endParaRPr>
                    </a:p>
                  </a:txBody>
                  <a:tcPr marL="35997" marR="35997"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latinLnBrk="1"/>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58">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1</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총칙</a:t>
                      </a:r>
                      <a:r>
                        <a:rPr lang="en-US" altLang="ko-KR" sz="1200" dirty="0" smtClean="0">
                          <a:solidFill>
                            <a:srgbClr val="031CD7"/>
                          </a:solidFill>
                          <a:latin typeface="HY헤드라인M" panose="02030600000101010101" pitchFamily="18" charset="-127"/>
                          <a:ea typeface="HY헤드라인M" panose="02030600000101010101" pitchFamily="18" charset="-127"/>
                        </a:rPr>
                        <a:t>(</a:t>
                      </a:r>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1</a:t>
                      </a:r>
                      <a:r>
                        <a:rPr lang="ko-KR" altLang="en-US" sz="1200" dirty="0" smtClean="0">
                          <a:solidFill>
                            <a:srgbClr val="031CD7"/>
                          </a:solidFill>
                          <a:latin typeface="HY헤드라인M" panose="02030600000101010101" pitchFamily="18" charset="-127"/>
                          <a:ea typeface="HY헤드라인M" panose="02030600000101010101" pitchFamily="18" charset="-127"/>
                        </a:rPr>
                        <a:t>조</a:t>
                      </a:r>
                      <a:r>
                        <a:rPr lang="en-US" altLang="ko-KR" sz="1200" dirty="0" smtClean="0">
                          <a:solidFill>
                            <a:srgbClr val="031CD7"/>
                          </a:solidFill>
                          <a:latin typeface="HY헤드라인M" panose="02030600000101010101" pitchFamily="18" charset="-127"/>
                          <a:ea typeface="HY헤드라인M" panose="02030600000101010101" pitchFamily="18" charset="-127"/>
                        </a:rPr>
                        <a:t>~</a:t>
                      </a:r>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8</a:t>
                      </a:r>
                      <a:r>
                        <a:rPr lang="ko-KR" altLang="en-US" sz="1200" dirty="0" smtClean="0">
                          <a:solidFill>
                            <a:srgbClr val="031CD7"/>
                          </a:solidFill>
                          <a:latin typeface="HY헤드라인M" panose="02030600000101010101" pitchFamily="18" charset="-127"/>
                          <a:ea typeface="HY헤드라인M" panose="02030600000101010101" pitchFamily="18" charset="-127"/>
                        </a:rPr>
                        <a:t>조</a:t>
                      </a:r>
                      <a:r>
                        <a:rPr lang="en-US" altLang="ko-KR" sz="1200" dirty="0" smtClean="0">
                          <a:solidFill>
                            <a:srgbClr val="031CD7"/>
                          </a:solidFill>
                          <a:latin typeface="HY헤드라인M" panose="02030600000101010101" pitchFamily="18" charset="-127"/>
                          <a:ea typeface="HY헤드라인M" panose="02030600000101010101" pitchFamily="18" charset="-127"/>
                        </a:rPr>
                        <a:t>)</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1</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총칙</a:t>
                      </a:r>
                      <a:r>
                        <a:rPr lang="en-US" altLang="ko-KR" sz="1200" dirty="0" smtClean="0">
                          <a:solidFill>
                            <a:srgbClr val="031CD7"/>
                          </a:solidFill>
                          <a:latin typeface="HY헤드라인M" panose="02030600000101010101" pitchFamily="18" charset="-127"/>
                          <a:ea typeface="HY헤드라인M" panose="02030600000101010101" pitchFamily="18" charset="-127"/>
                        </a:rPr>
                        <a:t>(</a:t>
                      </a:r>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1</a:t>
                      </a:r>
                      <a:r>
                        <a:rPr lang="ko-KR" altLang="en-US" sz="1200" dirty="0" smtClean="0">
                          <a:solidFill>
                            <a:srgbClr val="031CD7"/>
                          </a:solidFill>
                          <a:latin typeface="HY헤드라인M" panose="02030600000101010101" pitchFamily="18" charset="-127"/>
                          <a:ea typeface="HY헤드라인M" panose="02030600000101010101" pitchFamily="18" charset="-127"/>
                        </a:rPr>
                        <a:t>조</a:t>
                      </a:r>
                      <a:r>
                        <a:rPr lang="en-US" altLang="ko-KR" sz="1200" dirty="0" smtClean="0">
                          <a:solidFill>
                            <a:srgbClr val="031CD7"/>
                          </a:solidFill>
                          <a:latin typeface="HY헤드라인M" panose="02030600000101010101" pitchFamily="18" charset="-127"/>
                          <a:ea typeface="HY헤드라인M" panose="02030600000101010101" pitchFamily="18" charset="-127"/>
                        </a:rPr>
                        <a:t>~</a:t>
                      </a:r>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8</a:t>
                      </a:r>
                      <a:r>
                        <a:rPr lang="ko-KR" altLang="en-US" sz="1200" dirty="0" smtClean="0">
                          <a:solidFill>
                            <a:srgbClr val="031CD7"/>
                          </a:solidFill>
                          <a:latin typeface="HY헤드라인M" panose="02030600000101010101" pitchFamily="18" charset="-127"/>
                          <a:ea typeface="HY헤드라인M" panose="02030600000101010101" pitchFamily="18" charset="-127"/>
                        </a:rPr>
                        <a:t>조</a:t>
                      </a:r>
                      <a:r>
                        <a:rPr lang="en-US" altLang="ko-KR" sz="1200" dirty="0" smtClean="0">
                          <a:solidFill>
                            <a:srgbClr val="031CD7"/>
                          </a:solidFill>
                          <a:latin typeface="HY헤드라인M" panose="02030600000101010101" pitchFamily="18" charset="-127"/>
                          <a:ea typeface="HY헤드라인M" panose="02030600000101010101" pitchFamily="18" charset="-127"/>
                        </a:rPr>
                        <a:t>)</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3490">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2</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화학물질의 유해성심사 및 위해성평가 등</a:t>
                      </a:r>
                      <a:endParaRPr lang="en-US" altLang="ko-KR" sz="1200" dirty="0" smtClean="0">
                        <a:solidFill>
                          <a:srgbClr val="031CD7"/>
                        </a:solidFill>
                        <a:latin typeface="HY헤드라인M" panose="02030600000101010101" pitchFamily="18" charset="-127"/>
                        <a:ea typeface="HY헤드라인M" panose="02030600000101010101" pitchFamily="18" charset="-127"/>
                      </a:endParaRP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화학물질의 유해성심사 등</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9</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16</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화학물질의 위해성평가 등</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17</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18</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endParaRPr lang="ko-KR" altLang="en-US" sz="11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2</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화학물질의 통계조사 및 정보공개 등</a:t>
                      </a:r>
                      <a:endParaRPr lang="en-US" altLang="ko-KR" sz="1200" dirty="0" smtClean="0">
                        <a:solidFill>
                          <a:srgbClr val="031CD7"/>
                        </a:solidFill>
                        <a:latin typeface="HY헤드라인M" panose="02030600000101010101" pitchFamily="18" charset="-127"/>
                        <a:ea typeface="HY헤드라인M" panose="02030600000101010101" pitchFamily="18" charset="-127"/>
                      </a:endParaRPr>
                    </a:p>
                    <a:p>
                      <a:pPr algn="l" latinLnBrk="1"/>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9</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12</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endParaRPr lang="ko-KR" altLang="en-US" sz="11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20372">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3</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유해화학물질의 안전관리 등</a:t>
                      </a:r>
                      <a:endParaRPr lang="en-US" altLang="ko-KR" sz="1200" dirty="0" smtClean="0">
                        <a:solidFill>
                          <a:srgbClr val="031CD7"/>
                        </a:solidFill>
                        <a:latin typeface="HY헤드라인M" panose="02030600000101010101" pitchFamily="18" charset="-127"/>
                        <a:ea typeface="HY헤드라인M" panose="02030600000101010101" pitchFamily="18" charset="-127"/>
                      </a:endParaRP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유독물 등의 관리</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19</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31</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취급제한</a:t>
                      </a:r>
                      <a:r>
                        <a:rPr lang="en-US" altLang="ko-KR" sz="1100" dirty="0" smtClean="0">
                          <a:latin typeface="HY헤드라인M" panose="02030600000101010101" pitchFamily="18" charset="-127"/>
                          <a:ea typeface="HY헤드라인M" panose="02030600000101010101" pitchFamily="18" charset="-127"/>
                        </a:rPr>
                        <a:t>,</a:t>
                      </a:r>
                      <a:r>
                        <a:rPr lang="en-US" altLang="ko-KR" sz="1100" baseline="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금지물질의</a:t>
                      </a:r>
                      <a:r>
                        <a:rPr lang="ko-KR" altLang="en-US" sz="1100" baseline="0" dirty="0" smtClean="0">
                          <a:latin typeface="HY헤드라인M" panose="02030600000101010101" pitchFamily="18" charset="-127"/>
                          <a:ea typeface="HY헤드라인M" panose="02030600000101010101" pitchFamily="18" charset="-127"/>
                        </a:rPr>
                        <a:t> 관리</a:t>
                      </a:r>
                      <a:r>
                        <a:rPr lang="en-US" altLang="ko-KR" sz="1100" baseline="0" dirty="0" smtClean="0">
                          <a:latin typeface="HY헤드라인M" panose="02030600000101010101" pitchFamily="18" charset="-127"/>
                          <a:ea typeface="HY헤드라인M" panose="02030600000101010101" pitchFamily="18" charset="-127"/>
                        </a:rPr>
                        <a:t>(</a:t>
                      </a:r>
                      <a:r>
                        <a:rPr lang="ko-KR" altLang="en-US" sz="1100" baseline="0" dirty="0" smtClean="0">
                          <a:latin typeface="HY헤드라인M" panose="02030600000101010101" pitchFamily="18" charset="-127"/>
                          <a:ea typeface="HY헤드라인M" panose="02030600000101010101" pitchFamily="18" charset="-127"/>
                        </a:rPr>
                        <a:t>제</a:t>
                      </a:r>
                      <a:r>
                        <a:rPr lang="en-US" altLang="ko-KR" sz="1100" baseline="0" dirty="0" smtClean="0">
                          <a:latin typeface="HY헤드라인M" panose="02030600000101010101" pitchFamily="18" charset="-127"/>
                          <a:ea typeface="HY헤드라인M" panose="02030600000101010101" pitchFamily="18" charset="-127"/>
                        </a:rPr>
                        <a:t>32</a:t>
                      </a:r>
                      <a:r>
                        <a:rPr lang="ko-KR" altLang="en-US" sz="1100" baseline="0" dirty="0" smtClean="0">
                          <a:latin typeface="HY헤드라인M" panose="02030600000101010101" pitchFamily="18" charset="-127"/>
                          <a:ea typeface="HY헤드라인M" panose="02030600000101010101" pitchFamily="18" charset="-127"/>
                        </a:rPr>
                        <a:t>조</a:t>
                      </a:r>
                      <a:r>
                        <a:rPr lang="en-US" altLang="ko-KR" sz="1100" baseline="0" dirty="0" smtClean="0">
                          <a:latin typeface="HY헤드라인M" panose="02030600000101010101" pitchFamily="18" charset="-127"/>
                          <a:ea typeface="HY헤드라인M" panose="02030600000101010101" pitchFamily="18" charset="-127"/>
                        </a:rPr>
                        <a:t>~</a:t>
                      </a:r>
                      <a:r>
                        <a:rPr lang="ko-KR" altLang="en-US" sz="1100" baseline="0" dirty="0" smtClean="0">
                          <a:latin typeface="HY헤드라인M" panose="02030600000101010101" pitchFamily="18" charset="-127"/>
                          <a:ea typeface="HY헤드라인M" panose="02030600000101010101" pitchFamily="18" charset="-127"/>
                        </a:rPr>
                        <a:t>제</a:t>
                      </a:r>
                      <a:r>
                        <a:rPr lang="en-US" altLang="ko-KR" sz="1100" baseline="0" dirty="0" smtClean="0">
                          <a:latin typeface="HY헤드라인M" panose="02030600000101010101" pitchFamily="18" charset="-127"/>
                          <a:ea typeface="HY헤드라인M" panose="02030600000101010101" pitchFamily="18" charset="-127"/>
                        </a:rPr>
                        <a:t>37</a:t>
                      </a:r>
                      <a:r>
                        <a:rPr lang="ko-KR" altLang="en-US" sz="1100" baseline="0" dirty="0" smtClean="0">
                          <a:latin typeface="HY헤드라인M" panose="02030600000101010101" pitchFamily="18" charset="-127"/>
                          <a:ea typeface="HY헤드라인M" panose="02030600000101010101" pitchFamily="18" charset="-127"/>
                        </a:rPr>
                        <a:t>조</a:t>
                      </a:r>
                      <a:r>
                        <a:rPr lang="en-US" altLang="ko-KR" sz="1100" baseline="0" dirty="0" smtClean="0">
                          <a:latin typeface="HY헤드라인M" panose="02030600000101010101" pitchFamily="18" charset="-127"/>
                          <a:ea typeface="HY헤드라인M" panose="02030600000101010101" pitchFamily="18" charset="-127"/>
                        </a:rPr>
                        <a:t>)</a:t>
                      </a:r>
                    </a:p>
                    <a:p>
                      <a:pPr marL="144000" indent="-144000" algn="l" latinLnBrk="1">
                        <a:buFont typeface="Arial" panose="020B0604020202020204" pitchFamily="34" charset="0"/>
                        <a:buChar char="•"/>
                      </a:pPr>
                      <a:r>
                        <a:rPr lang="ko-KR" altLang="en-US" sz="1100" baseline="0" dirty="0" smtClean="0">
                          <a:latin typeface="HY헤드라인M" panose="02030600000101010101" pitchFamily="18" charset="-127"/>
                          <a:ea typeface="HY헤드라인M" panose="02030600000101010101" pitchFamily="18" charset="-127"/>
                        </a:rPr>
                        <a:t>제</a:t>
                      </a:r>
                      <a:r>
                        <a:rPr lang="en-US" altLang="ko-KR" sz="1100" baseline="0" dirty="0" smtClean="0">
                          <a:latin typeface="HY헤드라인M" panose="02030600000101010101" pitchFamily="18" charset="-127"/>
                          <a:ea typeface="HY헤드라인M" panose="02030600000101010101" pitchFamily="18" charset="-127"/>
                        </a:rPr>
                        <a:t>3</a:t>
                      </a:r>
                      <a:r>
                        <a:rPr lang="ko-KR" altLang="en-US" sz="1100" baseline="0" dirty="0" smtClean="0">
                          <a:latin typeface="HY헤드라인M" panose="02030600000101010101" pitchFamily="18" charset="-127"/>
                          <a:ea typeface="HY헤드라인M" panose="02030600000101010101" pitchFamily="18" charset="-127"/>
                        </a:rPr>
                        <a:t>절 </a:t>
                      </a:r>
                      <a:r>
                        <a:rPr lang="en-US" altLang="ko-KR" sz="1100" baseline="0" dirty="0" smtClean="0">
                          <a:latin typeface="HY헤드라인M" panose="02030600000101010101" pitchFamily="18" charset="-127"/>
                          <a:ea typeface="HY헤드라인M" panose="02030600000101010101" pitchFamily="18" charset="-127"/>
                        </a:rPr>
                        <a:t>: </a:t>
                      </a:r>
                      <a:r>
                        <a:rPr lang="ko-KR" altLang="en-US" sz="1100" baseline="0" dirty="0" smtClean="0">
                          <a:latin typeface="HY헤드라인M" panose="02030600000101010101" pitchFamily="18" charset="-127"/>
                          <a:ea typeface="HY헤드라인M" panose="02030600000101010101" pitchFamily="18" charset="-127"/>
                        </a:rPr>
                        <a:t>화학물질 사고대비 및 대응</a:t>
                      </a:r>
                      <a:r>
                        <a:rPr lang="en-US" altLang="ko-KR" sz="1100" baseline="0" dirty="0" smtClean="0">
                          <a:latin typeface="HY헤드라인M" panose="02030600000101010101" pitchFamily="18" charset="-127"/>
                          <a:ea typeface="HY헤드라인M" panose="02030600000101010101" pitchFamily="18" charset="-127"/>
                        </a:rPr>
                        <a:t>(</a:t>
                      </a:r>
                      <a:r>
                        <a:rPr lang="ko-KR" altLang="en-US" sz="1100" baseline="0" dirty="0" smtClean="0">
                          <a:latin typeface="HY헤드라인M" panose="02030600000101010101" pitchFamily="18" charset="-127"/>
                          <a:ea typeface="HY헤드라인M" panose="02030600000101010101" pitchFamily="18" charset="-127"/>
                        </a:rPr>
                        <a:t>제</a:t>
                      </a:r>
                      <a:r>
                        <a:rPr lang="en-US" altLang="ko-KR" sz="1100" baseline="0" dirty="0" smtClean="0">
                          <a:latin typeface="HY헤드라인M" panose="02030600000101010101" pitchFamily="18" charset="-127"/>
                          <a:ea typeface="HY헤드라인M" panose="02030600000101010101" pitchFamily="18" charset="-127"/>
                        </a:rPr>
                        <a:t>38</a:t>
                      </a:r>
                      <a:r>
                        <a:rPr lang="ko-KR" altLang="en-US" sz="1100" baseline="0" dirty="0" smtClean="0">
                          <a:latin typeface="HY헤드라인M" panose="02030600000101010101" pitchFamily="18" charset="-127"/>
                          <a:ea typeface="HY헤드라인M" panose="02030600000101010101" pitchFamily="18" charset="-127"/>
                        </a:rPr>
                        <a:t>조</a:t>
                      </a:r>
                      <a:r>
                        <a:rPr lang="en-US" altLang="ko-KR" sz="1100" baseline="0" dirty="0" smtClean="0">
                          <a:latin typeface="HY헤드라인M" panose="02030600000101010101" pitchFamily="18" charset="-127"/>
                          <a:ea typeface="HY헤드라인M" panose="02030600000101010101" pitchFamily="18" charset="-127"/>
                        </a:rPr>
                        <a:t>~</a:t>
                      </a:r>
                      <a:r>
                        <a:rPr lang="ko-KR" altLang="en-US" sz="1100" baseline="0" dirty="0" smtClean="0">
                          <a:latin typeface="HY헤드라인M" panose="02030600000101010101" pitchFamily="18" charset="-127"/>
                          <a:ea typeface="HY헤드라인M" panose="02030600000101010101" pitchFamily="18" charset="-127"/>
                        </a:rPr>
                        <a:t>제</a:t>
                      </a:r>
                      <a:r>
                        <a:rPr lang="en-US" altLang="ko-KR" sz="1100" baseline="0" dirty="0" smtClean="0">
                          <a:latin typeface="HY헤드라인M" panose="02030600000101010101" pitchFamily="18" charset="-127"/>
                          <a:ea typeface="HY헤드라인M" panose="02030600000101010101" pitchFamily="18" charset="-127"/>
                        </a:rPr>
                        <a:t>43</a:t>
                      </a:r>
                      <a:r>
                        <a:rPr lang="ko-KR" altLang="en-US" sz="1100" baseline="0" dirty="0" smtClean="0">
                          <a:latin typeface="HY헤드라인M" panose="02030600000101010101" pitchFamily="18" charset="-127"/>
                          <a:ea typeface="HY헤드라인M" panose="02030600000101010101" pitchFamily="18" charset="-127"/>
                        </a:rPr>
                        <a:t>조</a:t>
                      </a:r>
                      <a:r>
                        <a:rPr lang="en-US" altLang="ko-KR" sz="1100" baseline="0" dirty="0" smtClean="0">
                          <a:latin typeface="HY헤드라인M" panose="02030600000101010101" pitchFamily="18" charset="-127"/>
                          <a:ea typeface="HY헤드라인M" panose="02030600000101010101" pitchFamily="18" charset="-127"/>
                        </a:rPr>
                        <a:t>2)</a:t>
                      </a:r>
                      <a:endParaRPr lang="ko-KR" altLang="en-US" sz="11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3</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유해화학물질의 안전관리</a:t>
                      </a:r>
                      <a:endParaRPr lang="en-US" altLang="ko-KR" sz="1200" dirty="0" smtClean="0">
                        <a:solidFill>
                          <a:srgbClr val="031CD7"/>
                        </a:solidFill>
                        <a:latin typeface="HY헤드라인M" panose="02030600000101010101" pitchFamily="18" charset="-127"/>
                        <a:ea typeface="HY헤드라인M" panose="02030600000101010101" pitchFamily="18" charset="-127"/>
                      </a:endParaRP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유해화학물질 취급기준 등</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13</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22</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유해화학물질 취급시설의 설치</a:t>
                      </a:r>
                      <a:r>
                        <a:rPr lang="ko-KR" altLang="en-US" sz="1100" dirty="0" smtClean="0">
                          <a:latin typeface="맑은 고딕"/>
                          <a:ea typeface="맑은 고딕"/>
                        </a:rPr>
                        <a:t>∙</a:t>
                      </a:r>
                      <a:r>
                        <a:rPr lang="ko-KR" altLang="en-US" sz="1100" dirty="0" smtClean="0">
                          <a:latin typeface="HY헤드라인M" panose="02030600000101010101" pitchFamily="18" charset="-127"/>
                          <a:ea typeface="HY헤드라인M" panose="02030600000101010101" pitchFamily="18" charset="-127"/>
                        </a:rPr>
                        <a:t>운영 등</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23</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26</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endParaRPr lang="ko-KR" altLang="en-US" sz="11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80172">
                <a:tc>
                  <a:txBody>
                    <a:bodyPr/>
                    <a:lstStyle/>
                    <a:p>
                      <a:pPr algn="ctr" latinLnBrk="1"/>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endParaRPr lang="ko-KR" altLang="en-US" sz="12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4</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유해화학물질 영업자</a:t>
                      </a:r>
                      <a:endParaRPr lang="en-US" altLang="ko-KR" sz="1200" dirty="0" smtClean="0">
                        <a:solidFill>
                          <a:srgbClr val="031CD7"/>
                        </a:solidFill>
                        <a:latin typeface="HY헤드라인M" panose="02030600000101010101" pitchFamily="18" charset="-127"/>
                        <a:ea typeface="HY헤드라인M" panose="02030600000101010101" pitchFamily="18" charset="-127"/>
                      </a:endParaRP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유해화학물질 영업구분 및 영업허가</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27</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30</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유해화학물질 영업자에 대한 관리</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31</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38</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endParaRPr lang="ko-KR" altLang="en-US" sz="11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20115">
                <a:tc>
                  <a:txBody>
                    <a:bodyPr/>
                    <a:lstStyle/>
                    <a:p>
                      <a:pPr algn="ctr" latinLnBrk="1"/>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endParaRPr lang="ko-KR" altLang="en-US" sz="12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5</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solidFill>
                            <a:srgbClr val="031CD7"/>
                          </a:solidFill>
                          <a:latin typeface="HY헤드라인M" panose="02030600000101010101" pitchFamily="18" charset="-127"/>
                          <a:ea typeface="HY헤드라인M" panose="02030600000101010101" pitchFamily="18" charset="-127"/>
                        </a:rPr>
                        <a:t>화학사고의 대비 및 대응 등</a:t>
                      </a:r>
                      <a:endParaRPr lang="en-US" altLang="ko-KR" sz="1200" dirty="0" smtClean="0">
                        <a:solidFill>
                          <a:srgbClr val="031CD7"/>
                        </a:solidFill>
                        <a:latin typeface="HY헤드라인M" panose="02030600000101010101" pitchFamily="18" charset="-127"/>
                        <a:ea typeface="HY헤드라인M" panose="02030600000101010101" pitchFamily="18" charset="-127"/>
                      </a:endParaRP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1</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사고대비물질의 지정 등</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39</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42</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p>
                    <a:p>
                      <a:pPr marL="144000" indent="-144000" algn="l" latinLnBrk="1">
                        <a:buFont typeface="Arial" panose="020B0604020202020204" pitchFamily="34" charset="0"/>
                        <a:buChar char="•"/>
                      </a:pP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2</a:t>
                      </a:r>
                      <a:r>
                        <a:rPr lang="ko-KR" altLang="en-US" sz="1100" dirty="0" smtClean="0">
                          <a:latin typeface="HY헤드라인M" panose="02030600000101010101" pitchFamily="18" charset="-127"/>
                          <a:ea typeface="HY헤드라인M" panose="02030600000101010101" pitchFamily="18" charset="-127"/>
                        </a:rPr>
                        <a:t>절 </a:t>
                      </a:r>
                      <a:r>
                        <a:rPr lang="en-US" altLang="ko-KR" sz="1100" dirty="0" smtClean="0">
                          <a:latin typeface="HY헤드라인M" panose="02030600000101010101" pitchFamily="18" charset="-127"/>
                          <a:ea typeface="HY헤드라인M" panose="02030600000101010101" pitchFamily="18" charset="-127"/>
                        </a:rPr>
                        <a:t>: </a:t>
                      </a:r>
                      <a:r>
                        <a:rPr lang="ko-KR" altLang="en-US" sz="1100" dirty="0" smtClean="0">
                          <a:latin typeface="HY헤드라인M" panose="02030600000101010101" pitchFamily="18" charset="-127"/>
                          <a:ea typeface="HY헤드라인M" panose="02030600000101010101" pitchFamily="18" charset="-127"/>
                        </a:rPr>
                        <a:t>화학사고의 대응 등</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43</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r>
                        <a:rPr lang="ko-KR" altLang="en-US" sz="1100" dirty="0" smtClean="0">
                          <a:latin typeface="HY헤드라인M" panose="02030600000101010101" pitchFamily="18" charset="-127"/>
                          <a:ea typeface="HY헤드라인M" panose="02030600000101010101" pitchFamily="18" charset="-127"/>
                        </a:rPr>
                        <a:t>제</a:t>
                      </a:r>
                      <a:r>
                        <a:rPr lang="en-US" altLang="ko-KR" sz="1100" dirty="0" smtClean="0">
                          <a:latin typeface="HY헤드라인M" panose="02030600000101010101" pitchFamily="18" charset="-127"/>
                          <a:ea typeface="HY헤드라인M" panose="02030600000101010101" pitchFamily="18" charset="-127"/>
                        </a:rPr>
                        <a:t>47</a:t>
                      </a:r>
                      <a:r>
                        <a:rPr lang="ko-KR" altLang="en-US" sz="1100" dirty="0" smtClean="0">
                          <a:latin typeface="HY헤드라인M" panose="02030600000101010101" pitchFamily="18" charset="-127"/>
                          <a:ea typeface="HY헤드라인M" panose="02030600000101010101" pitchFamily="18" charset="-127"/>
                        </a:rPr>
                        <a:t>조</a:t>
                      </a:r>
                      <a:r>
                        <a:rPr lang="en-US" altLang="ko-KR" sz="1100" dirty="0" smtClean="0">
                          <a:latin typeface="HY헤드라인M" panose="02030600000101010101" pitchFamily="18" charset="-127"/>
                          <a:ea typeface="HY헤드라인M" panose="02030600000101010101" pitchFamily="18" charset="-127"/>
                        </a:rPr>
                        <a:t>)</a:t>
                      </a:r>
                      <a:endParaRPr lang="ko-KR" altLang="en-US" sz="11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58">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4</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err="1" smtClean="0">
                          <a:latin typeface="HY헤드라인M" panose="02030600000101010101" pitchFamily="18" charset="-127"/>
                          <a:ea typeface="HY헤드라인M" panose="02030600000101010101" pitchFamily="18" charset="-127"/>
                        </a:rPr>
                        <a:t>보칙</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44</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56</a:t>
                      </a:r>
                      <a:r>
                        <a:rPr lang="ko-KR" altLang="en-US" sz="1200" dirty="0" smtClean="0">
                          <a:latin typeface="HY헤드라인M" panose="02030600000101010101" pitchFamily="18" charset="-127"/>
                          <a:ea typeface="HY헤드라인M" panose="02030600000101010101" pitchFamily="18" charset="-127"/>
                        </a:rPr>
                        <a:t>조의</a:t>
                      </a:r>
                      <a:r>
                        <a:rPr lang="en-US" altLang="ko-KR" sz="1200" dirty="0" smtClean="0">
                          <a:latin typeface="HY헤드라인M" panose="02030600000101010101" pitchFamily="18" charset="-127"/>
                          <a:ea typeface="HY헤드라인M" panose="02030600000101010101" pitchFamily="18" charset="-127"/>
                        </a:rPr>
                        <a:t>2)</a:t>
                      </a:r>
                      <a:endParaRPr lang="ko-KR" altLang="en-US" sz="12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6</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err="1" smtClean="0">
                          <a:latin typeface="HY헤드라인M" panose="02030600000101010101" pitchFamily="18" charset="-127"/>
                          <a:ea typeface="HY헤드라인M" panose="02030600000101010101" pitchFamily="18" charset="-127"/>
                        </a:rPr>
                        <a:t>보칙</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48</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56</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endParaRPr lang="ko-KR" altLang="en-US" sz="12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58">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5</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latin typeface="HY헤드라인M" panose="02030600000101010101" pitchFamily="18" charset="-127"/>
                          <a:ea typeface="HY헤드라인M" panose="02030600000101010101" pitchFamily="18" charset="-127"/>
                        </a:rPr>
                        <a:t>벌칙</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solidFill>
                            <a:schemeClr val="tx1"/>
                          </a:solidFill>
                          <a:latin typeface="HY헤드라인M" panose="02030600000101010101" pitchFamily="18" charset="-127"/>
                          <a:ea typeface="HY헤드라인M" panose="02030600000101010101" pitchFamily="18" charset="-127"/>
                        </a:rPr>
                        <a:t>57</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63</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endParaRPr lang="ko-KR" altLang="en-US" sz="12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8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latinLnBrk="1"/>
                      <a:r>
                        <a:rPr lang="ko-KR" altLang="en-US" sz="1200" dirty="0" smtClean="0">
                          <a:solidFill>
                            <a:srgbClr val="031CD7"/>
                          </a:solidFill>
                          <a:latin typeface="HY헤드라인M" panose="02030600000101010101" pitchFamily="18" charset="-127"/>
                          <a:ea typeface="HY헤드라인M" panose="02030600000101010101" pitchFamily="18" charset="-127"/>
                        </a:rPr>
                        <a:t>제</a:t>
                      </a:r>
                      <a:r>
                        <a:rPr lang="en-US" altLang="ko-KR" sz="1200" dirty="0" smtClean="0">
                          <a:solidFill>
                            <a:srgbClr val="031CD7"/>
                          </a:solidFill>
                          <a:latin typeface="HY헤드라인M" panose="02030600000101010101" pitchFamily="18" charset="-127"/>
                          <a:ea typeface="HY헤드라인M" panose="02030600000101010101" pitchFamily="18" charset="-127"/>
                        </a:rPr>
                        <a:t>7</a:t>
                      </a:r>
                      <a:r>
                        <a:rPr lang="ko-KR" altLang="en-US" sz="1200" dirty="0" smtClean="0">
                          <a:solidFill>
                            <a:srgbClr val="031CD7"/>
                          </a:solidFill>
                          <a:latin typeface="HY헤드라인M" panose="02030600000101010101" pitchFamily="18" charset="-127"/>
                          <a:ea typeface="HY헤드라인M" panose="02030600000101010101" pitchFamily="18" charset="-127"/>
                        </a:rPr>
                        <a:t>장</a:t>
                      </a:r>
                      <a:endParaRPr lang="ko-KR" altLang="en-US" sz="1200" dirty="0">
                        <a:solidFill>
                          <a:srgbClr val="031CD7"/>
                        </a:solidFill>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ko-KR" altLang="en-US" sz="1200" dirty="0" smtClean="0">
                          <a:latin typeface="HY헤드라인M" panose="02030600000101010101" pitchFamily="18" charset="-127"/>
                          <a:ea typeface="HY헤드라인M" panose="02030600000101010101" pitchFamily="18" charset="-127"/>
                        </a:rPr>
                        <a:t>벌칙</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57</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r>
                        <a:rPr lang="ko-KR" altLang="en-US" sz="1200" dirty="0" smtClean="0">
                          <a:latin typeface="HY헤드라인M" panose="02030600000101010101" pitchFamily="18" charset="-127"/>
                          <a:ea typeface="HY헤드라인M" panose="02030600000101010101" pitchFamily="18" charset="-127"/>
                        </a:rPr>
                        <a:t>제</a:t>
                      </a:r>
                      <a:r>
                        <a:rPr lang="en-US" altLang="ko-KR" sz="1200" dirty="0" smtClean="0">
                          <a:latin typeface="HY헤드라인M" panose="02030600000101010101" pitchFamily="18" charset="-127"/>
                          <a:ea typeface="HY헤드라인M" panose="02030600000101010101" pitchFamily="18" charset="-127"/>
                        </a:rPr>
                        <a:t>64</a:t>
                      </a:r>
                      <a:r>
                        <a:rPr lang="ko-KR" altLang="en-US" sz="1200" dirty="0" smtClean="0">
                          <a:latin typeface="HY헤드라인M" panose="02030600000101010101" pitchFamily="18" charset="-127"/>
                          <a:ea typeface="HY헤드라인M" panose="02030600000101010101" pitchFamily="18" charset="-127"/>
                        </a:rPr>
                        <a:t>조</a:t>
                      </a:r>
                      <a:r>
                        <a:rPr lang="en-US" altLang="ko-KR" sz="1200" dirty="0" smtClean="0">
                          <a:latin typeface="HY헤드라인M" panose="02030600000101010101" pitchFamily="18" charset="-127"/>
                          <a:ea typeface="HY헤드라인M" panose="02030600000101010101" pitchFamily="18" charset="-127"/>
                        </a:rPr>
                        <a:t>)</a:t>
                      </a:r>
                      <a:endParaRPr lang="ko-KR" altLang="en-US" sz="1200" dirty="0">
                        <a:latin typeface="HY헤드라인M" panose="02030600000101010101" pitchFamily="18" charset="-127"/>
                        <a:ea typeface="HY헤드라인M" panose="02030600000101010101" pitchFamily="18" charset="-127"/>
                      </a:endParaRPr>
                    </a:p>
                  </a:txBody>
                  <a:tcPr marL="35997" marR="35997" marT="10800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5"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smtClean="0">
                <a:latin typeface="HY헤드라인M" panose="02030600000101010101" pitchFamily="18" charset="-127"/>
                <a:ea typeface="HY헤드라인M" panose="02030600000101010101" pitchFamily="18" charset="-127"/>
              </a:rPr>
              <a:t>개정 전</a:t>
            </a:r>
            <a:r>
              <a:rPr kumimoji="0" lang="en-US" altLang="ko-KR" sz="2800" spc="-80" dirty="0" smtClean="0">
                <a:latin typeface="HY헤드라인M" panose="02030600000101010101" pitchFamily="18" charset="-127"/>
                <a:ea typeface="HY헤드라인M" panose="02030600000101010101" pitchFamily="18" charset="-127"/>
              </a:rPr>
              <a:t>·</a:t>
            </a:r>
            <a:r>
              <a:rPr kumimoji="0" lang="ko-KR" altLang="en-US" sz="2800" spc="-80" dirty="0" smtClean="0">
                <a:latin typeface="HY헤드라인M" panose="02030600000101010101" pitchFamily="18" charset="-127"/>
                <a:ea typeface="HY헤드라인M" panose="02030600000101010101" pitchFamily="18" charset="-127"/>
              </a:rPr>
              <a:t>후 법조문 비교</a:t>
            </a:r>
            <a:endParaRPr kumimoji="0" lang="ko-KR" altLang="en-US" sz="2800" spc="-80" dirty="0">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함유제품 신고</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32</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3" name="직사각형 2"/>
          <p:cNvSpPr/>
          <p:nvPr/>
        </p:nvSpPr>
        <p:spPr>
          <a:xfrm>
            <a:off x="0" y="6357938"/>
            <a:ext cx="2714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12644" name="모서리가 둥근 직사각형 4"/>
          <p:cNvSpPr>
            <a:spLocks noChangeArrowheads="1"/>
          </p:cNvSpPr>
          <p:nvPr/>
        </p:nvSpPr>
        <p:spPr bwMode="auto">
          <a:xfrm>
            <a:off x="323850" y="865188"/>
            <a:ext cx="4392613"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신고의무자 및 대상제품</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32</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41</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sp>
        <p:nvSpPr>
          <p:cNvPr id="112645" name="모서리가 둥근 직사각형 5"/>
          <p:cNvSpPr>
            <a:spLocks noChangeArrowheads="1"/>
          </p:cNvSpPr>
          <p:nvPr/>
        </p:nvSpPr>
        <p:spPr bwMode="auto">
          <a:xfrm>
            <a:off x="395288" y="1243013"/>
            <a:ext cx="8497887" cy="2190750"/>
          </a:xfrm>
          <a:prstGeom prst="roundRect">
            <a:avLst>
              <a:gd name="adj" fmla="val 0"/>
            </a:avLst>
          </a:prstGeom>
          <a:noFill/>
          <a:ln w="9525">
            <a:noFill/>
            <a:round/>
            <a:headEnd/>
            <a:tailEnd/>
          </a:ln>
        </p:spPr>
        <p:txBody>
          <a:bodyPr/>
          <a:lstStyle/>
          <a:p>
            <a:pPr marL="503238" indent="-215900" defTabSz="1042988" eaLnBrk="0" hangingPunct="0">
              <a:spcAft>
                <a:spcPts val="600"/>
              </a:spcAft>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제품에 함유된 유해화학물질이 중량비</a:t>
            </a:r>
            <a:r>
              <a:rPr lang="en-US" altLang="ko-KR" sz="1400">
                <a:latin typeface="HY헤드라인M" pitchFamily="18" charset="-127"/>
                <a:ea typeface="HY헤드라인M" pitchFamily="18" charset="-127"/>
                <a:cs typeface="Arial" pitchFamily="34" charset="0"/>
                <a:sym typeface="맑은 고딕" pitchFamily="50" charset="-127"/>
              </a:rPr>
              <a:t> 0.1%</a:t>
            </a:r>
            <a:r>
              <a:rPr lang="ko-KR" altLang="en-US" sz="1400">
                <a:latin typeface="HY헤드라인M" pitchFamily="18" charset="-127"/>
                <a:ea typeface="HY헤드라인M" pitchFamily="18" charset="-127"/>
                <a:cs typeface="Arial" pitchFamily="34" charset="0"/>
                <a:sym typeface="맑은 고딕" pitchFamily="50" charset="-127"/>
              </a:rPr>
              <a:t>를 초과하며</a:t>
            </a:r>
            <a:r>
              <a:rPr lang="en-US" altLang="ko-KR" sz="1400">
                <a:latin typeface="HY헤드라인M" pitchFamily="18" charset="-127"/>
                <a:ea typeface="HY헤드라인M" pitchFamily="18" charset="-127"/>
                <a:cs typeface="Arial" pitchFamily="34" charset="0"/>
                <a:sym typeface="맑은 고딕" pitchFamily="50" charset="-127"/>
              </a:rPr>
              <a:t>, </a:t>
            </a:r>
            <a:br>
              <a:rPr lang="en-US" altLang="ko-KR" sz="1400">
                <a:latin typeface="HY헤드라인M" pitchFamily="18" charset="-127"/>
                <a:ea typeface="HY헤드라인M" pitchFamily="18" charset="-127"/>
                <a:cs typeface="Arial" pitchFamily="34" charset="0"/>
                <a:sym typeface="맑은 고딕" pitchFamily="50" charset="-127"/>
              </a:rPr>
            </a:br>
            <a:r>
              <a:rPr lang="ko-KR" altLang="en-US" sz="1400">
                <a:latin typeface="HY헤드라인M" pitchFamily="18" charset="-127"/>
                <a:ea typeface="HY헤드라인M" pitchFamily="18" charset="-127"/>
                <a:cs typeface="Arial" pitchFamily="34" charset="0"/>
                <a:sym typeface="맑은 고딕" pitchFamily="50" charset="-127"/>
              </a:rPr>
              <a:t>유해화학물질이 연간</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매년 </a:t>
            </a:r>
            <a:r>
              <a:rPr lang="en-US" altLang="ko-KR" sz="1400">
                <a:latin typeface="HY헤드라인M" pitchFamily="18" charset="-127"/>
                <a:ea typeface="HY헤드라인M" pitchFamily="18" charset="-127"/>
                <a:cs typeface="Arial" pitchFamily="34" charset="0"/>
                <a:sym typeface="맑은 고딕" pitchFamily="50" charset="-127"/>
              </a:rPr>
              <a:t>1.1~12.31)</a:t>
            </a:r>
            <a:r>
              <a:rPr lang="ko-KR" altLang="en-US" sz="1400">
                <a:latin typeface="HY헤드라인M" pitchFamily="18" charset="-127"/>
                <a:ea typeface="HY헤드라인M" pitchFamily="18" charset="-127"/>
                <a:cs typeface="Arial" pitchFamily="34" charset="0"/>
                <a:sym typeface="맑은 고딕" pitchFamily="50" charset="-127"/>
              </a:rPr>
              <a:t> </a:t>
            </a:r>
            <a:r>
              <a:rPr lang="en-US" altLang="ko-KR" sz="1400">
                <a:latin typeface="HY헤드라인M" pitchFamily="18" charset="-127"/>
                <a:ea typeface="HY헤드라인M" pitchFamily="18" charset="-127"/>
                <a:cs typeface="Arial" pitchFamily="34" charset="0"/>
                <a:sym typeface="맑은 고딕" pitchFamily="50" charset="-127"/>
              </a:rPr>
              <a:t>1</a:t>
            </a:r>
            <a:r>
              <a:rPr lang="ko-KR" altLang="en-US" sz="1400">
                <a:latin typeface="HY헤드라인M" pitchFamily="18" charset="-127"/>
                <a:ea typeface="HY헤드라인M" pitchFamily="18" charset="-127"/>
                <a:cs typeface="Arial" pitchFamily="34" charset="0"/>
                <a:sym typeface="맑은 고딕" pitchFamily="50" charset="-127"/>
              </a:rPr>
              <a:t>톤을 초과하는 제품의 생산</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수입자</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spcAft>
                <a:spcPts val="600"/>
              </a:spcAft>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위탁하여 생산하는 경우 위탁자가 신고할 수 있음</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수탁자정보</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위탁을 증명하는 서류 포함</a:t>
            </a:r>
            <a:r>
              <a:rPr lang="en-US" altLang="ko-KR" sz="1400">
                <a:latin typeface="HY헤드라인M" pitchFamily="18" charset="-127"/>
                <a:ea typeface="HY헤드라인M" pitchFamily="18" charset="-127"/>
                <a:cs typeface="Arial" pitchFamily="34" charset="0"/>
                <a:sym typeface="맑은 고딕" pitchFamily="50" charset="-127"/>
              </a:rPr>
              <a:t>)</a:t>
            </a:r>
          </a:p>
          <a:p>
            <a:pPr marL="503238" indent="-215900" defTabSz="1042988" eaLnBrk="0" hangingPunct="0">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화학물질이 사용과정에서 유출되지 아니하고 특정한 고체형태로 일정한 기능을 </a:t>
            </a:r>
            <a:r>
              <a:rPr lang="en-US" altLang="ko-KR" sz="1400">
                <a:latin typeface="HY헤드라인M" pitchFamily="18" charset="-127"/>
                <a:ea typeface="HY헤드라인M" pitchFamily="18" charset="-127"/>
                <a:cs typeface="Arial" pitchFamily="34" charset="0"/>
                <a:sym typeface="맑은 고딕" pitchFamily="50" charset="-127"/>
              </a:rPr>
              <a:t/>
            </a:r>
            <a:br>
              <a:rPr lang="en-US" altLang="ko-KR" sz="1400">
                <a:latin typeface="HY헤드라인M" pitchFamily="18" charset="-127"/>
                <a:ea typeface="HY헤드라인M" pitchFamily="18" charset="-127"/>
                <a:cs typeface="Arial" pitchFamily="34" charset="0"/>
                <a:sym typeface="맑은 고딕" pitchFamily="50" charset="-127"/>
              </a:rPr>
            </a:br>
            <a:r>
              <a:rPr lang="ko-KR" altLang="en-US" sz="1400">
                <a:latin typeface="HY헤드라인M" pitchFamily="18" charset="-127"/>
                <a:ea typeface="HY헤드라인M" pitchFamily="18" charset="-127"/>
                <a:cs typeface="Arial" pitchFamily="34" charset="0"/>
                <a:sym typeface="맑은 고딕" pitchFamily="50" charset="-127"/>
              </a:rPr>
              <a:t>발휘하는 제품은 제외</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함유된 유해화학물질별 연간 누적된 총량이 </a:t>
            </a:r>
            <a:r>
              <a:rPr lang="en-US" altLang="ko-KR" sz="1400">
                <a:latin typeface="HY헤드라인M" pitchFamily="18" charset="-127"/>
                <a:ea typeface="HY헤드라인M" pitchFamily="18" charset="-127"/>
                <a:cs typeface="Arial" pitchFamily="34" charset="0"/>
                <a:sym typeface="맑은 고딕" pitchFamily="50" charset="-127"/>
              </a:rPr>
              <a:t>1</a:t>
            </a:r>
            <a:r>
              <a:rPr lang="ko-KR" altLang="en-US" sz="1400">
                <a:latin typeface="HY헤드라인M" pitchFamily="18" charset="-127"/>
                <a:ea typeface="HY헤드라인M" pitchFamily="18" charset="-127"/>
                <a:cs typeface="Arial" pitchFamily="34" charset="0"/>
                <a:sym typeface="맑은 고딕" pitchFamily="50" charset="-127"/>
              </a:rPr>
              <a:t>톤을 초과한 것으로 확인된 다음 날부터 해당함유제품을 생산수입하기 전까지 신고</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연간 누적된 총량을 확인하기 어려운 경우 그 사유와 함께 다음해 </a:t>
            </a:r>
            <a:r>
              <a:rPr lang="en-US" altLang="ko-KR" sz="1400">
                <a:latin typeface="HY헤드라인M" pitchFamily="18" charset="-127"/>
                <a:ea typeface="HY헤드라인M" pitchFamily="18" charset="-127"/>
                <a:cs typeface="Arial" pitchFamily="34" charset="0"/>
                <a:sym typeface="맑은 고딕" pitchFamily="50" charset="-127"/>
              </a:rPr>
              <a:t>4</a:t>
            </a:r>
            <a:r>
              <a:rPr lang="ko-KR" altLang="en-US" sz="1400">
                <a:latin typeface="HY헤드라인M" pitchFamily="18" charset="-127"/>
                <a:ea typeface="HY헤드라인M" pitchFamily="18" charset="-127"/>
                <a:cs typeface="Arial" pitchFamily="34" charset="0"/>
                <a:sym typeface="맑은 고딕" pitchFamily="50" charset="-127"/>
              </a:rPr>
              <a:t>월 </a:t>
            </a:r>
            <a:r>
              <a:rPr lang="en-US" altLang="ko-KR" sz="1400">
                <a:latin typeface="HY헤드라인M" pitchFamily="18" charset="-127"/>
                <a:ea typeface="HY헤드라인M" pitchFamily="18" charset="-127"/>
                <a:cs typeface="Arial" pitchFamily="34" charset="0"/>
                <a:sym typeface="맑은 고딕" pitchFamily="50" charset="-127"/>
              </a:rPr>
              <a:t>30</a:t>
            </a:r>
            <a:r>
              <a:rPr lang="ko-KR" altLang="en-US" sz="1400">
                <a:latin typeface="HY헤드라인M" pitchFamily="18" charset="-127"/>
                <a:ea typeface="HY헤드라인M" pitchFamily="18" charset="-127"/>
                <a:cs typeface="Arial" pitchFamily="34" charset="0"/>
                <a:sym typeface="맑은 고딕" pitchFamily="50" charset="-127"/>
              </a:rPr>
              <a:t>일까지 신고</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buClr>
                <a:srgbClr val="161645"/>
              </a:buClr>
              <a:buSzPct val="85000"/>
              <a:buFont typeface="Arial" pitchFamily="34" charset="0"/>
              <a:buChar char="•"/>
            </a:pPr>
            <a:endParaRPr lang="en-US" altLang="ko-KR" sz="1200">
              <a:latin typeface="HY헤드라인M" pitchFamily="18" charset="-127"/>
              <a:ea typeface="HY헤드라인M" pitchFamily="18" charset="-127"/>
              <a:cs typeface="Arial" pitchFamily="34" charset="0"/>
              <a:sym typeface="맑은 고딕" pitchFamily="50" charset="-127"/>
            </a:endParaRPr>
          </a:p>
        </p:txBody>
      </p:sp>
      <p:sp>
        <p:nvSpPr>
          <p:cNvPr id="112646" name="모서리가 둥근 직사각형 6"/>
          <p:cNvSpPr>
            <a:spLocks noChangeArrowheads="1"/>
          </p:cNvSpPr>
          <p:nvPr/>
        </p:nvSpPr>
        <p:spPr bwMode="auto">
          <a:xfrm>
            <a:off x="323850" y="3417888"/>
            <a:ext cx="8351838"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신고내용 및 방법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41</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 </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생산</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수입 전에 지방환경관서에 신고</a:t>
            </a:r>
            <a:r>
              <a:rPr lang="en-US" altLang="ko-KR" sz="1400">
                <a:latin typeface="HY헤드라인M" pitchFamily="18" charset="-127"/>
                <a:ea typeface="HY헤드라인M" pitchFamily="18" charset="-127"/>
                <a:cs typeface="Arial" pitchFamily="34" charset="0"/>
                <a:sym typeface="맑은 고딕" pitchFamily="50" charset="-127"/>
              </a:rPr>
              <a:t>(7</a:t>
            </a:r>
            <a:r>
              <a:rPr lang="ko-KR" altLang="en-US" sz="1400">
                <a:latin typeface="HY헤드라인M" pitchFamily="18" charset="-127"/>
                <a:ea typeface="HY헤드라인M" pitchFamily="18" charset="-127"/>
                <a:cs typeface="Arial" pitchFamily="34" charset="0"/>
                <a:sym typeface="맑은 고딕" pitchFamily="50" charset="-127"/>
              </a:rPr>
              <a:t>일 이내 확인증 발급</a:t>
            </a:r>
            <a:r>
              <a:rPr lang="en-US" altLang="ko-KR" sz="1400">
                <a:latin typeface="HY헤드라인M" pitchFamily="18" charset="-127"/>
                <a:ea typeface="HY헤드라인M" pitchFamily="18" charset="-127"/>
                <a:cs typeface="Arial" pitchFamily="34" charset="0"/>
                <a:sym typeface="맑은 고딕" pitchFamily="50" charset="-127"/>
              </a:rPr>
              <a:t>)</a:t>
            </a:r>
            <a:endParaRPr lang="en-US" altLang="ko-KR" sz="1200">
              <a:latin typeface="HY헤드라인M" pitchFamily="18" charset="-127"/>
              <a:ea typeface="HY헤드라인M" pitchFamily="18" charset="-127"/>
              <a:cs typeface="Arial" pitchFamily="34" charset="0"/>
              <a:sym typeface="맑은 고딕" pitchFamily="50" charset="-127"/>
            </a:endParaRPr>
          </a:p>
        </p:txBody>
      </p:sp>
      <p:graphicFrame>
        <p:nvGraphicFramePr>
          <p:cNvPr id="8" name="Group 4"/>
          <p:cNvGraphicFramePr>
            <a:graphicFrameLocks noGrp="1"/>
          </p:cNvGraphicFramePr>
          <p:nvPr/>
        </p:nvGraphicFramePr>
        <p:xfrm>
          <a:off x="611188" y="3860800"/>
          <a:ext cx="7920880" cy="1080000"/>
        </p:xfrm>
        <a:graphic>
          <a:graphicData uri="http://schemas.openxmlformats.org/drawingml/2006/table">
            <a:tbl>
              <a:tblPr/>
              <a:tblGrid>
                <a:gridCol w="309634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1080000">
                <a:tc>
                  <a:txBody>
                    <a:bodyPr/>
                    <a:lstStyle/>
                    <a:p>
                      <a:pPr>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1.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신고자 정보</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상호</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소재지</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연락처</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p>
                    <a:p>
                      <a:pPr>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2.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국외생산자가 선임한 자의 정보</a:t>
                      </a:r>
                      <a:endParaRPr lang="en-US" altLang="ko-KR" sz="1400" baseline="0" dirty="0" smtClean="0">
                        <a:solidFill>
                          <a:schemeClr val="tx1"/>
                        </a:solidFill>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3.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함유된 유해화학물질 명칭</a:t>
                      </a:r>
                      <a:endParaRPr lang="en-US" altLang="ko-KR" sz="1400" baseline="0" dirty="0" smtClean="0">
                        <a:solidFill>
                          <a:schemeClr val="tx1"/>
                        </a:solidFill>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확인된 불순물</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부산물 포함</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p>
                  </a:txBody>
                  <a:tcPr marL="32400" marR="32400" marT="0" marB="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tc>
                  <a:txBody>
                    <a:bodyPr/>
                    <a:lstStyle/>
                    <a:p>
                      <a:pPr>
                        <a:lnSpc>
                          <a:spcPct val="10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4. </a:t>
                      </a:r>
                      <a:r>
                        <a:rPr lang="ko-KR" altLang="en-US" sz="1400" dirty="0" smtClean="0">
                          <a:solidFill>
                            <a:schemeClr val="tx1"/>
                          </a:solidFill>
                          <a:latin typeface="HY헤드라인M" panose="02030600000101010101" pitchFamily="18" charset="-127"/>
                          <a:ea typeface="HY헤드라인M" panose="02030600000101010101" pitchFamily="18" charset="-127"/>
                        </a:rPr>
                        <a:t>함유된 유해화학물질에 대한 알려진 분류 및 유해성정보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5.</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제품 내 유해화학물질의 용도</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r>
                        <a:rPr lang="ko-KR" altLang="en-US" sz="1400" baseline="0" dirty="0" smtClean="0">
                          <a:solidFill>
                            <a:schemeClr val="tx1"/>
                          </a:solidFill>
                          <a:latin typeface="HY헤드라인M" panose="02030600000101010101" pitchFamily="18" charset="-127"/>
                          <a:ea typeface="HY헤드라인M" panose="02030600000101010101" pitchFamily="18" charset="-127"/>
                        </a:rPr>
                        <a:t>기능</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p>
                    <a:p>
                      <a:pPr>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6.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제품에 관한 정보</a:t>
                      </a:r>
                      <a:r>
                        <a:rPr lang="en-US" altLang="ko-KR" sz="1200" baseline="0" dirty="0" smtClean="0">
                          <a:solidFill>
                            <a:schemeClr val="tx1"/>
                          </a:solidFill>
                          <a:latin typeface="HY헤드라인M" panose="02030600000101010101" pitchFamily="18" charset="-127"/>
                          <a:ea typeface="HY헤드라인M" panose="02030600000101010101" pitchFamily="18" charset="-127"/>
                        </a:rPr>
                        <a:t>(</a:t>
                      </a:r>
                      <a:r>
                        <a:rPr lang="ko-KR" altLang="en-US" sz="1200" baseline="0" dirty="0" smtClean="0">
                          <a:solidFill>
                            <a:schemeClr val="tx1"/>
                          </a:solidFill>
                          <a:latin typeface="HY헤드라인M" panose="02030600000101010101" pitchFamily="18" charset="-127"/>
                          <a:ea typeface="HY헤드라인M" panose="02030600000101010101" pitchFamily="18" charset="-127"/>
                        </a:rPr>
                        <a:t>제품명</a:t>
                      </a:r>
                      <a:r>
                        <a:rPr lang="en-US" altLang="ko-KR" sz="1200" baseline="0" dirty="0" smtClean="0">
                          <a:solidFill>
                            <a:schemeClr val="tx1"/>
                          </a:solidFill>
                          <a:latin typeface="HY헤드라인M" panose="02030600000101010101" pitchFamily="18" charset="-127"/>
                          <a:ea typeface="HY헤드라인M" panose="02030600000101010101" pitchFamily="18" charset="-127"/>
                        </a:rPr>
                        <a:t>, </a:t>
                      </a:r>
                      <a:r>
                        <a:rPr lang="ko-KR" altLang="en-US" sz="1200" baseline="0" dirty="0" smtClean="0">
                          <a:solidFill>
                            <a:schemeClr val="tx1"/>
                          </a:solidFill>
                          <a:latin typeface="HY헤드라인M" panose="02030600000101010101" pitchFamily="18" charset="-127"/>
                          <a:ea typeface="HY헤드라인M" panose="02030600000101010101" pitchFamily="18" charset="-127"/>
                        </a:rPr>
                        <a:t>유해화학물질 함량</a:t>
                      </a:r>
                      <a:r>
                        <a:rPr lang="en-US" altLang="ko-KR" sz="1200" baseline="0" dirty="0" smtClean="0">
                          <a:solidFill>
                            <a:schemeClr val="tx1"/>
                          </a:solidFill>
                          <a:latin typeface="HY헤드라인M" panose="02030600000101010101" pitchFamily="18" charset="-127"/>
                          <a:ea typeface="HY헤드라인M" panose="02030600000101010101" pitchFamily="18" charset="-127"/>
                        </a:rPr>
                        <a:t>, </a:t>
                      </a:r>
                      <a:r>
                        <a:rPr lang="ko-KR" altLang="en-US" sz="1200" baseline="0" dirty="0" smtClean="0">
                          <a:solidFill>
                            <a:schemeClr val="tx1"/>
                          </a:solidFill>
                          <a:latin typeface="HY헤드라인M" panose="02030600000101010101" pitchFamily="18" charset="-127"/>
                          <a:ea typeface="HY헤드라인M" panose="02030600000101010101" pitchFamily="18" charset="-127"/>
                        </a:rPr>
                        <a:t>사용설명서 등</a:t>
                      </a:r>
                      <a:r>
                        <a:rPr lang="en-US" altLang="ko-KR" sz="1200" baseline="0" dirty="0" smtClean="0">
                          <a:solidFill>
                            <a:schemeClr val="tx1"/>
                          </a:solidFill>
                          <a:latin typeface="HY헤드라인M" panose="02030600000101010101" pitchFamily="18" charset="-127"/>
                          <a:ea typeface="HY헤드라인M" panose="02030600000101010101" pitchFamily="18" charset="-127"/>
                        </a:rPr>
                        <a:t>)</a:t>
                      </a:r>
                      <a:endParaRPr lang="en-US" altLang="ko-KR" sz="1400" baseline="0" dirty="0" smtClean="0">
                        <a:solidFill>
                          <a:schemeClr val="tx1"/>
                        </a:solidFill>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7.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제품의 용도</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2650" name="모서리가 둥근 직사각형 8"/>
          <p:cNvSpPr>
            <a:spLocks noChangeArrowheads="1"/>
          </p:cNvSpPr>
          <p:nvPr/>
        </p:nvSpPr>
        <p:spPr bwMode="auto">
          <a:xfrm>
            <a:off x="323850" y="5013325"/>
            <a:ext cx="5472113"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신고면제확인신청</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r>
              <a:rPr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000000"/>
                </a:solidFill>
                <a:latin typeface="HY헤드라인M" pitchFamily="18" charset="-127"/>
                <a:ea typeface="HY헤드라인M" pitchFamily="18" charset="-127"/>
                <a:cs typeface="Arial" pitchFamily="34" charset="0"/>
                <a:sym typeface="맑은 고딕" pitchFamily="50" charset="-127"/>
              </a:rPr>
              <a:t>규칙</a:t>
            </a:r>
            <a:r>
              <a:rPr lang="en-US" altLang="ko-KR" sz="1200">
                <a:solidFill>
                  <a:srgbClr val="000000"/>
                </a:solidFill>
                <a:latin typeface="HY헤드라인M" pitchFamily="18" charset="-127"/>
                <a:ea typeface="HY헤드라인M" pitchFamily="18" charset="-127"/>
                <a:cs typeface="Arial" pitchFamily="34" charset="0"/>
                <a:sym typeface="맑은 고딕" pitchFamily="50" charset="-127"/>
              </a:rPr>
              <a:t>42</a:t>
            </a:r>
            <a:r>
              <a:rPr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000000"/>
                </a:solidFill>
                <a:latin typeface="HY헤드라인M" pitchFamily="18" charset="-127"/>
                <a:ea typeface="HY헤드라인M" pitchFamily="18" charset="-127"/>
                <a:cs typeface="Arial" pitchFamily="34" charset="0"/>
                <a:sym typeface="맑은 고딕" pitchFamily="50" charset="-127"/>
              </a:rPr>
              <a:t> </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제출처 </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협회</a:t>
            </a:r>
            <a:endParaRPr lang="en-US" altLang="ko-KR" sz="1400">
              <a:latin typeface="HY헤드라인M" pitchFamily="18" charset="-127"/>
              <a:ea typeface="HY헤드라인M" pitchFamily="18" charset="-127"/>
              <a:cs typeface="Arial" pitchFamily="34" charset="0"/>
              <a:sym typeface="맑은 고딕" pitchFamily="50" charset="-127"/>
            </a:endParaRPr>
          </a:p>
        </p:txBody>
      </p:sp>
      <p:sp>
        <p:nvSpPr>
          <p:cNvPr id="112651" name="모서리가 둥근 직사각형 9"/>
          <p:cNvSpPr>
            <a:spLocks noChangeArrowheads="1"/>
          </p:cNvSpPr>
          <p:nvPr/>
        </p:nvSpPr>
        <p:spPr bwMode="auto">
          <a:xfrm>
            <a:off x="250825" y="5275263"/>
            <a:ext cx="8569325" cy="1511300"/>
          </a:xfrm>
          <a:prstGeom prst="roundRect">
            <a:avLst>
              <a:gd name="adj" fmla="val 0"/>
            </a:avLst>
          </a:prstGeom>
          <a:noFill/>
          <a:ln w="9525">
            <a:noFill/>
            <a:round/>
            <a:headEnd/>
            <a:tailEnd/>
          </a:ln>
        </p:spPr>
        <p:txBody>
          <a:bodyPr/>
          <a:lstStyle/>
          <a:p>
            <a:pPr marL="503238" indent="-215900" defTabSz="1042988" eaLnBrk="0" hangingPunct="0">
              <a:lnSpc>
                <a:spcPct val="130000"/>
              </a:lnSpc>
              <a:spcAft>
                <a:spcPts val="600"/>
              </a:spcAft>
              <a:buClr>
                <a:srgbClr val="161645"/>
              </a:buClr>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처리기간</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신청서를 제출 받은 날 부터 </a:t>
            </a:r>
            <a:r>
              <a:rPr lang="en-US" altLang="ko-KR" sz="1600">
                <a:latin typeface="HY헤드라인M" pitchFamily="18" charset="-127"/>
                <a:ea typeface="HY헤드라인M" pitchFamily="18" charset="-127"/>
                <a:cs typeface="Arial" pitchFamily="34" charset="0"/>
                <a:sym typeface="맑은 고딕" pitchFamily="50" charset="-127"/>
              </a:rPr>
              <a:t>7</a:t>
            </a:r>
            <a:r>
              <a:rPr lang="ko-KR" altLang="en-US" sz="1600">
                <a:latin typeface="HY헤드라인M" pitchFamily="18" charset="-127"/>
                <a:ea typeface="HY헤드라인M" pitchFamily="18" charset="-127"/>
                <a:cs typeface="Arial" pitchFamily="34" charset="0"/>
                <a:sym typeface="맑은 고딕" pitchFamily="50" charset="-127"/>
              </a:rPr>
              <a:t>일 이내에 신고확인증 발급</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판단이 필요한 경우</a:t>
            </a:r>
            <a:r>
              <a:rPr lang="en-US" altLang="ko-KR" sz="1600">
                <a:latin typeface="HY헤드라인M" pitchFamily="18" charset="-127"/>
                <a:ea typeface="HY헤드라인M" pitchFamily="18" charset="-127"/>
                <a:cs typeface="Arial" pitchFamily="34" charset="0"/>
                <a:sym typeface="맑은 고딕" pitchFamily="50" charset="-127"/>
              </a:rPr>
              <a:t>10</a:t>
            </a:r>
            <a:r>
              <a:rPr lang="ko-KR" altLang="en-US" sz="1600">
                <a:latin typeface="HY헤드라인M" pitchFamily="18" charset="-127"/>
                <a:ea typeface="HY헤드라인M" pitchFamily="18" charset="-127"/>
                <a:cs typeface="Arial" pitchFamily="34" charset="0"/>
                <a:sym typeface="맑은 고딕" pitchFamily="50" charset="-127"/>
              </a:rPr>
              <a:t>일</a:t>
            </a:r>
            <a:r>
              <a:rPr lang="en-US" altLang="ko-KR" sz="1600">
                <a:latin typeface="HY헤드라인M" pitchFamily="18" charset="-127"/>
                <a:ea typeface="HY헤드라인M" pitchFamily="18" charset="-127"/>
                <a:cs typeface="Arial" pitchFamily="34" charset="0"/>
                <a:sym typeface="맑은 고딕" pitchFamily="50" charset="-127"/>
              </a:rPr>
              <a:t>)</a:t>
            </a:r>
          </a:p>
        </p:txBody>
      </p:sp>
      <p:graphicFrame>
        <p:nvGraphicFramePr>
          <p:cNvPr id="11" name="Group 4"/>
          <p:cNvGraphicFramePr>
            <a:graphicFrameLocks noGrp="1"/>
          </p:cNvGraphicFramePr>
          <p:nvPr/>
        </p:nvGraphicFramePr>
        <p:xfrm>
          <a:off x="611188" y="5630863"/>
          <a:ext cx="7920880" cy="1035556"/>
        </p:xfrm>
        <a:graphic>
          <a:graphicData uri="http://schemas.openxmlformats.org/drawingml/2006/table">
            <a:tbl>
              <a:tblPr/>
              <a:tblGrid>
                <a:gridCol w="7920880">
                  <a:extLst>
                    <a:ext uri="{9D8B030D-6E8A-4147-A177-3AD203B41FA5}">
                      <a16:colId xmlns:a16="http://schemas.microsoft.com/office/drawing/2014/main" val="20000"/>
                    </a:ext>
                  </a:extLst>
                </a:gridCol>
              </a:tblGrid>
              <a:tr h="1035556">
                <a:tc>
                  <a:txBody>
                    <a:bodyPr/>
                    <a:lstStyle/>
                    <a:p>
                      <a:pPr marL="342900" indent="-342900">
                        <a:lnSpc>
                          <a:spcPct val="100000"/>
                        </a:lnSpc>
                        <a:spcAft>
                          <a:spcPts val="300"/>
                        </a:spcAft>
                        <a:buAutoNum type="arabicPeriod"/>
                      </a:pPr>
                      <a:r>
                        <a:rPr lang="ko-KR" altLang="en-US" sz="1400" baseline="0" dirty="0" smtClean="0">
                          <a:latin typeface="HY헤드라인M" panose="02030600000101010101" pitchFamily="18" charset="-127"/>
                          <a:ea typeface="HY헤드라인M" panose="02030600000101010101" pitchFamily="18" charset="-127"/>
                        </a:rPr>
                        <a:t>제품을 통상적 용법으로 사용할 경우 인간 또는 환경에 대한 </a:t>
                      </a:r>
                      <a:r>
                        <a:rPr lang="ko-KR" altLang="en-US" sz="1400" baseline="0" dirty="0" smtClean="0">
                          <a:solidFill>
                            <a:srgbClr val="002060"/>
                          </a:solidFill>
                          <a:latin typeface="HY헤드라인M" panose="02030600000101010101" pitchFamily="18" charset="-127"/>
                          <a:ea typeface="HY헤드라인M" panose="02030600000101010101" pitchFamily="18" charset="-127"/>
                        </a:rPr>
                        <a:t>노출을 차단할 수 있는</a:t>
                      </a:r>
                      <a:r>
                        <a:rPr lang="ko-KR" altLang="en-US" sz="1400" baseline="0" dirty="0" smtClean="0">
                          <a:latin typeface="HY헤드라인M" panose="02030600000101010101" pitchFamily="18" charset="-127"/>
                          <a:ea typeface="HY헤드라인M" panose="02030600000101010101" pitchFamily="18" charset="-127"/>
                        </a:rPr>
                        <a:t> 화학물질</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200" baseline="0" dirty="0" smtClean="0">
                          <a:latin typeface="HY헤드라인M" panose="02030600000101010101" pitchFamily="18" charset="-127"/>
                          <a:ea typeface="HY헤드라인M" panose="02030600000101010101" pitchFamily="18" charset="-127"/>
                        </a:rPr>
                        <a:t>   </a:t>
                      </a:r>
                      <a:r>
                        <a:rPr lang="ko-KR" altLang="ko-KR" sz="1200" baseline="0" dirty="0" smtClean="0">
                          <a:latin typeface="HY헤드라인M" panose="02030600000101010101" pitchFamily="18" charset="-127"/>
                          <a:ea typeface="HY헤드라인M" panose="02030600000101010101" pitchFamily="18" charset="-127"/>
                        </a:rPr>
                        <a:t>※</a:t>
                      </a:r>
                      <a:r>
                        <a:rPr lang="en-US" altLang="ko-KR" sz="1200" baseline="0" dirty="0" smtClean="0">
                          <a:latin typeface="HY헤드라인M" panose="02030600000101010101" pitchFamily="18" charset="-127"/>
                          <a:ea typeface="HY헤드라인M" panose="02030600000101010101" pitchFamily="18" charset="-127"/>
                        </a:rPr>
                        <a:t> </a:t>
                      </a:r>
                      <a:r>
                        <a:rPr lang="ko-KR" altLang="en-US" sz="1200" baseline="0" dirty="0" smtClean="0">
                          <a:solidFill>
                            <a:srgbClr val="002060"/>
                          </a:solidFill>
                          <a:latin typeface="HY헤드라인M" panose="02030600000101010101" pitchFamily="18" charset="-127"/>
                          <a:ea typeface="HY헤드라인M" panose="02030600000101010101" pitchFamily="18" charset="-127"/>
                        </a:rPr>
                        <a:t>노출을 차단 할 수 있는 경우</a:t>
                      </a:r>
                      <a:r>
                        <a:rPr lang="ko-KR" altLang="en-US" sz="1200" baseline="0" dirty="0" smtClean="0">
                          <a:latin typeface="HY헤드라인M" panose="02030600000101010101" pitchFamily="18" charset="-127"/>
                          <a:ea typeface="HY헤드라인M" panose="02030600000101010101" pitchFamily="18" charset="-127"/>
                        </a:rPr>
                        <a:t> </a:t>
                      </a:r>
                      <a:r>
                        <a:rPr lang="en-US" altLang="ko-KR" sz="1200" baseline="0" dirty="0" smtClean="0">
                          <a:latin typeface="HY헤드라인M" panose="02030600000101010101" pitchFamily="18" charset="-127"/>
                          <a:ea typeface="HY헤드라인M" panose="02030600000101010101" pitchFamily="18" charset="-127"/>
                        </a:rPr>
                        <a:t>: </a:t>
                      </a:r>
                      <a:r>
                        <a:rPr lang="ko-KR" altLang="en-US" sz="1200" baseline="0" dirty="0" smtClean="0">
                          <a:latin typeface="HY헤드라인M" panose="02030600000101010101" pitchFamily="18" charset="-127"/>
                          <a:ea typeface="HY헤드라인M" panose="02030600000101010101" pitchFamily="18" charset="-127"/>
                        </a:rPr>
                        <a:t>제품 내 유해화학물질이 인체에 직접적으로 접촉이 이루어지지</a:t>
                      </a:r>
                      <a:r>
                        <a:rPr lang="en-US" altLang="ko-KR" sz="1200" baseline="0" dirty="0" smtClean="0">
                          <a:latin typeface="HY헤드라인M" panose="02030600000101010101" pitchFamily="18" charset="-127"/>
                          <a:ea typeface="HY헤드라인M" panose="02030600000101010101" pitchFamily="18" charset="-127"/>
                        </a:rPr>
                        <a:t> </a:t>
                      </a:r>
                      <a:r>
                        <a:rPr lang="ko-KR" altLang="en-US" sz="1200" baseline="0" dirty="0" smtClean="0">
                          <a:latin typeface="HY헤드라인M" panose="02030600000101010101" pitchFamily="18" charset="-127"/>
                          <a:ea typeface="HY헤드라인M" panose="02030600000101010101" pitchFamily="18" charset="-127"/>
                        </a:rPr>
                        <a:t>않고</a:t>
                      </a:r>
                      <a:r>
                        <a:rPr lang="en-US" altLang="ko-KR" sz="1200" baseline="0" dirty="0" smtClean="0">
                          <a:latin typeface="HY헤드라인M" panose="02030600000101010101" pitchFamily="18" charset="-127"/>
                          <a:ea typeface="HY헤드라인M" panose="02030600000101010101" pitchFamily="18" charset="-127"/>
                        </a:rPr>
                        <a:t>, </a:t>
                      </a:r>
                      <a:r>
                        <a:rPr lang="ko-KR" altLang="en-US" sz="1200" baseline="0" dirty="0" smtClean="0">
                          <a:latin typeface="HY헤드라인M" panose="02030600000101010101" pitchFamily="18" charset="-127"/>
                          <a:ea typeface="HY헤드라인M" panose="02030600000101010101" pitchFamily="18" charset="-127"/>
                        </a:rPr>
                        <a:t>환경으로</a:t>
                      </a:r>
                      <a:r>
                        <a:rPr lang="en-US" altLang="ko-KR" sz="1200" baseline="0" dirty="0" smtClean="0">
                          <a:latin typeface="HY헤드라인M" panose="02030600000101010101" pitchFamily="18" charset="-127"/>
                          <a:ea typeface="HY헤드라인M" panose="02030600000101010101" pitchFamily="18" charset="-127"/>
                        </a:rPr>
                        <a:t/>
                      </a:r>
                      <a:br>
                        <a:rPr lang="en-US" altLang="ko-KR" sz="1200" baseline="0" dirty="0" smtClean="0">
                          <a:latin typeface="HY헤드라인M" panose="02030600000101010101" pitchFamily="18" charset="-127"/>
                          <a:ea typeface="HY헤드라인M" panose="02030600000101010101" pitchFamily="18" charset="-127"/>
                        </a:rPr>
                      </a:br>
                      <a:r>
                        <a:rPr lang="en-US" altLang="ko-KR" sz="1200" baseline="0" dirty="0" smtClean="0">
                          <a:latin typeface="HY헤드라인M" panose="02030600000101010101" pitchFamily="18" charset="-127"/>
                          <a:ea typeface="HY헤드라인M" panose="02030600000101010101" pitchFamily="18" charset="-127"/>
                        </a:rPr>
                        <a:t>                                               </a:t>
                      </a:r>
                      <a:r>
                        <a:rPr lang="ko-KR" altLang="en-US" sz="1200" baseline="0" dirty="0" smtClean="0">
                          <a:latin typeface="HY헤드라인M" panose="02030600000101010101" pitchFamily="18" charset="-127"/>
                          <a:ea typeface="HY헤드라인M" panose="02030600000101010101" pitchFamily="18" charset="-127"/>
                        </a:rPr>
                        <a:t> 새어 나오지 않도록 한 경우</a:t>
                      </a:r>
                      <a:endParaRPr lang="en-US" altLang="ko-KR" sz="12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2. </a:t>
                      </a:r>
                      <a:r>
                        <a:rPr lang="ko-KR" altLang="en-US" sz="1400" baseline="0" dirty="0" smtClean="0">
                          <a:latin typeface="HY헤드라인M" panose="02030600000101010101" pitchFamily="18" charset="-127"/>
                          <a:ea typeface="HY헤드라인M" panose="02030600000101010101" pitchFamily="18" charset="-127"/>
                        </a:rPr>
                        <a:t>해당 제품의 용도로 이미 등록한 화학물질</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함유제품</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위해성 평가</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33~34</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13667" name="모서리가 둥근 직사각형 2"/>
          <p:cNvSpPr>
            <a:spLocks noChangeArrowheads="1"/>
          </p:cNvSpPr>
          <p:nvPr/>
        </p:nvSpPr>
        <p:spPr bwMode="auto">
          <a:xfrm>
            <a:off x="395288" y="97313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위해우려제품의 정의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2</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solidFill>
                <a:srgbClr val="C00000"/>
              </a:solidFill>
              <a:latin typeface="HY헤드라인M" pitchFamily="18" charset="-127"/>
              <a:ea typeface="HY헤드라인M" pitchFamily="18" charset="-127"/>
              <a:cs typeface="Arial" pitchFamily="34" charset="0"/>
              <a:sym typeface="맑은 고딕" pitchFamily="50" charset="-127"/>
            </a:endParaRPr>
          </a:p>
        </p:txBody>
      </p:sp>
      <p:sp>
        <p:nvSpPr>
          <p:cNvPr id="113668" name="모서리가 둥근 직사각형 4"/>
          <p:cNvSpPr>
            <a:spLocks noChangeArrowheads="1"/>
          </p:cNvSpPr>
          <p:nvPr/>
        </p:nvSpPr>
        <p:spPr bwMode="auto">
          <a:xfrm>
            <a:off x="379413" y="1296988"/>
            <a:ext cx="8353425" cy="1411287"/>
          </a:xfrm>
          <a:prstGeom prst="roundRect">
            <a:avLst>
              <a:gd name="adj" fmla="val 0"/>
            </a:avLst>
          </a:prstGeom>
          <a:noFill/>
          <a:ln w="9525">
            <a:noFill/>
            <a:round/>
            <a:headEnd/>
            <a:tailEnd/>
          </a:ln>
        </p:spPr>
        <p:txBody>
          <a:bodyPr/>
          <a:lstStyle/>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500">
                <a:latin typeface="HY헤드라인M" pitchFamily="18" charset="-127"/>
                <a:ea typeface="HY헤드라인M" pitchFamily="18" charset="-127"/>
                <a:cs typeface="Arial" pitchFamily="34" charset="0"/>
                <a:sym typeface="맑은 고딕" pitchFamily="50" charset="-127"/>
              </a:rPr>
              <a:t>다음의 화학제품 중 국민의 건강이나 환경에 위해성이 있다고 우려되어 고시한 제품</a:t>
            </a:r>
            <a:r>
              <a:rPr lang="en-US" altLang="ko-KR" sz="1500">
                <a:latin typeface="HY헤드라인M" pitchFamily="18" charset="-127"/>
                <a:ea typeface="HY헤드라인M" pitchFamily="18" charset="-127"/>
                <a:cs typeface="Arial" pitchFamily="34" charset="0"/>
                <a:sym typeface="맑은 고딕" pitchFamily="50" charset="-127"/>
              </a:rPr>
              <a:t/>
            </a:r>
            <a:br>
              <a:rPr lang="en-US" altLang="ko-KR" sz="1500">
                <a:latin typeface="HY헤드라인M" pitchFamily="18" charset="-127"/>
                <a:ea typeface="HY헤드라인M" pitchFamily="18" charset="-127"/>
                <a:cs typeface="Arial" pitchFamily="34" charset="0"/>
                <a:sym typeface="맑은 고딕" pitchFamily="50" charset="-127"/>
              </a:rPr>
            </a:b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세정제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방향제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접착제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광택제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탈취제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합성세제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표백제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섬유유연제 등 생활용으로 사용하는 제품</a:t>
            </a:r>
            <a:r>
              <a:rPr lang="en-US" altLang="ko-KR" sz="1200">
                <a:latin typeface="HY헤드라인M" pitchFamily="18" charset="-127"/>
                <a:ea typeface="HY헤드라인M" pitchFamily="18" charset="-127"/>
                <a:cs typeface="Arial" pitchFamily="34" charset="0"/>
                <a:sym typeface="맑은 고딕" pitchFamily="50" charset="-127"/>
              </a:rPr>
              <a:t/>
            </a:r>
            <a:br>
              <a:rPr lang="en-US" altLang="ko-KR" sz="1200">
                <a:latin typeface="HY헤드라인M" pitchFamily="18" charset="-127"/>
                <a:ea typeface="HY헤드라인M" pitchFamily="18" charset="-127"/>
                <a:cs typeface="Arial" pitchFamily="34" charset="0"/>
                <a:sym typeface="맑은 고딕" pitchFamily="50" charset="-127"/>
              </a:rPr>
            </a:b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방충제 </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소독제</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방부제 등 사람과 동물을 제외한 유해한 생물을 죽이거나 활동을 방해</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저해</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하는데 사용하는 제품</a:t>
            </a:r>
            <a:endParaRPr lang="en-US" altLang="ko-KR" sz="1400">
              <a:latin typeface="HY헤드라인M" pitchFamily="18" charset="-127"/>
              <a:ea typeface="HY헤드라인M" pitchFamily="18" charset="-127"/>
              <a:cs typeface="Arial" pitchFamily="34" charset="0"/>
              <a:sym typeface="맑은 고딕" pitchFamily="50" charset="-127"/>
            </a:endParaRPr>
          </a:p>
        </p:txBody>
      </p:sp>
      <p:sp>
        <p:nvSpPr>
          <p:cNvPr id="113669" name="모서리가 둥근 직사각형 5"/>
          <p:cNvSpPr>
            <a:spLocks noChangeArrowheads="1"/>
          </p:cNvSpPr>
          <p:nvPr/>
        </p:nvSpPr>
        <p:spPr bwMode="auto">
          <a:xfrm>
            <a:off x="411163" y="4346575"/>
            <a:ext cx="8066087"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제품의 안전</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표시 기준 </a:t>
            </a:r>
            <a:r>
              <a:rPr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000000"/>
                </a:solidFill>
                <a:latin typeface="HY헤드라인M" pitchFamily="18" charset="-127"/>
                <a:ea typeface="HY헤드라인M" pitchFamily="18" charset="-127"/>
                <a:cs typeface="Arial" pitchFamily="34" charset="0"/>
                <a:sym typeface="맑은 고딕" pitchFamily="50" charset="-127"/>
              </a:rPr>
              <a:t>법</a:t>
            </a:r>
            <a:r>
              <a:rPr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34</a:t>
            </a:r>
            <a:r>
              <a:rPr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endParaRPr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7" name="Group 4"/>
          <p:cNvGraphicFramePr>
            <a:graphicFrameLocks noGrp="1"/>
          </p:cNvGraphicFramePr>
          <p:nvPr/>
        </p:nvGraphicFramePr>
        <p:xfrm>
          <a:off x="757238" y="2500313"/>
          <a:ext cx="8064000" cy="1648584"/>
        </p:xfrm>
        <a:graphic>
          <a:graphicData uri="http://schemas.openxmlformats.org/drawingml/2006/table">
            <a:tbl>
              <a:tblPr/>
              <a:tblGrid>
                <a:gridCol w="8064000">
                  <a:extLst>
                    <a:ext uri="{9D8B030D-6E8A-4147-A177-3AD203B41FA5}">
                      <a16:colId xmlns:a16="http://schemas.microsoft.com/office/drawing/2014/main" val="20000"/>
                    </a:ext>
                  </a:extLst>
                </a:gridCol>
              </a:tblGrid>
              <a:tr h="1648584">
                <a:tc>
                  <a:txBody>
                    <a:bodyPr/>
                    <a:lstStyle/>
                    <a:p>
                      <a:pPr marL="0" indent="0">
                        <a:lnSpc>
                          <a:spcPct val="100000"/>
                        </a:lnSpc>
                        <a:spcAft>
                          <a:spcPts val="300"/>
                        </a:spcAft>
                        <a:buNone/>
                      </a:pPr>
                      <a:endParaRPr lang="en-US" altLang="ko-KR" sz="50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dirty="0" smtClean="0">
                          <a:latin typeface="HY헤드라인M" panose="02030600000101010101" pitchFamily="18" charset="-127"/>
                          <a:ea typeface="HY헤드라인M" panose="02030600000101010101" pitchFamily="18" charset="-127"/>
                        </a:rPr>
                        <a:t>1. </a:t>
                      </a:r>
                      <a:r>
                        <a:rPr lang="ko-KR" altLang="en-US" sz="1400" dirty="0" smtClean="0">
                          <a:latin typeface="HY헤드라인M" panose="02030600000101010101" pitchFamily="18" charset="-127"/>
                          <a:ea typeface="HY헤드라인M" panose="02030600000101010101" pitchFamily="18" charset="-127"/>
                        </a:rPr>
                        <a:t>국제기구 또는 외국 정부가 사람의 건강이나 환경에 대해 위해 우려가 있다고 유해화학물질 함유</a:t>
                      </a:r>
                      <a:r>
                        <a:rPr lang="en-US" altLang="ko-KR" sz="1400" dirty="0" smtClean="0">
                          <a:latin typeface="HY헤드라인M" panose="02030600000101010101" pitchFamily="18" charset="-127"/>
                          <a:ea typeface="HY헤드라인M" panose="02030600000101010101" pitchFamily="18" charset="-127"/>
                        </a:rPr>
                        <a:t/>
                      </a:r>
                      <a:br>
                        <a:rPr lang="en-US" altLang="ko-KR" sz="1400" dirty="0" smtClean="0">
                          <a:latin typeface="HY헤드라인M" panose="02030600000101010101" pitchFamily="18" charset="-127"/>
                          <a:ea typeface="HY헤드라인M" panose="02030600000101010101" pitchFamily="18" charset="-127"/>
                        </a:rPr>
                      </a:b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제품의 생산</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수입</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사용 등을 규제하고 있는 제품</a:t>
                      </a:r>
                      <a:endParaRPr lang="en-US" altLang="ko-KR" sz="140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dirty="0" smtClean="0">
                          <a:latin typeface="HY헤드라인M" panose="02030600000101010101" pitchFamily="18" charset="-127"/>
                          <a:ea typeface="HY헤드라인M" panose="02030600000101010101" pitchFamily="18" charset="-127"/>
                        </a:rPr>
                        <a:t>2. </a:t>
                      </a:r>
                      <a:r>
                        <a:rPr lang="ko-KR" altLang="en-US" sz="1400" spc="-150" dirty="0" smtClean="0">
                          <a:latin typeface="HY헤드라인M" panose="02030600000101010101" pitchFamily="18" charset="-127"/>
                          <a:ea typeface="HY헤드라인M" panose="02030600000101010101" pitchFamily="18" charset="-127"/>
                        </a:rPr>
                        <a:t>국내외 연구</a:t>
                      </a:r>
                      <a:r>
                        <a:rPr lang="en-US" altLang="ko-KR" sz="1400" spc="-150" dirty="0" smtClean="0">
                          <a:latin typeface="HY헤드라인M" panose="02030600000101010101" pitchFamily="18" charset="-127"/>
                          <a:ea typeface="HY헤드라인M" panose="02030600000101010101" pitchFamily="18" charset="-127"/>
                        </a:rPr>
                        <a:t>·</a:t>
                      </a:r>
                      <a:r>
                        <a:rPr lang="ko-KR" altLang="en-US" sz="1400" spc="-150" dirty="0" smtClean="0">
                          <a:latin typeface="HY헤드라인M" panose="02030600000101010101" pitchFamily="18" charset="-127"/>
                          <a:ea typeface="HY헤드라인M" panose="02030600000101010101" pitchFamily="18" charset="-127"/>
                        </a:rPr>
                        <a:t>검사기관에서 사람의 건강이나 환경에 </a:t>
                      </a:r>
                      <a:r>
                        <a:rPr lang="ko-KR" altLang="en-US" sz="1400" dirty="0" smtClean="0">
                          <a:latin typeface="HY헤드라인M" panose="02030600000101010101" pitchFamily="18" charset="-127"/>
                          <a:ea typeface="HY헤드라인M" panose="02030600000101010101" pitchFamily="18" charset="-127"/>
                        </a:rPr>
                        <a:t>대한 위해 우려가 있는 화학물질</a:t>
                      </a:r>
                      <a:r>
                        <a:rPr lang="ko-KR" altLang="en-US" sz="1400" baseline="0" dirty="0" smtClean="0">
                          <a:latin typeface="HY헤드라인M" panose="02030600000101010101" pitchFamily="18" charset="-127"/>
                          <a:ea typeface="HY헤드라인M" panose="02030600000101010101" pitchFamily="18" charset="-127"/>
                        </a:rPr>
                        <a:t>이 검출된 제품</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3. </a:t>
                      </a:r>
                      <a:r>
                        <a:rPr lang="ko-KR" altLang="en-US" sz="1400" baseline="0" dirty="0" smtClean="0">
                          <a:latin typeface="HY헤드라인M" panose="02030600000101010101" pitchFamily="18" charset="-127"/>
                          <a:ea typeface="HY헤드라인M" panose="02030600000101010101" pitchFamily="18" charset="-127"/>
                        </a:rPr>
                        <a:t>소비자 단체</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비영리 민간단체에서 요청하고 </a:t>
                      </a:r>
                      <a:r>
                        <a:rPr lang="ko-KR" altLang="en-US" sz="1400" spc="-150" baseline="0" dirty="0" smtClean="0">
                          <a:latin typeface="HY헤드라인M" panose="02030600000101010101" pitchFamily="18" charset="-127"/>
                          <a:ea typeface="HY헤드라인M" panose="02030600000101010101" pitchFamily="18" charset="-127"/>
                        </a:rPr>
                        <a:t>사람의 건강이나 환경에 위해 우려가 있다고 인정한 </a:t>
                      </a:r>
                      <a:r>
                        <a:rPr lang="ko-KR" altLang="en-US" sz="1400" baseline="0" dirty="0" smtClean="0">
                          <a:latin typeface="HY헤드라인M" panose="02030600000101010101" pitchFamily="18" charset="-127"/>
                          <a:ea typeface="HY헤드라인M" panose="02030600000101010101" pitchFamily="18" charset="-127"/>
                        </a:rPr>
                        <a:t>제품</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4. </a:t>
                      </a:r>
                      <a:r>
                        <a:rPr lang="ko-KR" altLang="en-US" sz="1400" baseline="0" dirty="0" smtClean="0">
                          <a:latin typeface="HY헤드라인M" panose="02030600000101010101" pitchFamily="18" charset="-127"/>
                          <a:ea typeface="HY헤드라인M" panose="02030600000101010101" pitchFamily="18" charset="-127"/>
                        </a:rPr>
                        <a:t>안전</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표시 기준이 정해지지 않은 제품</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5. </a:t>
                      </a:r>
                      <a:r>
                        <a:rPr lang="ko-KR" altLang="en-US" sz="1400" baseline="0" dirty="0" smtClean="0">
                          <a:latin typeface="HY헤드라인M" panose="02030600000101010101" pitchFamily="18" charset="-127"/>
                          <a:ea typeface="HY헤드라인M" panose="02030600000101010101" pitchFamily="18" charset="-127"/>
                        </a:rPr>
                        <a:t>기타 사람의 건강이나 환경에 대한 위해 우려가 있다고 인정한 제품</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3676" name="모서리가 둥근 직사각형 7"/>
          <p:cNvSpPr>
            <a:spLocks noChangeArrowheads="1"/>
          </p:cNvSpPr>
          <p:nvPr/>
        </p:nvSpPr>
        <p:spPr bwMode="auto">
          <a:xfrm>
            <a:off x="2735263" y="2319338"/>
            <a:ext cx="3671887" cy="330200"/>
          </a:xfrm>
          <a:prstGeom prst="roundRect">
            <a:avLst>
              <a:gd name="adj" fmla="val 0"/>
            </a:avLst>
          </a:prstGeom>
          <a:solidFill>
            <a:schemeClr val="bg1"/>
          </a:solidFill>
          <a:ln w="9525">
            <a:noFill/>
            <a:round/>
            <a:headEnd/>
            <a:tailEnd/>
          </a:ln>
        </p:spPr>
        <p:txBody>
          <a:bodyPr anchor="ctr">
            <a:spAutoFit/>
          </a:bodyPr>
          <a:lstStyle/>
          <a:p>
            <a:pPr algn="ctr" defTabSz="1042988" eaLnBrk="0" hangingPunct="0">
              <a:lnSpc>
                <a:spcPct val="110000"/>
              </a:lnSpc>
              <a:buClr>
                <a:srgbClr val="031CD7"/>
              </a:buClr>
              <a:buSzPct val="85000"/>
            </a:pPr>
            <a:r>
              <a:rPr lang="en-US" altLang="ko-KR" sz="1400">
                <a:solidFill>
                  <a:srgbClr val="031CD7"/>
                </a:solidFill>
                <a:latin typeface="HY헤드라인M" pitchFamily="18" charset="-127"/>
                <a:ea typeface="HY헤드라인M" pitchFamily="18" charset="-127"/>
                <a:cs typeface="Arial" pitchFamily="34" charset="0"/>
                <a:sym typeface="맑은 고딕" pitchFamily="50" charset="-127"/>
              </a:rPr>
              <a:t>&lt;</a:t>
            </a:r>
            <a:r>
              <a:rPr lang="ko-KR" altLang="en-US" sz="1400">
                <a:solidFill>
                  <a:srgbClr val="031CD7"/>
                </a:solidFill>
                <a:latin typeface="HY헤드라인M" pitchFamily="18" charset="-127"/>
                <a:ea typeface="HY헤드라인M" pitchFamily="18" charset="-127"/>
                <a:cs typeface="Arial" pitchFamily="34" charset="0"/>
                <a:sym typeface="맑은 고딕" pitchFamily="50" charset="-127"/>
              </a:rPr>
              <a:t>위해우려제품 중 위해성평가 대상 제품</a:t>
            </a:r>
            <a:r>
              <a:rPr lang="en-US" altLang="ko-KR" sz="1000">
                <a:latin typeface="HY헤드라인M" pitchFamily="18" charset="-127"/>
                <a:ea typeface="HY헤드라인M" pitchFamily="18" charset="-127"/>
                <a:cs typeface="Arial" pitchFamily="34" charset="0"/>
                <a:sym typeface="맑은 고딕" pitchFamily="50" charset="-127"/>
              </a:rPr>
              <a:t>&gt;</a:t>
            </a:r>
            <a:endParaRPr lang="en-US" altLang="ko-KR" sz="1400">
              <a:solidFill>
                <a:srgbClr val="031CD7"/>
              </a:solidFill>
              <a:latin typeface="HY헤드라인M" pitchFamily="18" charset="-127"/>
              <a:ea typeface="HY헤드라인M" pitchFamily="18" charset="-127"/>
              <a:cs typeface="Arial" pitchFamily="34" charset="0"/>
              <a:sym typeface="맑은 고딕" pitchFamily="50" charset="-127"/>
            </a:endParaRPr>
          </a:p>
        </p:txBody>
      </p:sp>
      <p:sp>
        <p:nvSpPr>
          <p:cNvPr id="113677" name="모서리가 둥근 직사각형 8"/>
          <p:cNvSpPr>
            <a:spLocks noChangeArrowheads="1"/>
          </p:cNvSpPr>
          <p:nvPr/>
        </p:nvSpPr>
        <p:spPr bwMode="auto">
          <a:xfrm>
            <a:off x="395288" y="4681538"/>
            <a:ext cx="8748712" cy="1771650"/>
          </a:xfrm>
          <a:prstGeom prst="roundRect">
            <a:avLst>
              <a:gd name="adj" fmla="val 0"/>
            </a:avLst>
          </a:prstGeom>
          <a:noFill/>
          <a:ln w="9525">
            <a:noFill/>
            <a:round/>
            <a:headEnd/>
            <a:tailEnd/>
          </a:ln>
        </p:spPr>
        <p:txBody>
          <a:bodyPr/>
          <a:lstStyle/>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500">
                <a:latin typeface="HY헤드라인M" pitchFamily="18" charset="-127"/>
                <a:ea typeface="HY헤드라인M" pitchFamily="18" charset="-127"/>
                <a:cs typeface="Arial" pitchFamily="34" charset="0"/>
                <a:sym typeface="맑은 고딕" pitchFamily="50" charset="-127"/>
              </a:rPr>
              <a:t>제품의 위해성평가가 완료된 경우 생산</a:t>
            </a:r>
            <a:r>
              <a:rPr lang="en-US" altLang="ko-KR" sz="1500">
                <a:latin typeface="HY헤드라인M" pitchFamily="18" charset="-127"/>
                <a:ea typeface="HY헤드라인M" pitchFamily="18" charset="-127"/>
                <a:cs typeface="Arial" pitchFamily="34" charset="0"/>
                <a:sym typeface="맑은 고딕" pitchFamily="50" charset="-127"/>
              </a:rPr>
              <a:t>·</a:t>
            </a:r>
            <a:r>
              <a:rPr lang="ko-KR" altLang="en-US" sz="1500">
                <a:latin typeface="HY헤드라인M" pitchFamily="18" charset="-127"/>
                <a:ea typeface="HY헤드라인M" pitchFamily="18" charset="-127"/>
                <a:cs typeface="Arial" pitchFamily="34" charset="0"/>
                <a:sym typeface="맑은 고딕" pitchFamily="50" charset="-127"/>
              </a:rPr>
              <a:t>수입되는 위해우려제품의 품목별로 위해성 등에 관한 안전</a:t>
            </a:r>
            <a:r>
              <a:rPr lang="en-US" altLang="ko-KR" sz="1500">
                <a:latin typeface="HY헤드라인M" pitchFamily="18" charset="-127"/>
                <a:ea typeface="HY헤드라인M" pitchFamily="18" charset="-127"/>
                <a:cs typeface="Arial" pitchFamily="34" charset="0"/>
                <a:sym typeface="맑은 고딕" pitchFamily="50" charset="-127"/>
              </a:rPr>
              <a:t>·</a:t>
            </a:r>
            <a:r>
              <a:rPr lang="ko-KR" altLang="en-US" sz="1500">
                <a:latin typeface="HY헤드라인M" pitchFamily="18" charset="-127"/>
                <a:ea typeface="HY헤드라인M" pitchFamily="18" charset="-127"/>
                <a:cs typeface="Arial" pitchFamily="34" charset="0"/>
                <a:sym typeface="맑은 고딕" pitchFamily="50" charset="-127"/>
              </a:rPr>
              <a:t>표시기준을 정하여 환경부 장관이 고시</a:t>
            </a:r>
            <a:endParaRPr lang="en-US" altLang="ko-KR" sz="15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500">
                <a:latin typeface="HY헤드라인M" pitchFamily="18" charset="-127"/>
                <a:ea typeface="HY헤드라인M" pitchFamily="18" charset="-127"/>
                <a:cs typeface="Arial" pitchFamily="34" charset="0"/>
                <a:sym typeface="맑은 고딕" pitchFamily="50" charset="-127"/>
              </a:rPr>
              <a:t>제품에 사용 할 수 없는 유해화학물질을 지정하거나 제품 내 유해화학물질의 함유량</a:t>
            </a:r>
            <a:r>
              <a:rPr lang="en-US" altLang="ko-KR" sz="1500">
                <a:latin typeface="HY헤드라인M" pitchFamily="18" charset="-127"/>
                <a:ea typeface="HY헤드라인M" pitchFamily="18" charset="-127"/>
                <a:cs typeface="Arial" pitchFamily="34" charset="0"/>
                <a:sym typeface="맑은 고딕" pitchFamily="50" charset="-127"/>
              </a:rPr>
              <a:t>, </a:t>
            </a:r>
            <a:r>
              <a:rPr lang="ko-KR" altLang="en-US" sz="1500">
                <a:latin typeface="HY헤드라인M" pitchFamily="18" charset="-127"/>
                <a:ea typeface="HY헤드라인M" pitchFamily="18" charset="-127"/>
                <a:cs typeface="Arial" pitchFamily="34" charset="0"/>
                <a:sym typeface="맑은 고딕" pitchFamily="50" charset="-127"/>
              </a:rPr>
              <a:t>용출량</a:t>
            </a:r>
            <a:r>
              <a:rPr lang="en-US" altLang="ko-KR" sz="1500">
                <a:latin typeface="HY헤드라인M" pitchFamily="18" charset="-127"/>
                <a:ea typeface="HY헤드라인M" pitchFamily="18" charset="-127"/>
                <a:cs typeface="Arial" pitchFamily="34" charset="0"/>
                <a:sym typeface="맑은 고딕" pitchFamily="50" charset="-127"/>
              </a:rPr>
              <a:t>, </a:t>
            </a:r>
            <a:r>
              <a:rPr lang="ko-KR" altLang="en-US" sz="1500">
                <a:latin typeface="HY헤드라인M" pitchFamily="18" charset="-127"/>
                <a:ea typeface="HY헤드라인M" pitchFamily="18" charset="-127"/>
                <a:cs typeface="Arial" pitchFamily="34" charset="0"/>
                <a:sym typeface="맑은 고딕" pitchFamily="50" charset="-127"/>
              </a:rPr>
              <a:t>또는 발산량 등에 관하여 필요한 기준을 정하여 환경부 장관이 고시</a:t>
            </a:r>
            <a:endParaRPr lang="en-US" altLang="ko-KR" sz="15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500">
                <a:latin typeface="HY헤드라인M" pitchFamily="18" charset="-127"/>
                <a:ea typeface="HY헤드라인M" pitchFamily="18" charset="-127"/>
                <a:cs typeface="Arial" pitchFamily="34" charset="0"/>
                <a:sym typeface="맑은 고딕" pitchFamily="50" charset="-127"/>
              </a:rPr>
              <a:t>용기 또는 포장으로 인한 위해성이 우려되는 경우 그 용기 또는 포장에 관한 안전기준 포함</a:t>
            </a:r>
            <a:endParaRPr lang="en-US" altLang="ko-KR" sz="14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함유 제품 정보제공 및 관리</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35~37</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14691" name="모서리가 둥근 직사각형 2"/>
          <p:cNvSpPr>
            <a:spLocks noChangeArrowheads="1"/>
          </p:cNvSpPr>
          <p:nvPr/>
        </p:nvSpPr>
        <p:spPr bwMode="auto">
          <a:xfrm>
            <a:off x="395288" y="900113"/>
            <a:ext cx="8064500" cy="3984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유해화학물질 함유 제품의 정보제공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35</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45,46</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14692" name="모서리가 둥근 직사각형 4"/>
          <p:cNvSpPr>
            <a:spLocks noChangeArrowheads="1"/>
          </p:cNvSpPr>
          <p:nvPr/>
        </p:nvSpPr>
        <p:spPr bwMode="auto">
          <a:xfrm>
            <a:off x="395288" y="43275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안전</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표시기준에 대한 사항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36,37</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14693" name="모서리가 둥근 직사각형 5"/>
          <p:cNvSpPr>
            <a:spLocks noChangeArrowheads="1"/>
          </p:cNvSpPr>
          <p:nvPr/>
        </p:nvSpPr>
        <p:spPr bwMode="auto">
          <a:xfrm>
            <a:off x="395288" y="1225550"/>
            <a:ext cx="8280400" cy="1050925"/>
          </a:xfrm>
          <a:prstGeom prst="roundRect">
            <a:avLst>
              <a:gd name="adj" fmla="val 0"/>
            </a:avLst>
          </a:prstGeom>
          <a:noFill/>
          <a:ln w="9525">
            <a:noFill/>
            <a:round/>
            <a:headEnd/>
            <a:tailEnd/>
          </a:ln>
        </p:spPr>
        <p:txBody>
          <a:bodyPr/>
          <a:lstStyle/>
          <a:p>
            <a:pPr marL="503238" indent="-215900" defTabSz="1042988" eaLnBrk="0" hangingPunct="0">
              <a:spcAft>
                <a:spcPts val="600"/>
              </a:spcAft>
              <a:buClr>
                <a:srgbClr val="161645"/>
              </a:buClr>
              <a:buSzPct val="85000"/>
              <a:buFont typeface="Arial" pitchFamily="34" charset="0"/>
              <a:buChar char="•"/>
            </a:pP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정보제공자</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유해화학물질이 함유된 제품을 양도하는 자 </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spcAft>
                <a:spcPts val="600"/>
              </a:spcAft>
              <a:buClr>
                <a:srgbClr val="161645"/>
              </a:buClr>
              <a:buSzPct val="85000"/>
              <a:buFont typeface="Arial" pitchFamily="34" charset="0"/>
              <a:buChar char="•"/>
            </a:pP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제공 받은 자</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양수하는 자 또는 정보제공을 요청한 소비자</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spcAft>
                <a:spcPts val="600"/>
              </a:spcAft>
              <a:buClr>
                <a:srgbClr val="161645"/>
              </a:buClr>
              <a:buSzPct val="85000"/>
              <a:buFont typeface="Arial" pitchFamily="34" charset="0"/>
              <a:buChar char="•"/>
            </a:pP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제공시기</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제품을 양도하기 전 또는 그 동시에 제공</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spcAft>
                <a:spcPts val="600"/>
              </a:spcAft>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구성성분</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함유량이 영업비밀에 해당한다고 인정되는 사항은 정보에 포함되지 않음</a:t>
            </a:r>
            <a:r>
              <a:rPr lang="en-US" altLang="ko-KR" sz="1400">
                <a:latin typeface="HY헤드라인M" pitchFamily="18" charset="-127"/>
                <a:ea typeface="HY헤드라인M" pitchFamily="18" charset="-127"/>
                <a:cs typeface="Arial" pitchFamily="34" charset="0"/>
                <a:sym typeface="맑은 고딕" pitchFamily="50" charset="-127"/>
              </a:rPr>
              <a:t/>
            </a:r>
            <a:br>
              <a:rPr lang="en-US" altLang="ko-KR" sz="1400">
                <a:latin typeface="HY헤드라인M" pitchFamily="18" charset="-127"/>
                <a:ea typeface="HY헤드라인M" pitchFamily="18" charset="-127"/>
                <a:cs typeface="Arial" pitchFamily="34" charset="0"/>
                <a:sym typeface="맑은 고딕" pitchFamily="50" charset="-127"/>
              </a:rPr>
            </a:br>
            <a:r>
              <a:rPr lang="ko-KR" altLang="en-US" sz="1400">
                <a:latin typeface="HY헤드라인M" pitchFamily="18" charset="-127"/>
                <a:ea typeface="HY헤드라인M" pitchFamily="18" charset="-127"/>
                <a:cs typeface="Arial" pitchFamily="34" charset="0"/>
                <a:sym typeface="맑은 고딕" pitchFamily="50" charset="-127"/>
              </a:rPr>
              <a:t>단</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유해화학물질인경우 제외</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spcAft>
                <a:spcPts val="600"/>
              </a:spcAft>
              <a:buClr>
                <a:srgbClr val="161645"/>
              </a:buClr>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소비자가 정보제공을 요청하는 경우 요청하는 날로부터 </a:t>
            </a:r>
            <a:r>
              <a:rPr lang="en-US" altLang="ko-KR" sz="1400">
                <a:latin typeface="HY헤드라인M" pitchFamily="18" charset="-127"/>
                <a:ea typeface="HY헤드라인M" pitchFamily="18" charset="-127"/>
                <a:cs typeface="Arial" pitchFamily="34" charset="0"/>
                <a:sym typeface="맑은 고딕" pitchFamily="50" charset="-127"/>
              </a:rPr>
              <a:t>45</a:t>
            </a:r>
            <a:r>
              <a:rPr lang="ko-KR" altLang="en-US" sz="1400">
                <a:latin typeface="HY헤드라인M" pitchFamily="18" charset="-127"/>
                <a:ea typeface="HY헤드라인M" pitchFamily="18" charset="-127"/>
                <a:cs typeface="Arial" pitchFamily="34" charset="0"/>
                <a:sym typeface="맑은 고딕" pitchFamily="50" charset="-127"/>
              </a:rPr>
              <a:t>일 이내 무상으로 제공</a:t>
            </a: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4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200">
              <a:latin typeface="HY헤드라인M" pitchFamily="18" charset="-127"/>
              <a:ea typeface="HY헤드라인M" pitchFamily="18" charset="-127"/>
              <a:cs typeface="Arial" pitchFamily="34" charset="0"/>
              <a:sym typeface="맑은 고딕" pitchFamily="50" charset="-127"/>
            </a:endParaRPr>
          </a:p>
        </p:txBody>
      </p:sp>
      <p:sp>
        <p:nvSpPr>
          <p:cNvPr id="114694" name="모서리가 둥근 직사각형 6"/>
          <p:cNvSpPr>
            <a:spLocks noChangeArrowheads="1"/>
          </p:cNvSpPr>
          <p:nvPr/>
        </p:nvSpPr>
        <p:spPr bwMode="auto">
          <a:xfrm>
            <a:off x="395288" y="292417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정보제공 내용</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sp>
        <p:nvSpPr>
          <p:cNvPr id="114695" name="모서리가 둥근 직사각형 7"/>
          <p:cNvSpPr>
            <a:spLocks noChangeArrowheads="1"/>
          </p:cNvSpPr>
          <p:nvPr/>
        </p:nvSpPr>
        <p:spPr bwMode="auto">
          <a:xfrm>
            <a:off x="395288" y="4681538"/>
            <a:ext cx="8280400" cy="1843087"/>
          </a:xfrm>
          <a:prstGeom prst="roundRect">
            <a:avLst>
              <a:gd name="adj" fmla="val 0"/>
            </a:avLst>
          </a:prstGeom>
          <a:noFill/>
          <a:ln w="9525">
            <a:noFill/>
            <a:round/>
            <a:headEnd/>
            <a:tailEnd/>
          </a:ln>
        </p:spPr>
        <p:txBody>
          <a:bodyPr/>
          <a:lstStyle/>
          <a:p>
            <a:pPr marL="503238" indent="-215900" defTabSz="1042988" eaLnBrk="0" hangingPunct="0">
              <a:spcAft>
                <a:spcPts val="600"/>
              </a:spcAft>
              <a:buClr>
                <a:srgbClr val="161645"/>
              </a:buClr>
              <a:buSzPct val="85000"/>
              <a:buFont typeface="Arial" pitchFamily="34" charset="0"/>
              <a:buChar char="•"/>
            </a:pPr>
            <a:r>
              <a:rPr lang="ko-KR" altLang="en-US" sz="1600">
                <a:latin typeface="HY헤드라인M" pitchFamily="18" charset="-127"/>
                <a:ea typeface="HY헤드라인M" pitchFamily="18" charset="-127"/>
              </a:rPr>
              <a:t>위해우려제품의 안전</a:t>
            </a:r>
            <a:r>
              <a:rPr lang="en-US" altLang="ko-KR" sz="1600">
                <a:latin typeface="HY헤드라인M" pitchFamily="18" charset="-127"/>
                <a:ea typeface="HY헤드라인M" pitchFamily="18" charset="-127"/>
              </a:rPr>
              <a:t>·</a:t>
            </a:r>
            <a:r>
              <a:rPr lang="ko-KR" altLang="en-US" sz="1600">
                <a:latin typeface="HY헤드라인M" pitchFamily="18" charset="-127"/>
                <a:ea typeface="HY헤드라인M" pitchFamily="18" charset="-127"/>
              </a:rPr>
              <a:t>표시기준에 적합하지 않은 제품을 판매</a:t>
            </a:r>
            <a:r>
              <a:rPr lang="en-US" altLang="ko-KR" sz="1600">
                <a:latin typeface="HY헤드라인M" pitchFamily="18" charset="-127"/>
                <a:ea typeface="HY헤드라인M" pitchFamily="18" charset="-127"/>
              </a:rPr>
              <a:t>·</a:t>
            </a:r>
            <a:r>
              <a:rPr lang="ko-KR" altLang="en-US" sz="1600">
                <a:latin typeface="HY헤드라인M" pitchFamily="18" charset="-127"/>
                <a:ea typeface="HY헤드라인M" pitchFamily="18" charset="-127"/>
              </a:rPr>
              <a:t>증여 하거나 판매</a:t>
            </a:r>
            <a:r>
              <a:rPr lang="en-US" altLang="ko-KR" sz="1600">
                <a:latin typeface="HY헤드라인M" pitchFamily="18" charset="-127"/>
                <a:ea typeface="HY헤드라인M" pitchFamily="18" charset="-127"/>
              </a:rPr>
              <a:t>·</a:t>
            </a:r>
            <a:r>
              <a:rPr lang="ko-KR" altLang="en-US" sz="1600">
                <a:latin typeface="HY헤드라인M" pitchFamily="18" charset="-127"/>
                <a:ea typeface="HY헤드라인M" pitchFamily="18" charset="-127"/>
              </a:rPr>
              <a:t>증여를 목적으로 수입</a:t>
            </a:r>
            <a:r>
              <a:rPr lang="en-US" altLang="ko-KR" sz="1600">
                <a:latin typeface="HY헤드라인M" pitchFamily="18" charset="-127"/>
                <a:ea typeface="HY헤드라인M" pitchFamily="18" charset="-127"/>
              </a:rPr>
              <a:t>·</a:t>
            </a:r>
            <a:r>
              <a:rPr lang="ko-KR" altLang="en-US" sz="1600">
                <a:latin typeface="HY헤드라인M" pitchFamily="18" charset="-127"/>
                <a:ea typeface="HY헤드라인M" pitchFamily="18" charset="-127"/>
              </a:rPr>
              <a:t>진열</a:t>
            </a:r>
            <a:r>
              <a:rPr lang="en-US" altLang="ko-KR" sz="1600">
                <a:latin typeface="HY헤드라인M" pitchFamily="18" charset="-127"/>
                <a:ea typeface="HY헤드라인M" pitchFamily="18" charset="-127"/>
              </a:rPr>
              <a:t>·</a:t>
            </a:r>
            <a:r>
              <a:rPr lang="ko-KR" altLang="en-US" sz="1600">
                <a:latin typeface="HY헤드라인M" pitchFamily="18" charset="-127"/>
                <a:ea typeface="HY헤드라인M" pitchFamily="18" charset="-127"/>
              </a:rPr>
              <a:t>보관</a:t>
            </a:r>
            <a:r>
              <a:rPr lang="en-US" altLang="ko-KR" sz="1600">
                <a:latin typeface="HY헤드라인M" pitchFamily="18" charset="-127"/>
                <a:ea typeface="HY헤드라인M" pitchFamily="18" charset="-127"/>
              </a:rPr>
              <a:t>·</a:t>
            </a:r>
            <a:r>
              <a:rPr lang="ko-KR" altLang="en-US" sz="1600">
                <a:latin typeface="HY헤드라인M" pitchFamily="18" charset="-127"/>
                <a:ea typeface="HY헤드라인M" pitchFamily="18" charset="-127"/>
              </a:rPr>
              <a:t>저장 금지</a:t>
            </a:r>
          </a:p>
          <a:p>
            <a:pPr marL="503238" indent="-215900" defTabSz="1042988" eaLnBrk="0" hangingPunct="0">
              <a:spcAft>
                <a:spcPts val="600"/>
              </a:spcAft>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안전</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표시기준이 고시되지 않은 위해우려제품의 생산</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수입자는 제품 내 함유된</a:t>
            </a:r>
            <a:r>
              <a:rPr lang="en-US" altLang="ko-KR" sz="1600">
                <a:latin typeface="HY헤드라인M" pitchFamily="18" charset="-127"/>
                <a:ea typeface="HY헤드라인M" pitchFamily="18" charset="-127"/>
                <a:cs typeface="Arial" pitchFamily="34" charset="0"/>
                <a:sym typeface="맑은 고딕" pitchFamily="50" charset="-127"/>
              </a:rPr>
              <a:t/>
            </a:r>
            <a:br>
              <a:rPr lang="en-US" altLang="ko-KR" sz="1600">
                <a:latin typeface="HY헤드라인M" pitchFamily="18" charset="-127"/>
                <a:ea typeface="HY헤드라인M" pitchFamily="18" charset="-127"/>
                <a:cs typeface="Arial" pitchFamily="34" charset="0"/>
                <a:sym typeface="맑은 고딕" pitchFamily="50" charset="-127"/>
              </a:rPr>
            </a:br>
            <a:r>
              <a:rPr lang="ko-KR" altLang="en-US" sz="1600">
                <a:latin typeface="HY헤드라인M" pitchFamily="18" charset="-127"/>
                <a:ea typeface="HY헤드라인M" pitchFamily="18" charset="-127"/>
                <a:cs typeface="Arial" pitchFamily="34" charset="0"/>
                <a:sym typeface="맑은 고딕" pitchFamily="50" charset="-127"/>
              </a:rPr>
              <a:t>화학물질에 대한 등록신청자료를 국립환경과학원장에 제출하여 승인을 받아야 함</a:t>
            </a:r>
            <a:endParaRPr lang="en-US" altLang="ko-KR" sz="16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spcAft>
                <a:spcPts val="600"/>
              </a:spcAft>
              <a:buClr>
                <a:srgbClr val="161645"/>
              </a:buClr>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안전</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표시기준이 고시되지 않은 위해우려제품을 판매</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증여함으로써 사람의 건강이나 환경에 피해를 초래할 수 있다고 인정하는 경우 제품의 회수</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판매금지</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폐기 등 필요한 조치를 명할 수 있음</a:t>
            </a: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400">
              <a:latin typeface="HY헤드라인M" pitchFamily="18" charset="-127"/>
              <a:ea typeface="HY헤드라인M" pitchFamily="18" charset="-127"/>
              <a:cs typeface="Arial" pitchFamily="34" charset="0"/>
              <a:sym typeface="맑은 고딕" pitchFamily="50" charset="-127"/>
            </a:endParaRPr>
          </a:p>
        </p:txBody>
      </p:sp>
      <p:graphicFrame>
        <p:nvGraphicFramePr>
          <p:cNvPr id="9" name="Group 4"/>
          <p:cNvGraphicFramePr>
            <a:graphicFrameLocks noGrp="1"/>
          </p:cNvGraphicFramePr>
          <p:nvPr/>
        </p:nvGraphicFramePr>
        <p:xfrm>
          <a:off x="611560" y="3288784"/>
          <a:ext cx="7920880" cy="864000"/>
        </p:xfrm>
        <a:graphic>
          <a:graphicData uri="http://schemas.openxmlformats.org/drawingml/2006/table">
            <a:tbl>
              <a:tblPr>
                <a:effectLst>
                  <a:outerShdw blurRad="50800" dist="38100" dir="2700000" algn="tl" rotWithShape="0">
                    <a:prstClr val="black">
                      <a:alpha val="40000"/>
                    </a:prstClr>
                  </a:outerShdw>
                </a:effectLst>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864000">
                <a:tc>
                  <a:txBody>
                    <a:bodyPr/>
                    <a:lstStyle/>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1. </a:t>
                      </a:r>
                      <a:r>
                        <a:rPr lang="ko-KR" altLang="en-US" sz="1400" dirty="0" smtClean="0">
                          <a:latin typeface="HY헤드라인M" panose="02030600000101010101" pitchFamily="18" charset="-127"/>
                          <a:ea typeface="HY헤드라인M" panose="02030600000101010101" pitchFamily="18" charset="-127"/>
                        </a:rPr>
                        <a:t>제품명</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2. </a:t>
                      </a:r>
                      <a:r>
                        <a:rPr lang="ko-KR" altLang="en-US" sz="1400" baseline="0" dirty="0" smtClean="0">
                          <a:latin typeface="HY헤드라인M" panose="02030600000101010101" pitchFamily="18" charset="-127"/>
                          <a:ea typeface="HY헤드라인M" panose="02030600000101010101" pitchFamily="18" charset="-127"/>
                        </a:rPr>
                        <a:t>함유된 유해화학물질의 명칭 및 함량</a:t>
                      </a:r>
                      <a:endParaRPr lang="en-US" altLang="ko-KR" sz="1400" baseline="0" dirty="0" smtClean="0">
                        <a:latin typeface="HY헤드라인M" panose="02030600000101010101" pitchFamily="18" charset="-127"/>
                        <a:ea typeface="HY헤드라인M" panose="02030600000101010101" pitchFamily="18" charset="-127"/>
                      </a:endParaRPr>
                    </a:p>
                    <a:p>
                      <a:pPr marL="0" marR="0" indent="0" algn="l" defTabSz="914400" rtl="0" eaLnBrk="1" fontAlgn="auto" latinLnBrk="1" hangingPunct="1">
                        <a:lnSpc>
                          <a:spcPct val="100000"/>
                        </a:lnSpc>
                        <a:spcBef>
                          <a:spcPts val="0"/>
                        </a:spcBef>
                        <a:spcAft>
                          <a:spcPts val="300"/>
                        </a:spcAft>
                        <a:buClrTx/>
                        <a:buSzTx/>
                        <a:buFontTx/>
                        <a:buNone/>
                        <a:tabLst/>
                        <a:defRPr/>
                      </a:pPr>
                      <a:r>
                        <a:rPr lang="en-US" altLang="ko-KR" sz="1400" baseline="0" dirty="0" smtClean="0">
                          <a:latin typeface="HY헤드라인M" panose="02030600000101010101" pitchFamily="18" charset="-127"/>
                          <a:ea typeface="HY헤드라인M" panose="02030600000101010101" pitchFamily="18" charset="-127"/>
                        </a:rPr>
                        <a:t>3. </a:t>
                      </a:r>
                      <a:r>
                        <a:rPr lang="ko-KR" altLang="en-US" sz="1400" baseline="0" dirty="0" smtClean="0">
                          <a:latin typeface="HY헤드라인M" panose="02030600000101010101" pitchFamily="18" charset="-127"/>
                          <a:ea typeface="HY헤드라인M" panose="02030600000101010101" pitchFamily="18" charset="-127"/>
                        </a:rPr>
                        <a:t>사용 가능한 용도 또는 사용상의 제한용도</a:t>
                      </a:r>
                      <a:endParaRPr lang="en-US" altLang="ko-KR" sz="1400" baseline="0" dirty="0" smtClean="0">
                        <a:latin typeface="HY헤드라인M" panose="02030600000101010101" pitchFamily="18" charset="-127"/>
                        <a:ea typeface="HY헤드라인M" panose="02030600000101010101" pitchFamily="18" charset="-127"/>
                      </a:endParaRPr>
                    </a:p>
                  </a:txBody>
                  <a:tcPr marL="72000" marR="3240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1" hangingPunct="1">
                        <a:lnSpc>
                          <a:spcPct val="100000"/>
                        </a:lnSpc>
                        <a:spcBef>
                          <a:spcPts val="0"/>
                        </a:spcBef>
                        <a:spcAft>
                          <a:spcPts val="300"/>
                        </a:spcAft>
                        <a:buClrTx/>
                        <a:buSzTx/>
                        <a:buFontTx/>
                        <a:buNone/>
                        <a:tabLst/>
                        <a:defRPr/>
                      </a:pPr>
                      <a:r>
                        <a:rPr lang="en-US" altLang="ko-KR" sz="1400" dirty="0" smtClean="0">
                          <a:latin typeface="HY헤드라인M" panose="02030600000101010101" pitchFamily="18" charset="-127"/>
                          <a:ea typeface="HY헤드라인M" panose="02030600000101010101" pitchFamily="18" charset="-127"/>
                        </a:rPr>
                        <a:t>4. </a:t>
                      </a:r>
                      <a:r>
                        <a:rPr lang="ko-KR" altLang="en-US" sz="1400" dirty="0" smtClean="0">
                          <a:latin typeface="HY헤드라인M" panose="02030600000101010101" pitchFamily="18" charset="-127"/>
                          <a:ea typeface="HY헤드라인M" panose="02030600000101010101" pitchFamily="18" charset="-127"/>
                        </a:rPr>
                        <a:t>올바른 사용방법 및 사용 조건</a:t>
                      </a:r>
                      <a:endParaRPr lang="en-US" altLang="ko-KR" sz="140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5. </a:t>
                      </a:r>
                      <a:r>
                        <a:rPr lang="ko-KR" altLang="en-US" sz="1400" dirty="0" err="1" smtClean="0">
                          <a:latin typeface="HY헤드라인M" panose="02030600000101010101" pitchFamily="18" charset="-127"/>
                          <a:ea typeface="HY헤드라인M" panose="02030600000101010101" pitchFamily="18" charset="-127"/>
                        </a:rPr>
                        <a:t>노출시</a:t>
                      </a:r>
                      <a:r>
                        <a:rPr lang="ko-KR" altLang="en-US" sz="1400" dirty="0" smtClean="0">
                          <a:latin typeface="HY헤드라인M" panose="02030600000101010101" pitchFamily="18" charset="-127"/>
                          <a:ea typeface="HY헤드라인M" panose="02030600000101010101" pitchFamily="18" charset="-127"/>
                        </a:rPr>
                        <a:t> 대처방법 등 </a:t>
                      </a:r>
                      <a:r>
                        <a:rPr lang="ko-KR" altLang="en-US" sz="1400" dirty="0" err="1" smtClean="0">
                          <a:latin typeface="HY헤드라인M" panose="02030600000101010101" pitchFamily="18" charset="-127"/>
                          <a:ea typeface="HY헤드라인M" panose="02030600000101010101" pitchFamily="18" charset="-127"/>
                        </a:rPr>
                        <a:t>취급시</a:t>
                      </a:r>
                      <a:r>
                        <a:rPr lang="ko-KR" altLang="en-US" sz="1400" dirty="0" smtClean="0">
                          <a:latin typeface="HY헤드라인M" panose="02030600000101010101" pitchFamily="18" charset="-127"/>
                          <a:ea typeface="HY헤드라인M" panose="02030600000101010101" pitchFamily="18" charset="-127"/>
                        </a:rPr>
                        <a:t> 주의사항</a:t>
                      </a:r>
                      <a:endParaRPr lang="ko-KR" altLang="en-US" sz="1400" dirty="0">
                        <a:latin typeface="HY헤드라인M" panose="02030600000101010101" pitchFamily="18" charset="-127"/>
                        <a:ea typeface="HY헤드라인M" panose="02030600000101010101" pitchFamily="18" charset="-127"/>
                      </a:endParaRPr>
                    </a:p>
                  </a:txBody>
                  <a:tcPr marL="72000" marR="3240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국외 제조</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생산자가 선임한 자</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38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graphicFrame>
        <p:nvGraphicFramePr>
          <p:cNvPr id="3" name="Group 4"/>
          <p:cNvGraphicFramePr>
            <a:graphicFrameLocks noGrp="1"/>
          </p:cNvGraphicFramePr>
          <p:nvPr/>
        </p:nvGraphicFramePr>
        <p:xfrm>
          <a:off x="755650" y="1355725"/>
          <a:ext cx="7632700" cy="612775"/>
        </p:xfrm>
        <a:graphic>
          <a:graphicData uri="http://schemas.openxmlformats.org/drawingml/2006/table">
            <a:tbl>
              <a:tblPr/>
              <a:tblGrid>
                <a:gridCol w="7632700">
                  <a:extLst>
                    <a:ext uri="{9D8B030D-6E8A-4147-A177-3AD203B41FA5}">
                      <a16:colId xmlns:a16="http://schemas.microsoft.com/office/drawing/2014/main" val="20000"/>
                    </a:ext>
                  </a:extLst>
                </a:gridCol>
              </a:tblGrid>
              <a:tr h="612775">
                <a:tc>
                  <a:txBody>
                    <a:bodyPr/>
                    <a:lstStyle/>
                    <a:p>
                      <a:pPr marL="179388" marR="0" lvl="0" indent="-179388" algn="l" defTabSz="1042988" rtl="0" eaLnBrk="0" fontAlgn="base" latinLnBrk="1" hangingPunct="0">
                        <a:lnSpc>
                          <a:spcPct val="100000"/>
                        </a:lnSpc>
                        <a:spcBef>
                          <a:spcPct val="0"/>
                        </a:spcBef>
                        <a:spcAft>
                          <a:spcPts val="300"/>
                        </a:spcAft>
                        <a:buClrTx/>
                        <a:buSzPct val="85000"/>
                        <a:buFont typeface="Arial" pitchFamily="34" charset="0"/>
                        <a:buChar char="•"/>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대한민국 국민</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00000"/>
                        </a:lnSpc>
                        <a:spcBef>
                          <a:spcPct val="0"/>
                        </a:spcBef>
                        <a:spcAft>
                          <a:spcPts val="300"/>
                        </a:spcAft>
                        <a:buClrTx/>
                        <a:buSzPct val="85000"/>
                        <a:buFont typeface="Arial" pitchFamily="34" charset="0"/>
                        <a:buChar char="•"/>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대한민국 안에 주소</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법인인 경우에는 영업소</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를 가진 자 </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5717" name="모서리가 둥근 직사각형 4"/>
          <p:cNvSpPr>
            <a:spLocks noChangeArrowheads="1"/>
          </p:cNvSpPr>
          <p:nvPr/>
        </p:nvSpPr>
        <p:spPr bwMode="auto">
          <a:xfrm>
            <a:off x="395288" y="99218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자격요건</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49</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100" b="1">
              <a:solidFill>
                <a:srgbClr val="FF0000"/>
              </a:solidFill>
              <a:latin typeface="HY헤드라인M" pitchFamily="18" charset="-127"/>
              <a:ea typeface="HY헤드라인M" pitchFamily="18" charset="-127"/>
              <a:cs typeface="Arial" pitchFamily="34" charset="0"/>
              <a:sym typeface="맑은 고딕" pitchFamily="50" charset="-127"/>
            </a:endParaRPr>
          </a:p>
        </p:txBody>
      </p:sp>
      <p:sp>
        <p:nvSpPr>
          <p:cNvPr id="115718" name="모서리가 둥근 직사각형 5"/>
          <p:cNvSpPr>
            <a:spLocks noChangeArrowheads="1"/>
          </p:cNvSpPr>
          <p:nvPr/>
        </p:nvSpPr>
        <p:spPr bwMode="auto">
          <a:xfrm>
            <a:off x="395288" y="200977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선임 및 해임</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49</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15719" name="모서리가 둥근 직사각형 6"/>
          <p:cNvSpPr>
            <a:spLocks noChangeArrowheads="1"/>
          </p:cNvSpPr>
          <p:nvPr/>
        </p:nvSpPr>
        <p:spPr bwMode="auto">
          <a:xfrm>
            <a:off x="539750" y="2354263"/>
            <a:ext cx="8569325" cy="1963737"/>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선임된 자는 선임 또는 해임사실을 지방환경관서</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국립환경과학원</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협회에 신고</a:t>
            </a:r>
            <a:endParaRPr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lang="en-US" altLang="ko-KR" sz="11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300"/>
              </a:spcAft>
              <a:buSzPct val="85000"/>
              <a:buFont typeface="Arial" pitchFamily="34" charset="0"/>
              <a:buChar char="•"/>
            </a:pP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지방환경관서</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solidFill>
                  <a:srgbClr val="FF0000"/>
                </a:solidFill>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국립환경과학원</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협회</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신고를 받은 날부터 </a:t>
            </a:r>
            <a:r>
              <a:rPr lang="en-US" altLang="ko-KR" sz="1400">
                <a:latin typeface="HY헤드라인M" pitchFamily="18" charset="-127"/>
                <a:ea typeface="HY헤드라인M" pitchFamily="18" charset="-127"/>
                <a:cs typeface="Arial" pitchFamily="34" charset="0"/>
                <a:sym typeface="맑은 고딕" pitchFamily="50" charset="-127"/>
              </a:rPr>
              <a:t>7</a:t>
            </a:r>
            <a:r>
              <a:rPr lang="ko-KR" altLang="en-US" sz="1400">
                <a:latin typeface="HY헤드라인M" pitchFamily="18" charset="-127"/>
                <a:ea typeface="HY헤드라인M" pitchFamily="18" charset="-127"/>
                <a:cs typeface="Arial" pitchFamily="34" charset="0"/>
                <a:sym typeface="맑은 고딕" pitchFamily="50" charset="-127"/>
              </a:rPr>
              <a:t>일 이내에 확인증 발급</a:t>
            </a:r>
            <a:endParaRPr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300"/>
              </a:spcAft>
              <a:buSzPct val="85000"/>
              <a:buFont typeface="Arial" pitchFamily="34" charset="0"/>
              <a:buChar char="•"/>
            </a:pP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국외제조</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생산자</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수입자에게 선임자의 신고확인증 사본과 업무수행결과 통지</a:t>
            </a:r>
            <a:endParaRPr lang="en-US" altLang="ko-KR" sz="1400">
              <a:latin typeface="HY헤드라인M" pitchFamily="18" charset="-127"/>
              <a:ea typeface="HY헤드라인M" pitchFamily="18" charset="-127"/>
              <a:cs typeface="Arial" pitchFamily="34" charset="0"/>
              <a:sym typeface="맑은 고딕" pitchFamily="50" charset="-127"/>
            </a:endParaRPr>
          </a:p>
        </p:txBody>
      </p:sp>
      <p:graphicFrame>
        <p:nvGraphicFramePr>
          <p:cNvPr id="8" name="Group 4"/>
          <p:cNvGraphicFramePr>
            <a:graphicFrameLocks noGrp="1"/>
          </p:cNvGraphicFramePr>
          <p:nvPr/>
        </p:nvGraphicFramePr>
        <p:xfrm>
          <a:off x="900113" y="2687638"/>
          <a:ext cx="7488237" cy="952500"/>
        </p:xfrm>
        <a:graphic>
          <a:graphicData uri="http://schemas.openxmlformats.org/drawingml/2006/table">
            <a:tbl>
              <a:tblPr/>
              <a:tblGrid>
                <a:gridCol w="7488237">
                  <a:extLst>
                    <a:ext uri="{9D8B030D-6E8A-4147-A177-3AD203B41FA5}">
                      <a16:colId xmlns:a16="http://schemas.microsoft.com/office/drawing/2014/main" val="20000"/>
                    </a:ext>
                  </a:extLst>
                </a:gridCol>
              </a:tblGrid>
              <a:tr h="952500">
                <a:tc>
                  <a:txBody>
                    <a:bodyPr/>
                    <a:lstStyle/>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선임된 자의 정보</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상호</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대표자</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사업자번호</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법인등록번호</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소재지</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자격요건을 증명할 수 있는 자료</a:t>
                      </a: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국외제조</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생산자의 정보</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상호</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제조국가</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소재지</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담당자 등</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선임 또는 해임 여부를 확인할 수 있는 자료</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계약서 사본</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txBody>
                  <a:tcPr marL="108000" marR="32400" marT="7200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5722" name="모서리가 둥근 직사각형 8"/>
          <p:cNvSpPr>
            <a:spLocks noChangeArrowheads="1"/>
          </p:cNvSpPr>
          <p:nvPr/>
        </p:nvSpPr>
        <p:spPr bwMode="auto">
          <a:xfrm>
            <a:off x="395288" y="433863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선임된 자의 업무</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21</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10" name="Group 4"/>
          <p:cNvGraphicFramePr>
            <a:graphicFrameLocks noGrp="1"/>
          </p:cNvGraphicFramePr>
          <p:nvPr/>
        </p:nvGraphicFramePr>
        <p:xfrm>
          <a:off x="900113" y="4735513"/>
          <a:ext cx="7632700" cy="1908175"/>
        </p:xfrm>
        <a:graphic>
          <a:graphicData uri="http://schemas.openxmlformats.org/drawingml/2006/table">
            <a:tbl>
              <a:tblPr/>
              <a:tblGrid>
                <a:gridCol w="36004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1908175">
                <a:tc>
                  <a:txBody>
                    <a:bodyPr/>
                    <a:lstStyle/>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8</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제조</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수입 등의 보고</a:t>
                      </a: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10</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등록신청</a:t>
                      </a: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신고</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8</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변경보고</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11</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항에 따른 등록면제확인 신청</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endParaRP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12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조에 따른 변경등록</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변경신고</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endParaRP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15</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1</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항 단서에 따른 개별제출확인</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endParaRP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AutoNum type="arabicPeriod"/>
                        <a:tabLst/>
                      </a:pP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16</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rPr>
                        <a:t>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rPr>
                        <a:t>항에 따른 화학물질 등록여부 문의</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endParaRPr>
                    </a:p>
                  </a:txBody>
                  <a:tcPr marL="108000" marR="32400" marT="3600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9.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17</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척추동물사용부동의 확인</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10.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29</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화학물질 정보제공</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11.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30</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정보제공</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12.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신고면제확인 신청</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13.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35</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제품 내 함유된 유해화학물질 정보제공</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14.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36</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안전기준표시기준이 고시되니 </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r>
                      <a:b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b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아니한 위해우려제품 생산수입승인을 위한 자료제출</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ct val="0"/>
                        </a:spcAft>
                        <a:buClrTx/>
                        <a:buSzPct val="85000"/>
                        <a:buFont typeface="+mj-lt"/>
                        <a:buNone/>
                        <a:tabLst/>
                      </a:pP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15. </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45</a:t>
                      </a:r>
                      <a:r>
                        <a:rPr kumimoji="0" lang="ko-KR" altLang="en-US"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자료보호의 신청</a:t>
                      </a:r>
                      <a:endParaRPr kumimoji="0" lang="en-US" altLang="ko-KR" sz="12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0" marR="32400" marT="36000" marB="0" anchor="ctr" horzOverflow="overflow">
                    <a:lnL>
                      <a:noFill/>
                    </a:lnL>
                    <a:lnR w="3175" cap="flat" cmpd="sng" algn="ctr">
                      <a:solidFill>
                        <a:srgbClr val="A6A6A6"/>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 name="오른쪽 화살표 10"/>
          <p:cNvSpPr/>
          <p:nvPr/>
        </p:nvSpPr>
        <p:spPr>
          <a:xfrm>
            <a:off x="5940425" y="673100"/>
            <a:ext cx="2873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서류 기록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보존과 자료보호</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50</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52</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16739" name="모서리가 둥근 직사각형 2"/>
          <p:cNvSpPr>
            <a:spLocks noChangeArrowheads="1"/>
          </p:cNvSpPr>
          <p:nvPr/>
        </p:nvSpPr>
        <p:spPr bwMode="auto">
          <a:xfrm>
            <a:off x="395288" y="102711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서류의 기록</a:t>
            </a:r>
            <a:r>
              <a:rPr lang="ko-KR" altLang="en-US">
                <a:solidFill>
                  <a:srgbClr val="215968"/>
                </a:solidFill>
                <a:latin typeface="맑은 고딕" pitchFamily="50" charset="-127"/>
                <a:ea typeface="맑은 고딕" pitchFamily="50" charset="-127"/>
                <a:cs typeface="Arial" pitchFamily="34" charset="0"/>
                <a:sym typeface="맑은 고딕" pitchFamily="50" charset="-127"/>
              </a:rPr>
              <a:t>∙</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보존</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50</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16740" name="모서리가 둥근 직사각형 4"/>
          <p:cNvSpPr>
            <a:spLocks noChangeArrowheads="1"/>
          </p:cNvSpPr>
          <p:nvPr/>
        </p:nvSpPr>
        <p:spPr bwMode="auto">
          <a:xfrm>
            <a:off x="468313" y="1387475"/>
            <a:ext cx="8243887" cy="338138"/>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아래에 해당하는 자는 관련 서류를 </a:t>
            </a:r>
            <a:r>
              <a:rPr lang="en-US" altLang="ko-KR" sz="1600">
                <a:latin typeface="HY헤드라인M" pitchFamily="18" charset="-127"/>
                <a:ea typeface="HY헤드라인M" pitchFamily="18" charset="-127"/>
                <a:cs typeface="Arial" pitchFamily="34" charset="0"/>
                <a:sym typeface="맑은 고딕" pitchFamily="50" charset="-127"/>
              </a:rPr>
              <a:t>5</a:t>
            </a:r>
            <a:r>
              <a:rPr lang="ko-KR" altLang="en-US" sz="1600">
                <a:latin typeface="HY헤드라인M" pitchFamily="18" charset="-127"/>
                <a:ea typeface="HY헤드라인M" pitchFamily="18" charset="-127"/>
                <a:cs typeface="Arial" pitchFamily="34" charset="0"/>
                <a:sym typeface="맑은 고딕" pitchFamily="50" charset="-127"/>
              </a:rPr>
              <a:t>년간 기록</a:t>
            </a:r>
            <a:r>
              <a:rPr lang="ko-KR" altLang="en-US" sz="1600">
                <a:latin typeface="맑은 고딕" pitchFamily="50" charset="-127"/>
                <a:ea typeface="맑은 고딕" pitchFamily="50"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보존하여야 함</a:t>
            </a:r>
            <a:endParaRPr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6" name="Group 4"/>
          <p:cNvGraphicFramePr>
            <a:graphicFrameLocks noGrp="1"/>
          </p:cNvGraphicFramePr>
          <p:nvPr/>
        </p:nvGraphicFramePr>
        <p:xfrm>
          <a:off x="684213" y="1747838"/>
          <a:ext cx="7812000" cy="2088232"/>
        </p:xfrm>
        <a:graphic>
          <a:graphicData uri="http://schemas.openxmlformats.org/drawingml/2006/table">
            <a:tbl>
              <a:tblPr/>
              <a:tblGrid>
                <a:gridCol w="7812000">
                  <a:extLst>
                    <a:ext uri="{9D8B030D-6E8A-4147-A177-3AD203B41FA5}">
                      <a16:colId xmlns:a16="http://schemas.microsoft.com/office/drawing/2014/main" val="20000"/>
                    </a:ext>
                  </a:extLst>
                </a:gridCol>
              </a:tblGrid>
              <a:tr h="2088232">
                <a:tc>
                  <a:txBody>
                    <a:bodyPr/>
                    <a:lstStyle/>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9</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화학물질확인을 한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18</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 단서에 따라 금지물질의 제조</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판매 허가를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19</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허가물질의 제조</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사용 허가를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제한물질의 수입허가를 받은 자나 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유독물질의 수입신고를 한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제한물질</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금지물질의 수출승인을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6.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28</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 본문에 따라 유해화학물질 영업허가를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7.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조에 따라 사고대비물질을 취급하는 자</a:t>
                      </a:r>
                      <a:endParaRPr lang="ko-KR" altLang="en-US" sz="140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0" marR="32400" marT="72000" marB="0"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6743" name="모서리가 둥근 직사각형 6"/>
          <p:cNvSpPr>
            <a:spLocks noChangeArrowheads="1"/>
          </p:cNvSpPr>
          <p:nvPr/>
        </p:nvSpPr>
        <p:spPr bwMode="auto">
          <a:xfrm>
            <a:off x="468313" y="3908425"/>
            <a:ext cx="8243887" cy="338138"/>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보존해야 할  서류</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전산서류를 포함</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는 아래와 같음</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56</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graphicFrame>
        <p:nvGraphicFramePr>
          <p:cNvPr id="8" name="Group 4"/>
          <p:cNvGraphicFramePr>
            <a:graphicFrameLocks noGrp="1"/>
          </p:cNvGraphicFramePr>
          <p:nvPr/>
        </p:nvGraphicFramePr>
        <p:xfrm>
          <a:off x="684213" y="4268788"/>
          <a:ext cx="7812000" cy="864096"/>
        </p:xfrm>
        <a:graphic>
          <a:graphicData uri="http://schemas.openxmlformats.org/drawingml/2006/table">
            <a:tbl>
              <a:tblPr/>
              <a:tblGrid>
                <a:gridCol w="7812000">
                  <a:extLst>
                    <a:ext uri="{9D8B030D-6E8A-4147-A177-3AD203B41FA5}">
                      <a16:colId xmlns:a16="http://schemas.microsoft.com/office/drawing/2014/main" val="20000"/>
                    </a:ext>
                  </a:extLst>
                </a:gridCol>
              </a:tblGrid>
              <a:tr h="864096">
                <a:tc>
                  <a:txBody>
                    <a:bodyPr/>
                    <a:lstStyle/>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화학물질의 성분명세서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확인증명서 및 제조자</a:t>
                      </a:r>
                      <a:r>
                        <a:rPr lang="ko-KR" altLang="en-US" sz="1400" kern="1200" dirty="0" smtClean="0">
                          <a:solidFill>
                            <a:schemeClr val="tx1"/>
                          </a:solidFill>
                          <a:effectLst/>
                          <a:latin typeface="맑은 고딕"/>
                          <a:ea typeface="맑은 고딕"/>
                          <a:cs typeface="+mn-cs"/>
                        </a:rPr>
                        <a:t>∙</a:t>
                      </a:r>
                      <a:r>
                        <a:rPr lang="ko-KR" altLang="en-US" sz="1400" kern="1200" dirty="0" err="1" smtClean="0">
                          <a:solidFill>
                            <a:schemeClr val="tx1"/>
                          </a:solidFill>
                          <a:effectLst/>
                          <a:latin typeface="HY헤드라인M" panose="02030600000101010101" pitchFamily="18" charset="-127"/>
                          <a:ea typeface="HY헤드라인M" panose="02030600000101010101" pitchFamily="18" charset="-127"/>
                          <a:cs typeface="+mn-cs"/>
                        </a:rPr>
                        <a:t>수출자</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 또는 수입대행자가 제공하는 화학물질 확인관련 서류</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수입신고확인증 등 수입 관련 서류</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수입의 경우만 해당</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endParaRPr lang="ko-KR" altLang="en-US" sz="140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0" marR="32400" marT="72000" marB="0"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6746" name="모서리가 둥근 직사각형 8"/>
          <p:cNvSpPr>
            <a:spLocks noChangeArrowheads="1"/>
          </p:cNvSpPr>
          <p:nvPr/>
        </p:nvSpPr>
        <p:spPr bwMode="auto">
          <a:xfrm>
            <a:off x="395288" y="530225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자료의 보호</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52</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16747" name="모서리가 둥근 직사각형 9"/>
          <p:cNvSpPr>
            <a:spLocks noChangeArrowheads="1"/>
          </p:cNvSpPr>
          <p:nvPr/>
        </p:nvSpPr>
        <p:spPr bwMode="auto">
          <a:xfrm>
            <a:off x="468313" y="5661025"/>
            <a:ext cx="8351837" cy="91122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법에 따라 자료 제출한 자가 자료보호를 요청하면 </a:t>
            </a:r>
            <a:r>
              <a:rPr lang="en-US" altLang="ko-KR" sz="1400">
                <a:latin typeface="HY헤드라인M" pitchFamily="18" charset="-127"/>
                <a:ea typeface="HY헤드라인M" pitchFamily="18" charset="-127"/>
                <a:cs typeface="Arial" pitchFamily="34" charset="0"/>
                <a:sym typeface="맑은 고딕" pitchFamily="50" charset="-127"/>
              </a:rPr>
              <a:t>5</a:t>
            </a:r>
            <a:r>
              <a:rPr lang="ko-KR" altLang="en-US" sz="1400">
                <a:latin typeface="HY헤드라인M" pitchFamily="18" charset="-127"/>
                <a:ea typeface="HY헤드라인M" pitchFamily="18" charset="-127"/>
                <a:cs typeface="Arial" pitchFamily="34" charset="0"/>
                <a:sym typeface="맑은 고딕" pitchFamily="50" charset="-127"/>
              </a:rPr>
              <a:t>년간</a:t>
            </a:r>
            <a:r>
              <a:rPr lang="en-US" altLang="ko-KR" sz="1400">
                <a:latin typeface="HY헤드라인M" pitchFamily="18" charset="-127"/>
                <a:ea typeface="HY헤드라인M" pitchFamily="18" charset="-127"/>
                <a:cs typeface="Arial" pitchFamily="34" charset="0"/>
                <a:sym typeface="맑은 고딕" pitchFamily="50" charset="-127"/>
              </a:rPr>
              <a:t>(1</a:t>
            </a:r>
            <a:r>
              <a:rPr lang="ko-KR" altLang="en-US" sz="1400">
                <a:latin typeface="HY헤드라인M" pitchFamily="18" charset="-127"/>
                <a:ea typeface="HY헤드라인M" pitchFamily="18" charset="-127"/>
                <a:cs typeface="Arial" pitchFamily="34" charset="0"/>
                <a:sym typeface="맑은 고딕" pitchFamily="50" charset="-127"/>
              </a:rPr>
              <a:t>회에 한하여 </a:t>
            </a:r>
            <a:r>
              <a:rPr lang="en-US" altLang="ko-KR" sz="1400">
                <a:latin typeface="HY헤드라인M" pitchFamily="18" charset="-127"/>
                <a:ea typeface="HY헤드라인M" pitchFamily="18" charset="-127"/>
                <a:cs typeface="Arial" pitchFamily="34" charset="0"/>
                <a:sym typeface="맑은 고딕" pitchFamily="50" charset="-127"/>
              </a:rPr>
              <a:t>5</a:t>
            </a:r>
            <a:r>
              <a:rPr lang="ko-KR" altLang="en-US" sz="1400">
                <a:latin typeface="HY헤드라인M" pitchFamily="18" charset="-127"/>
                <a:ea typeface="HY헤드라인M" pitchFamily="18" charset="-127"/>
                <a:cs typeface="Arial" pitchFamily="34" charset="0"/>
                <a:sym typeface="맑은 고딕" pitchFamily="50" charset="-127"/>
              </a:rPr>
              <a:t>년 연장</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보호</a:t>
            </a:r>
            <a:endParaRPr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lang="ko-KR" altLang="en-US" sz="1400">
                <a:latin typeface="HY헤드라인M" pitchFamily="18" charset="-127"/>
                <a:ea typeface="HY헤드라인M" pitchFamily="18" charset="-127"/>
                <a:cs typeface="Arial" pitchFamily="34" charset="0"/>
                <a:sym typeface="맑은 고딕" pitchFamily="50" charset="-127"/>
              </a:rPr>
              <a:t>다만</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국내외 공개된 자료</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화학물질의 상용명칭 또는 상품명</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사용용도</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취급량</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취급시 주의사항</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사고대응방법</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물리화학적 특성</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유해성</a:t>
            </a:r>
            <a:r>
              <a:rPr lang="en-US" altLang="ko-KR" sz="14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환경배출량 자료 등은 제외</a:t>
            </a:r>
            <a:endParaRPr lang="en-US" altLang="ko-KR" sz="14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직사각형 4"/>
          <p:cNvSpPr>
            <a:spLocks noChangeArrowheads="1"/>
          </p:cNvSpPr>
          <p:nvPr/>
        </p:nvSpPr>
        <p:spPr bwMode="auto">
          <a:xfrm>
            <a:off x="642938" y="2060575"/>
            <a:ext cx="7500937" cy="2124075"/>
          </a:xfrm>
          <a:prstGeom prst="rect">
            <a:avLst/>
          </a:prstGeom>
          <a:noFill/>
          <a:ln w="9525">
            <a:noFill/>
            <a:miter lim="800000"/>
            <a:headEnd/>
            <a:tailEnd/>
          </a:ln>
        </p:spPr>
        <p:txBody>
          <a:bodyPr>
            <a:spAutoFit/>
          </a:bodyPr>
          <a:lstStyle/>
          <a:p>
            <a:pPr algn="ctr">
              <a:lnSpc>
                <a:spcPct val="150000"/>
              </a:lnSpc>
            </a:pPr>
            <a:r>
              <a:rPr kumimoji="0" lang="ko-KR" altLang="en-US" sz="4400">
                <a:latin typeface="HY헤드라인M" pitchFamily="18" charset="-127"/>
                <a:ea typeface="HY헤드라인M" pitchFamily="18" charset="-127"/>
              </a:rPr>
              <a:t> </a:t>
            </a:r>
            <a:r>
              <a:rPr kumimoji="0" lang="en-US" altLang="ko-KR" sz="4400" b="1">
                <a:latin typeface="HY헤드라인M" pitchFamily="18" charset="-127"/>
                <a:ea typeface="HY헤드라인M" pitchFamily="18" charset="-127"/>
              </a:rPr>
              <a:t>3</a:t>
            </a:r>
            <a:r>
              <a:rPr kumimoji="0" lang="en-US" altLang="ko-KR" sz="4400">
                <a:latin typeface="HY헤드라인M" pitchFamily="18" charset="-127"/>
                <a:ea typeface="HY헤드라인M" pitchFamily="18" charset="-127"/>
              </a:rPr>
              <a:t>.  </a:t>
            </a:r>
            <a:r>
              <a:rPr kumimoji="0" lang="ko-KR" altLang="en-US" sz="4400">
                <a:latin typeface="HY헤드라인M" pitchFamily="18" charset="-127"/>
                <a:ea typeface="HY헤드라인M" pitchFamily="18" charset="-127"/>
              </a:rPr>
              <a:t>환경오염피해 배상책임   및 구제에 관한 법률</a:t>
            </a:r>
            <a:endParaRPr kumimoji="0" lang="en-US" altLang="ko-KR" sz="4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환경오염피해구제법 제정</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6" name="직사각형 15"/>
          <p:cNvSpPr/>
          <p:nvPr/>
        </p:nvSpPr>
        <p:spPr>
          <a:xfrm>
            <a:off x="-4357688" y="6143625"/>
            <a:ext cx="7396163" cy="738188"/>
          </a:xfrm>
          <a:prstGeom prst="rect">
            <a:avLst/>
          </a:prstGeom>
        </p:spPr>
        <p:txBody>
          <a:bodyPr>
            <a:spAutoFit/>
          </a:bodyPr>
          <a:lstStyle/>
          <a:p>
            <a:pPr fontAlgn="auto">
              <a:lnSpc>
                <a:spcPct val="150000"/>
              </a:lnSpc>
              <a:spcBef>
                <a:spcPts val="0"/>
              </a:spcBef>
              <a:spcAft>
                <a:spcPts val="0"/>
              </a:spcAft>
              <a:defRPr/>
            </a:pPr>
            <a:r>
              <a:rPr kumimoji="0" lang="en-US" altLang="ko-KR" sz="1400" kern="100" dirty="0">
                <a:latin typeface="HY헤드라인M" pitchFamily="18" charset="-127"/>
                <a:ea typeface="HY헤드라인M" pitchFamily="18" charset="-127"/>
              </a:rPr>
              <a:t>-</a:t>
            </a:r>
          </a:p>
          <a:p>
            <a:pPr fontAlgn="auto">
              <a:lnSpc>
                <a:spcPct val="150000"/>
              </a:lnSpc>
              <a:spcBef>
                <a:spcPts val="0"/>
              </a:spcBef>
              <a:spcAft>
                <a:spcPts val="0"/>
              </a:spcAft>
              <a:defRPr/>
            </a:pPr>
            <a:r>
              <a:rPr kumimoji="0" lang="en-US" altLang="ko-KR" sz="1400" kern="100" dirty="0">
                <a:latin typeface="HY헤드라인M" pitchFamily="18" charset="-127"/>
                <a:ea typeface="HY헤드라인M" pitchFamily="18" charset="-127"/>
              </a:rPr>
              <a:t>-</a:t>
            </a:r>
          </a:p>
        </p:txBody>
      </p:sp>
      <p:sp>
        <p:nvSpPr>
          <p:cNvPr id="118788" name="모서리가 둥근 직사각형 18"/>
          <p:cNvSpPr>
            <a:spLocks noChangeArrowheads="1"/>
          </p:cNvSpPr>
          <p:nvPr/>
        </p:nvSpPr>
        <p:spPr bwMode="auto">
          <a:xfrm>
            <a:off x="395288" y="960438"/>
            <a:ext cx="8064500" cy="3603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주요경과</a:t>
            </a:r>
            <a:endParaRPr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20" name="Group 4"/>
          <p:cNvGraphicFramePr>
            <a:graphicFrameLocks noGrp="1"/>
          </p:cNvGraphicFramePr>
          <p:nvPr/>
        </p:nvGraphicFramePr>
        <p:xfrm>
          <a:off x="755650" y="1527175"/>
          <a:ext cx="7632700" cy="2006600"/>
        </p:xfrm>
        <a:graphic>
          <a:graphicData uri="http://schemas.openxmlformats.org/drawingml/2006/table">
            <a:tbl>
              <a:tblPr/>
              <a:tblGrid>
                <a:gridCol w="7632700">
                  <a:extLst>
                    <a:ext uri="{9D8B030D-6E8A-4147-A177-3AD203B41FA5}">
                      <a16:colId xmlns:a16="http://schemas.microsoft.com/office/drawing/2014/main" val="20000"/>
                    </a:ext>
                  </a:extLst>
                </a:gridCol>
              </a:tblGrid>
              <a:tr h="1930399">
                <a:tc>
                  <a:txBody>
                    <a:bodyPr/>
                    <a:lstStyle/>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a:t>
                      </a:r>
                      <a:r>
                        <a:rPr kumimoji="0" lang="en-US" altLang="ko-KR" sz="1400" kern="100" dirty="0" smtClean="0">
                          <a:latin typeface="HY헤드라인M" pitchFamily="18" charset="-127"/>
                          <a:ea typeface="HY헤드라인M" pitchFamily="18" charset="-127"/>
                        </a:rPr>
                        <a:t>89, ‘97, ‘00  :  3</a:t>
                      </a:r>
                      <a:r>
                        <a:rPr kumimoji="0" lang="ko-KR" altLang="en-US" sz="1400" kern="100" dirty="0" smtClean="0">
                          <a:latin typeface="HY헤드라인M" pitchFamily="18" charset="-127"/>
                          <a:ea typeface="HY헤드라인M" pitchFamily="18" charset="-127"/>
                        </a:rPr>
                        <a:t>차례 의원 입법 추진</a:t>
                      </a:r>
                      <a:r>
                        <a:rPr kumimoji="0" lang="en-US" altLang="ko-KR" sz="1400" kern="100" dirty="0" smtClean="0">
                          <a:latin typeface="HY헤드라인M" pitchFamily="18" charset="-127"/>
                          <a:ea typeface="HY헤드라인M" pitchFamily="18" charset="-127"/>
                        </a:rPr>
                        <a:t>,  </a:t>
                      </a:r>
                      <a:r>
                        <a:rPr kumimoji="0" lang="ko-KR" altLang="en-US" sz="1400" kern="100" dirty="0" smtClean="0">
                          <a:latin typeface="HY헤드라인M" pitchFamily="18" charset="-127"/>
                          <a:ea typeface="HY헤드라인M" pitchFamily="18" charset="-127"/>
                        </a:rPr>
                        <a:t>산업계 반대 등으로 법안 폐기</a:t>
                      </a:r>
                      <a:endParaRPr kumimoji="0" lang="en-US" altLang="ko-KR" sz="1400" kern="100" dirty="0" smtClean="0">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a:t>
                      </a:r>
                      <a:r>
                        <a:rPr kumimoji="0" lang="en-US" altLang="ko-KR" sz="1400" kern="100" dirty="0" smtClean="0">
                          <a:latin typeface="HY헤드라인M" pitchFamily="18" charset="-127"/>
                          <a:ea typeface="HY헤드라인M" pitchFamily="18" charset="-127"/>
                        </a:rPr>
                        <a:t>12.12  :  </a:t>
                      </a:r>
                      <a:r>
                        <a:rPr kumimoji="0" lang="ko-KR" altLang="en-US" sz="1400" kern="100" dirty="0" smtClean="0">
                          <a:latin typeface="HY헤드라인M" pitchFamily="18" charset="-127"/>
                          <a:ea typeface="HY헤드라인M" pitchFamily="18" charset="-127"/>
                        </a:rPr>
                        <a:t>제</a:t>
                      </a:r>
                      <a:r>
                        <a:rPr kumimoji="0" lang="en-US" altLang="ko-KR" sz="1400" kern="100" dirty="0" smtClean="0">
                          <a:latin typeface="HY헤드라인M" pitchFamily="18" charset="-127"/>
                          <a:ea typeface="HY헤드라인M" pitchFamily="18" charset="-127"/>
                        </a:rPr>
                        <a:t>18</a:t>
                      </a:r>
                      <a:r>
                        <a:rPr kumimoji="0" lang="ko-KR" altLang="en-US" sz="1400" kern="100" dirty="0" smtClean="0">
                          <a:latin typeface="HY헤드라인M" pitchFamily="18" charset="-127"/>
                          <a:ea typeface="HY헤드라인M" pitchFamily="18" charset="-127"/>
                        </a:rPr>
                        <a:t>대 대통령 대선공약 및 국정과제 채택</a:t>
                      </a:r>
                      <a:r>
                        <a:rPr kumimoji="0" lang="en-US" altLang="ko-KR" sz="1400" kern="100" dirty="0" smtClean="0">
                          <a:latin typeface="HY헤드라인M" pitchFamily="18" charset="-127"/>
                          <a:ea typeface="HY헤드라인M" pitchFamily="18" charset="-127"/>
                        </a:rPr>
                        <a:t>(‘13.5)</a:t>
                      </a: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a:t>
                      </a:r>
                      <a:r>
                        <a:rPr kumimoji="0" lang="en-US" altLang="ko-KR" sz="1400" kern="100" dirty="0" smtClean="0">
                          <a:latin typeface="HY헤드라인M" pitchFamily="18" charset="-127"/>
                          <a:ea typeface="HY헤드라인M" pitchFamily="18" charset="-127"/>
                        </a:rPr>
                        <a:t>14.12.31  :  </a:t>
                      </a:r>
                      <a:r>
                        <a:rPr kumimoji="0" lang="ko-KR" altLang="en-US" sz="1400" kern="100" dirty="0" smtClean="0">
                          <a:latin typeface="HY헤드라인M" pitchFamily="18" charset="-127"/>
                          <a:ea typeface="HY헤드라인M" pitchFamily="18" charset="-127"/>
                        </a:rPr>
                        <a:t>「환경오염피해 배상책임 및 구제에 관한 법률」 </a:t>
                      </a:r>
                      <a:r>
                        <a:rPr kumimoji="0" lang="ko-KR" altLang="en-US" sz="1400" kern="100" dirty="0" err="1" smtClean="0">
                          <a:latin typeface="HY헤드라인M" pitchFamily="18" charset="-127"/>
                          <a:ea typeface="HY헤드라인M" pitchFamily="18" charset="-127"/>
                        </a:rPr>
                        <a:t>제정ㆍ공포</a:t>
                      </a:r>
                      <a:endParaRPr kumimoji="0" lang="en-US" altLang="ko-KR" sz="1400" kern="100" dirty="0" smtClean="0">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a:t>
                      </a:r>
                      <a:r>
                        <a:rPr kumimoji="0" lang="en-US" altLang="ko-KR" sz="1400" kern="100" dirty="0" smtClean="0">
                          <a:latin typeface="HY헤드라인M" pitchFamily="18" charset="-127"/>
                          <a:ea typeface="HY헤드라인M" pitchFamily="18" charset="-127"/>
                        </a:rPr>
                        <a:t>15.7.31 : </a:t>
                      </a:r>
                      <a:r>
                        <a:rPr kumimoji="0" lang="ko-KR" altLang="en-US" sz="1400" kern="100" dirty="0" smtClean="0">
                          <a:latin typeface="HY헤드라인M" pitchFamily="18" charset="-127"/>
                          <a:ea typeface="HY헤드라인M" pitchFamily="18" charset="-127"/>
                        </a:rPr>
                        <a:t>하위법령</a:t>
                      </a:r>
                      <a:r>
                        <a:rPr kumimoji="0" lang="en-US" altLang="ko-KR" sz="1400" kern="100" dirty="0" smtClean="0">
                          <a:latin typeface="HY헤드라인M" pitchFamily="18" charset="-127"/>
                          <a:ea typeface="HY헤드라인M" pitchFamily="18" charset="-127"/>
                        </a:rPr>
                        <a:t>(</a:t>
                      </a:r>
                      <a:r>
                        <a:rPr kumimoji="0" lang="ko-KR" altLang="en-US" sz="1400" kern="100" dirty="0" smtClean="0">
                          <a:latin typeface="HY헤드라인M" pitchFamily="18" charset="-127"/>
                          <a:ea typeface="HY헤드라인M" pitchFamily="18" charset="-127"/>
                        </a:rPr>
                        <a:t>안</a:t>
                      </a:r>
                      <a:r>
                        <a:rPr kumimoji="0" lang="en-US" altLang="ko-KR" sz="1400" kern="100" dirty="0" smtClean="0">
                          <a:latin typeface="HY헤드라인M" pitchFamily="18" charset="-127"/>
                          <a:ea typeface="HY헤드라인M" pitchFamily="18" charset="-127"/>
                        </a:rPr>
                        <a:t>) </a:t>
                      </a:r>
                      <a:r>
                        <a:rPr kumimoji="0" lang="ko-KR" altLang="en-US" sz="1400" kern="100" dirty="0" smtClean="0">
                          <a:latin typeface="HY헤드라인M" pitchFamily="18" charset="-127"/>
                          <a:ea typeface="HY헤드라인M" pitchFamily="18" charset="-127"/>
                        </a:rPr>
                        <a:t>입법예고</a:t>
                      </a:r>
                      <a:r>
                        <a:rPr kumimoji="0" lang="en-US" altLang="ko-KR" sz="1400" kern="100" dirty="0" smtClean="0">
                          <a:latin typeface="HY헤드라인M" pitchFamily="18" charset="-127"/>
                          <a:ea typeface="HY헤드라인M" pitchFamily="18" charset="-127"/>
                        </a:rPr>
                        <a:t>(‘15.7.31 ~ 9.9</a:t>
                      </a:r>
                      <a:r>
                        <a:rPr kumimoji="0" lang="ko-KR" altLang="en-US" sz="1400" kern="100" dirty="0" smtClean="0">
                          <a:latin typeface="HY헤드라인M" pitchFamily="18" charset="-127"/>
                          <a:ea typeface="HY헤드라인M" pitchFamily="18" charset="-127"/>
                        </a:rPr>
                        <a:t> </a:t>
                      </a:r>
                      <a:r>
                        <a:rPr kumimoji="0" lang="en-US" altLang="ko-KR" sz="1400" kern="100" dirty="0" smtClean="0">
                          <a:latin typeface="HY헤드라인M" pitchFamily="18" charset="-127"/>
                          <a:ea typeface="HY헤드라인M" pitchFamily="18" charset="-127"/>
                        </a:rPr>
                        <a:t>)</a:t>
                      </a: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a:t>
                      </a:r>
                      <a:r>
                        <a:rPr kumimoji="0" lang="en-US" altLang="ko-KR" sz="1400" kern="100" dirty="0" smtClean="0">
                          <a:latin typeface="HY헤드라인M" pitchFamily="18" charset="-127"/>
                          <a:ea typeface="HY헤드라인M" pitchFamily="18" charset="-127"/>
                        </a:rPr>
                        <a:t>15.11.13 : </a:t>
                      </a:r>
                      <a:r>
                        <a:rPr kumimoji="0" lang="ko-KR" altLang="en-US" sz="1400" kern="100" dirty="0" smtClean="0">
                          <a:latin typeface="HY헤드라인M" pitchFamily="18" charset="-127"/>
                          <a:ea typeface="HY헤드라인M" pitchFamily="18" charset="-127"/>
                        </a:rPr>
                        <a:t>하위법령</a:t>
                      </a:r>
                      <a:r>
                        <a:rPr kumimoji="0" lang="en-US" altLang="ko-KR" sz="1400" kern="100" dirty="0" smtClean="0">
                          <a:latin typeface="HY헤드라인M" pitchFamily="18" charset="-127"/>
                          <a:ea typeface="HY헤드라인M" pitchFamily="18" charset="-127"/>
                        </a:rPr>
                        <a:t>(</a:t>
                      </a:r>
                      <a:r>
                        <a:rPr kumimoji="0" lang="ko-KR" altLang="en-US" sz="1400" kern="100" dirty="0" smtClean="0">
                          <a:latin typeface="HY헤드라인M" pitchFamily="18" charset="-127"/>
                          <a:ea typeface="HY헤드라인M" pitchFamily="18" charset="-127"/>
                        </a:rPr>
                        <a:t>안</a:t>
                      </a:r>
                      <a:r>
                        <a:rPr kumimoji="0" lang="en-US" altLang="ko-KR" sz="1400" kern="100" dirty="0" smtClean="0">
                          <a:latin typeface="HY헤드라인M" pitchFamily="18" charset="-127"/>
                          <a:ea typeface="HY헤드라인M" pitchFamily="18" charset="-127"/>
                        </a:rPr>
                        <a:t>) </a:t>
                      </a:r>
                      <a:r>
                        <a:rPr kumimoji="0" lang="ko-KR" altLang="en-US" sz="1400" kern="100" dirty="0" smtClean="0">
                          <a:latin typeface="HY헤드라인M" pitchFamily="18" charset="-127"/>
                          <a:ea typeface="HY헤드라인M" pitchFamily="18" charset="-127"/>
                        </a:rPr>
                        <a:t>규제심사 완료</a:t>
                      </a:r>
                      <a:endParaRPr kumimoji="0" lang="en-US" altLang="ko-KR" sz="1400" kern="100" dirty="0" smtClean="0">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a:t>
                      </a:r>
                      <a:r>
                        <a:rPr kumimoji="0" lang="en-US" altLang="ko-KR" sz="1400" kern="100" dirty="0" smtClean="0">
                          <a:latin typeface="HY헤드라인M" pitchFamily="18" charset="-127"/>
                          <a:ea typeface="HY헤드라인M" pitchFamily="18" charset="-127"/>
                        </a:rPr>
                        <a:t>15.12 : </a:t>
                      </a:r>
                      <a:r>
                        <a:rPr kumimoji="0" lang="ko-KR" altLang="en-US" sz="1400" kern="100" dirty="0" smtClean="0">
                          <a:latin typeface="HY헤드라인M" pitchFamily="18" charset="-127"/>
                          <a:ea typeface="HY헤드라인M" pitchFamily="18" charset="-127"/>
                        </a:rPr>
                        <a:t>하위법령</a:t>
                      </a:r>
                      <a:r>
                        <a:rPr kumimoji="0" lang="en-US" altLang="ko-KR" sz="1400" kern="100" dirty="0" smtClean="0">
                          <a:latin typeface="HY헤드라인M" pitchFamily="18" charset="-127"/>
                          <a:ea typeface="HY헤드라인M" pitchFamily="18" charset="-127"/>
                        </a:rPr>
                        <a:t>(</a:t>
                      </a:r>
                      <a:r>
                        <a:rPr kumimoji="0" lang="ko-KR" altLang="en-US" sz="1400" kern="100" dirty="0" smtClean="0">
                          <a:latin typeface="HY헤드라인M" pitchFamily="18" charset="-127"/>
                          <a:ea typeface="HY헤드라인M" pitchFamily="18" charset="-127"/>
                        </a:rPr>
                        <a:t>안</a:t>
                      </a:r>
                      <a:r>
                        <a:rPr kumimoji="0" lang="en-US" altLang="ko-KR" sz="1400" kern="100" dirty="0" smtClean="0">
                          <a:latin typeface="HY헤드라인M" pitchFamily="18" charset="-127"/>
                          <a:ea typeface="HY헤드라인M" pitchFamily="18" charset="-127"/>
                        </a:rPr>
                        <a:t>) </a:t>
                      </a:r>
                      <a:r>
                        <a:rPr kumimoji="0" lang="ko-KR" altLang="en-US" sz="1400" kern="100" dirty="0" err="1" smtClean="0">
                          <a:latin typeface="HY헤드라인M" pitchFamily="18" charset="-127"/>
                          <a:ea typeface="HY헤드라인M" pitchFamily="18" charset="-127"/>
                        </a:rPr>
                        <a:t>제정ㆍ공포</a:t>
                      </a:r>
                      <a:endParaRPr kumimoji="0" lang="en-US" altLang="ko-KR" sz="1400" kern="100" dirty="0" smtClean="0">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en-US" altLang="ko-KR" sz="1400" kern="100" dirty="0" smtClean="0">
                          <a:solidFill>
                            <a:srgbClr val="0033CC"/>
                          </a:solidFill>
                          <a:latin typeface="HY헤드라인M" pitchFamily="18" charset="-127"/>
                          <a:ea typeface="HY헤드라인M" pitchFamily="18" charset="-127"/>
                        </a:rPr>
                        <a:t>   </a:t>
                      </a:r>
                      <a:r>
                        <a:rPr kumimoji="0" lang="ko-KR" altLang="en-US" sz="1400" kern="100" dirty="0" smtClean="0">
                          <a:solidFill>
                            <a:srgbClr val="0033CC"/>
                          </a:solidFill>
                          <a:latin typeface="HY헤드라인M" pitchFamily="18" charset="-127"/>
                          <a:ea typeface="HY헤드라인M" pitchFamily="18" charset="-127"/>
                        </a:rPr>
                        <a:t>법 시행 </a:t>
                      </a:r>
                      <a:r>
                        <a:rPr kumimoji="0" lang="en-US" altLang="ko-KR" sz="1400" kern="100" dirty="0" smtClean="0">
                          <a:solidFill>
                            <a:srgbClr val="0033CC"/>
                          </a:solidFill>
                          <a:latin typeface="HY헤드라인M" pitchFamily="18" charset="-127"/>
                          <a:ea typeface="HY헤드라인M" pitchFamily="18" charset="-127"/>
                        </a:rPr>
                        <a:t>: ‘16.1.1, </a:t>
                      </a:r>
                      <a:r>
                        <a:rPr kumimoji="0" lang="ko-KR" altLang="en-US" sz="1400" kern="100" dirty="0" smtClean="0">
                          <a:solidFill>
                            <a:srgbClr val="0033CC"/>
                          </a:solidFill>
                          <a:latin typeface="HY헤드라인M" pitchFamily="18" charset="-127"/>
                          <a:ea typeface="HY헤드라인M" pitchFamily="18" charset="-127"/>
                        </a:rPr>
                        <a:t>환경책임보험 가입 </a:t>
                      </a:r>
                      <a:r>
                        <a:rPr kumimoji="0" lang="en-US" altLang="ko-KR" sz="1400" kern="100" dirty="0" smtClean="0">
                          <a:solidFill>
                            <a:srgbClr val="0033CC"/>
                          </a:solidFill>
                          <a:latin typeface="HY헤드라인M" pitchFamily="18" charset="-127"/>
                          <a:ea typeface="HY헤드라인M" pitchFamily="18" charset="-127"/>
                        </a:rPr>
                        <a:t>: ‘16.7.1 </a:t>
                      </a:r>
                      <a:r>
                        <a:rPr kumimoji="0" lang="ko-KR" altLang="en-US" sz="1400" kern="100" dirty="0" smtClean="0">
                          <a:solidFill>
                            <a:srgbClr val="0033CC"/>
                          </a:solidFill>
                          <a:latin typeface="HY헤드라인M" pitchFamily="18" charset="-127"/>
                          <a:ea typeface="HY헤드라인M" pitchFamily="18" charset="-127"/>
                        </a:rPr>
                        <a:t>시행</a:t>
                      </a:r>
                      <a:endParaRPr kumimoji="0" lang="en-US" altLang="ko-KR" sz="1400" kern="100" dirty="0" smtClean="0">
                        <a:solidFill>
                          <a:srgbClr val="0033CC"/>
                        </a:solidFill>
                        <a:latin typeface="HY헤드라인M" pitchFamily="18" charset="-127"/>
                        <a:ea typeface="HY헤드라인M" pitchFamily="18" charset="-127"/>
                      </a:endParaRPr>
                    </a:p>
                  </a:txBody>
                  <a:tcPr marL="108000" marR="324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8791" name="모서리가 둥근 직사각형 20"/>
          <p:cNvSpPr>
            <a:spLocks noChangeArrowheads="1"/>
          </p:cNvSpPr>
          <p:nvPr/>
        </p:nvSpPr>
        <p:spPr bwMode="auto">
          <a:xfrm>
            <a:off x="357188" y="3854450"/>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주요내용</a:t>
            </a:r>
            <a:endParaRPr lang="en-US" altLang="ko-KR">
              <a:latin typeface="HY헤드라인M" pitchFamily="18" charset="-127"/>
              <a:ea typeface="HY헤드라인M" pitchFamily="18" charset="-127"/>
              <a:cs typeface="Arial" pitchFamily="34" charset="0"/>
              <a:sym typeface="맑은 고딕" pitchFamily="50" charset="-127"/>
            </a:endParaRPr>
          </a:p>
        </p:txBody>
      </p:sp>
      <p:graphicFrame>
        <p:nvGraphicFramePr>
          <p:cNvPr id="22" name="Group 4"/>
          <p:cNvGraphicFramePr>
            <a:graphicFrameLocks noGrp="1"/>
          </p:cNvGraphicFramePr>
          <p:nvPr/>
        </p:nvGraphicFramePr>
        <p:xfrm>
          <a:off x="717550" y="4038600"/>
          <a:ext cx="7632700" cy="1930399"/>
        </p:xfrm>
        <a:graphic>
          <a:graphicData uri="http://schemas.openxmlformats.org/drawingml/2006/table">
            <a:tbl>
              <a:tblPr/>
              <a:tblGrid>
                <a:gridCol w="7632700">
                  <a:extLst>
                    <a:ext uri="{9D8B030D-6E8A-4147-A177-3AD203B41FA5}">
                      <a16:colId xmlns:a16="http://schemas.microsoft.com/office/drawing/2014/main" val="20000"/>
                    </a:ext>
                  </a:extLst>
                </a:gridCol>
              </a:tblGrid>
              <a:tr h="1930399">
                <a:tc>
                  <a:txBody>
                    <a:bodyPr/>
                    <a:lstStyle/>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기업은 환경책임보험에 가입하여 환경오염피해 발생 시 보험을 통해 피해자에게 배상</a:t>
                      </a:r>
                      <a:r>
                        <a:rPr kumimoji="0" lang="en-US" altLang="ko-KR" sz="1400" kern="100" dirty="0" smtClean="0">
                          <a:latin typeface="HY헤드라인M" pitchFamily="18" charset="-127"/>
                          <a:ea typeface="HY헤드라인M" pitchFamily="18" charset="-127"/>
                        </a:rPr>
                        <a:t>, </a:t>
                      </a:r>
                      <a:r>
                        <a:rPr kumimoji="0" lang="ko-KR" altLang="en-US" sz="1400" kern="100" dirty="0" smtClean="0">
                          <a:latin typeface="HY헤드라인M" pitchFamily="18" charset="-127"/>
                          <a:ea typeface="HY헤드라인M" pitchFamily="18" charset="-127"/>
                        </a:rPr>
                        <a:t>원인 불명 등의 피해를 입은 국민은 구제급여를 통해 신속 구제</a:t>
                      </a:r>
                      <a:endParaRPr kumimoji="0" lang="en-US" altLang="ko-KR" sz="1400" kern="100" dirty="0" smtClean="0">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latin typeface="HY헤드라인M" pitchFamily="18" charset="-127"/>
                          <a:ea typeface="HY헤드라인M" pitchFamily="18" charset="-127"/>
                        </a:rPr>
                        <a:t>배상책임한도 </a:t>
                      </a:r>
                      <a:r>
                        <a:rPr kumimoji="0" lang="en-US" altLang="ko-KR" sz="1400" kern="100" dirty="0" smtClean="0">
                          <a:latin typeface="HY헤드라인M" pitchFamily="18" charset="-127"/>
                          <a:ea typeface="HY헤드라인M" pitchFamily="18" charset="-127"/>
                        </a:rPr>
                        <a:t>: </a:t>
                      </a:r>
                      <a:r>
                        <a:rPr kumimoji="0" lang="ko-KR" altLang="en-US" sz="1400" kern="100" dirty="0" smtClean="0">
                          <a:latin typeface="HY헤드라인M" pitchFamily="18" charset="-127"/>
                          <a:ea typeface="HY헤드라인M" pitchFamily="18" charset="-127"/>
                        </a:rPr>
                        <a:t>사업자 </a:t>
                      </a:r>
                      <a:r>
                        <a:rPr kumimoji="0" lang="ko-KR" altLang="en-US" sz="1400" kern="100" dirty="0" err="1" smtClean="0">
                          <a:latin typeface="HY헤드라인M" pitchFamily="18" charset="-127"/>
                          <a:ea typeface="HY헤드라인M" pitchFamily="18" charset="-127"/>
                        </a:rPr>
                        <a:t>배상책음을</a:t>
                      </a:r>
                      <a:r>
                        <a:rPr kumimoji="0" lang="ko-KR" altLang="en-US" sz="1400" kern="100" dirty="0" smtClean="0">
                          <a:latin typeface="HY헤드라인M" pitchFamily="18" charset="-127"/>
                          <a:ea typeface="HY헤드라인M" pitchFamily="18" charset="-127"/>
                        </a:rPr>
                        <a:t> </a:t>
                      </a:r>
                      <a:r>
                        <a:rPr kumimoji="0" lang="en-US" altLang="ko-KR" sz="1400" kern="100" dirty="0" smtClean="0">
                          <a:latin typeface="HY헤드라인M" pitchFamily="18" charset="-127"/>
                          <a:ea typeface="HY헤드라인M" pitchFamily="18" charset="-127"/>
                        </a:rPr>
                        <a:t>2</a:t>
                      </a:r>
                      <a:r>
                        <a:rPr kumimoji="0" lang="ko-KR" altLang="en-US" sz="1400" kern="100" dirty="0" err="1" smtClean="0">
                          <a:latin typeface="HY헤드라인M" pitchFamily="18" charset="-127"/>
                          <a:ea typeface="HY헤드라인M" pitchFamily="18" charset="-127"/>
                        </a:rPr>
                        <a:t>천억원</a:t>
                      </a:r>
                      <a:r>
                        <a:rPr kumimoji="0" lang="ko-KR" altLang="en-US" sz="1400" kern="100" dirty="0" smtClean="0">
                          <a:latin typeface="HY헤드라인M" pitchFamily="18" charset="-127"/>
                          <a:ea typeface="HY헤드라인M" pitchFamily="18" charset="-127"/>
                        </a:rPr>
                        <a:t> 이내로 제한</a:t>
                      </a:r>
                      <a:endParaRPr kumimoji="0" lang="en-US" altLang="ko-KR" sz="1400" kern="100" dirty="0" smtClean="0">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solidFill>
                            <a:srgbClr val="0033CC"/>
                          </a:solidFill>
                          <a:latin typeface="HY헤드라인M" pitchFamily="18" charset="-127"/>
                          <a:ea typeface="HY헤드라인M" pitchFamily="18" charset="-127"/>
                        </a:rPr>
                        <a:t>보험 의무가입 대상 </a:t>
                      </a:r>
                      <a:r>
                        <a:rPr kumimoji="0" lang="en-US" altLang="ko-KR" sz="1400" kern="100" dirty="0" smtClean="0">
                          <a:solidFill>
                            <a:srgbClr val="0033CC"/>
                          </a:solidFill>
                          <a:latin typeface="HY헤드라인M" pitchFamily="18" charset="-127"/>
                          <a:ea typeface="HY헤드라인M" pitchFamily="18" charset="-127"/>
                        </a:rPr>
                        <a:t>: </a:t>
                      </a:r>
                      <a:r>
                        <a:rPr kumimoji="0" lang="ko-KR" altLang="en-US" sz="1400" kern="100" dirty="0" err="1" smtClean="0">
                          <a:solidFill>
                            <a:srgbClr val="0033CC"/>
                          </a:solidFill>
                          <a:latin typeface="HY헤드라인M" pitchFamily="18" charset="-127"/>
                          <a:ea typeface="HY헤드라인M" pitchFamily="18" charset="-127"/>
                        </a:rPr>
                        <a:t>화관법상</a:t>
                      </a:r>
                      <a:r>
                        <a:rPr kumimoji="0" lang="ko-KR" altLang="en-US" sz="1400" kern="100" dirty="0" smtClean="0">
                          <a:solidFill>
                            <a:srgbClr val="0033CC"/>
                          </a:solidFill>
                          <a:latin typeface="HY헤드라인M" pitchFamily="18" charset="-127"/>
                          <a:ea typeface="HY헤드라인M" pitchFamily="18" charset="-127"/>
                        </a:rPr>
                        <a:t> </a:t>
                      </a:r>
                      <a:r>
                        <a:rPr kumimoji="0" lang="ko-KR" altLang="en-US" sz="1400" kern="100" dirty="0" err="1" smtClean="0">
                          <a:solidFill>
                            <a:srgbClr val="0033CC"/>
                          </a:solidFill>
                          <a:latin typeface="HY헤드라인M" pitchFamily="18" charset="-127"/>
                          <a:ea typeface="HY헤드라인M" pitchFamily="18" charset="-127"/>
                        </a:rPr>
                        <a:t>위해관리계획서</a:t>
                      </a:r>
                      <a:r>
                        <a:rPr kumimoji="0" lang="ko-KR" altLang="en-US" sz="1400" kern="100" dirty="0" smtClean="0">
                          <a:solidFill>
                            <a:srgbClr val="0033CC"/>
                          </a:solidFill>
                          <a:latin typeface="HY헤드라인M" pitchFamily="18" charset="-127"/>
                          <a:ea typeface="HY헤드라인M" pitchFamily="18" charset="-127"/>
                        </a:rPr>
                        <a:t> 제출대상 중 유해화학물질 취급시설 등</a:t>
                      </a:r>
                      <a:endParaRPr kumimoji="0" lang="en-US" altLang="ko-KR" sz="1400" kern="100" dirty="0" smtClean="0">
                        <a:solidFill>
                          <a:srgbClr val="0033CC"/>
                        </a:solidFill>
                        <a:latin typeface="HY헤드라인M" pitchFamily="18" charset="-127"/>
                        <a:ea typeface="HY헤드라인M" pitchFamily="18" charset="-127"/>
                      </a:endParaRPr>
                    </a:p>
                    <a:p>
                      <a:pPr marL="179388" marR="0" lvl="0" indent="-179388" algn="l" defTabSz="1042988" rtl="0" eaLnBrk="0" fontAlgn="base" latinLnBrk="1" hangingPunct="0">
                        <a:lnSpc>
                          <a:spcPts val="2000"/>
                        </a:lnSpc>
                        <a:spcBef>
                          <a:spcPct val="0"/>
                        </a:spcBef>
                        <a:spcAft>
                          <a:spcPts val="300"/>
                        </a:spcAft>
                        <a:buClrTx/>
                        <a:buSzPct val="85000"/>
                        <a:buFont typeface="Arial" pitchFamily="34" charset="0"/>
                        <a:buChar char="•"/>
                        <a:tabLst/>
                      </a:pPr>
                      <a:r>
                        <a:rPr kumimoji="0" lang="ko-KR" altLang="en-US" sz="1400" kern="100" dirty="0" smtClean="0">
                          <a:solidFill>
                            <a:schemeClr val="tx1"/>
                          </a:solidFill>
                          <a:latin typeface="HY헤드라인M" pitchFamily="18" charset="-127"/>
                          <a:ea typeface="HY헤드라인M" pitchFamily="18" charset="-127"/>
                        </a:rPr>
                        <a:t>구제급여 지급 </a:t>
                      </a:r>
                      <a:r>
                        <a:rPr kumimoji="0" lang="en-US" altLang="ko-KR" sz="1400" kern="100" dirty="0" smtClean="0">
                          <a:solidFill>
                            <a:schemeClr val="tx1"/>
                          </a:solidFill>
                          <a:latin typeface="HY헤드라인M" pitchFamily="18" charset="-127"/>
                          <a:ea typeface="HY헤드라인M" pitchFamily="18" charset="-127"/>
                        </a:rPr>
                        <a:t>: </a:t>
                      </a:r>
                      <a:r>
                        <a:rPr kumimoji="0" lang="ko-KR" altLang="en-US" sz="1400" kern="100" dirty="0" smtClean="0">
                          <a:solidFill>
                            <a:schemeClr val="tx1"/>
                          </a:solidFill>
                          <a:latin typeface="HY헤드라인M" pitchFamily="18" charset="-127"/>
                          <a:ea typeface="HY헤드라인M" pitchFamily="18" charset="-127"/>
                        </a:rPr>
                        <a:t>의료비</a:t>
                      </a:r>
                      <a:r>
                        <a:rPr kumimoji="0" lang="en-US" altLang="ko-KR" sz="1400" kern="100" dirty="0" smtClean="0">
                          <a:solidFill>
                            <a:schemeClr val="tx1"/>
                          </a:solidFill>
                          <a:latin typeface="HY헤드라인M" pitchFamily="18" charset="-127"/>
                          <a:ea typeface="HY헤드라인M" pitchFamily="18" charset="-127"/>
                        </a:rPr>
                        <a:t>, </a:t>
                      </a:r>
                      <a:r>
                        <a:rPr kumimoji="0" lang="ko-KR" altLang="en-US" sz="1400" kern="100" dirty="0" smtClean="0">
                          <a:solidFill>
                            <a:schemeClr val="tx1"/>
                          </a:solidFill>
                          <a:latin typeface="HY헤드라인M" pitchFamily="18" charset="-127"/>
                          <a:ea typeface="HY헤드라인M" pitchFamily="18" charset="-127"/>
                        </a:rPr>
                        <a:t>요양생활수당</a:t>
                      </a:r>
                      <a:r>
                        <a:rPr kumimoji="0" lang="en-US" altLang="ko-KR" sz="1400" kern="100" dirty="0" smtClean="0">
                          <a:solidFill>
                            <a:schemeClr val="tx1"/>
                          </a:solidFill>
                          <a:latin typeface="HY헤드라인M" pitchFamily="18" charset="-127"/>
                          <a:ea typeface="HY헤드라인M" pitchFamily="18" charset="-127"/>
                        </a:rPr>
                        <a:t>, </a:t>
                      </a:r>
                      <a:r>
                        <a:rPr kumimoji="0" lang="ko-KR" altLang="en-US" sz="1400" kern="100" dirty="0" err="1" smtClean="0">
                          <a:solidFill>
                            <a:schemeClr val="tx1"/>
                          </a:solidFill>
                          <a:latin typeface="HY헤드라인M" pitchFamily="18" charset="-127"/>
                          <a:ea typeface="HY헤드라인M" pitchFamily="18" charset="-127"/>
                        </a:rPr>
                        <a:t>장의비</a:t>
                      </a:r>
                      <a:r>
                        <a:rPr kumimoji="0" lang="en-US" altLang="ko-KR" sz="1400" kern="100" dirty="0" smtClean="0">
                          <a:solidFill>
                            <a:schemeClr val="tx1"/>
                          </a:solidFill>
                          <a:latin typeface="HY헤드라인M" pitchFamily="18" charset="-127"/>
                          <a:ea typeface="HY헤드라인M" pitchFamily="18" charset="-127"/>
                        </a:rPr>
                        <a:t>, </a:t>
                      </a:r>
                      <a:r>
                        <a:rPr kumimoji="0" lang="ko-KR" altLang="en-US" sz="1400" kern="100" dirty="0" smtClean="0">
                          <a:solidFill>
                            <a:schemeClr val="tx1"/>
                          </a:solidFill>
                          <a:latin typeface="HY헤드라인M" pitchFamily="18" charset="-127"/>
                          <a:ea typeface="HY헤드라인M" pitchFamily="18" charset="-127"/>
                        </a:rPr>
                        <a:t>유족보상비</a:t>
                      </a:r>
                      <a:r>
                        <a:rPr kumimoji="0" lang="en-US" altLang="ko-KR" sz="1400" kern="100" dirty="0" smtClean="0">
                          <a:solidFill>
                            <a:schemeClr val="tx1"/>
                          </a:solidFill>
                          <a:latin typeface="HY헤드라인M" pitchFamily="18" charset="-127"/>
                          <a:ea typeface="HY헤드라인M" pitchFamily="18" charset="-127"/>
                        </a:rPr>
                        <a:t>, </a:t>
                      </a:r>
                      <a:r>
                        <a:rPr kumimoji="0" lang="ko-KR" altLang="en-US" sz="1400" kern="100" dirty="0" smtClean="0">
                          <a:solidFill>
                            <a:schemeClr val="tx1"/>
                          </a:solidFill>
                          <a:latin typeface="HY헤드라인M" pitchFamily="18" charset="-127"/>
                          <a:ea typeface="HY헤드라인M" pitchFamily="18" charset="-127"/>
                        </a:rPr>
                        <a:t>재산피해보상비 등</a:t>
                      </a:r>
                      <a:endParaRPr kumimoji="0" lang="en-US" altLang="ko-KR" sz="1400" kern="100" dirty="0" smtClean="0">
                        <a:solidFill>
                          <a:schemeClr val="tx1"/>
                        </a:solidFill>
                        <a:latin typeface="HY헤드라인M" pitchFamily="18" charset="-127"/>
                        <a:ea typeface="HY헤드라인M" pitchFamily="18" charset="-127"/>
                      </a:endParaRPr>
                    </a:p>
                  </a:txBody>
                  <a:tcPr marL="108000" marR="324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법적용</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및 보험가입 대상</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3</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17</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dirty="0">
              <a:solidFill>
                <a:sysClr val="windowText" lastClr="000000"/>
              </a:solidFill>
              <a:latin typeface="HY헤드라인M" panose="02030600000101010101" pitchFamily="18" charset="-127"/>
              <a:ea typeface="HY헤드라인M" panose="02030600000101010101" pitchFamily="18" charset="-127"/>
            </a:endParaRPr>
          </a:p>
        </p:txBody>
      </p:sp>
      <p:pic>
        <p:nvPicPr>
          <p:cNvPr id="119811" name="Picture 2"/>
          <p:cNvPicPr>
            <a:picLocks noChangeAspect="1" noChangeArrowheads="1"/>
          </p:cNvPicPr>
          <p:nvPr/>
        </p:nvPicPr>
        <p:blipFill>
          <a:blip r:embed="rId3"/>
          <a:srcRect/>
          <a:stretch>
            <a:fillRect/>
          </a:stretch>
        </p:blipFill>
        <p:spPr bwMode="auto">
          <a:xfrm>
            <a:off x="527050" y="981075"/>
            <a:ext cx="8097838" cy="551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보험가입</a:t>
            </a:r>
            <a:endParaRPr kumimoji="0" lang="ko-KR" altLang="en-US" sz="8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20835" name="모서리가 둥근 직사각형 18"/>
          <p:cNvSpPr>
            <a:spLocks noChangeArrowheads="1"/>
          </p:cNvSpPr>
          <p:nvPr/>
        </p:nvSpPr>
        <p:spPr bwMode="auto">
          <a:xfrm>
            <a:off x="395288" y="1246188"/>
            <a:ext cx="8064500" cy="3603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가입기한 </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 2016.6.30</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까지</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20836" name="모서리가 둥근 직사각형 20"/>
          <p:cNvSpPr>
            <a:spLocks noChangeArrowheads="1"/>
          </p:cNvSpPr>
          <p:nvPr/>
        </p:nvSpPr>
        <p:spPr bwMode="auto">
          <a:xfrm>
            <a:off x="357188" y="542607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환경책임보험 관련 문의 </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 (</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사</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보험개발원 정책보험팀</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(02-368-4000)</a:t>
            </a:r>
            <a:endParaRPr lang="en-US" altLang="ko-KR">
              <a:latin typeface="HY헤드라인M" pitchFamily="18" charset="-127"/>
              <a:ea typeface="HY헤드라인M" pitchFamily="18" charset="-127"/>
              <a:cs typeface="Arial" pitchFamily="34" charset="0"/>
              <a:sym typeface="맑은 고딕" pitchFamily="50" charset="-127"/>
            </a:endParaRPr>
          </a:p>
        </p:txBody>
      </p:sp>
      <p:sp>
        <p:nvSpPr>
          <p:cNvPr id="120837" name="모서리가 둥근 직사각형 7"/>
          <p:cNvSpPr>
            <a:spLocks noChangeArrowheads="1"/>
          </p:cNvSpPr>
          <p:nvPr/>
        </p:nvSpPr>
        <p:spPr bwMode="auto">
          <a:xfrm>
            <a:off x="436563" y="20367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배상책임한도 및 보장금액</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1" name="직사각형 10"/>
          <p:cNvSpPr/>
          <p:nvPr/>
        </p:nvSpPr>
        <p:spPr>
          <a:xfrm>
            <a:off x="904875" y="4357688"/>
            <a:ext cx="8024813" cy="754062"/>
          </a:xfrm>
          <a:prstGeom prst="rect">
            <a:avLst/>
          </a:prstGeom>
        </p:spPr>
        <p:txBody>
          <a:bodyPr>
            <a:spAutoFit/>
          </a:bodyPr>
          <a:lstStyle/>
          <a:p>
            <a:pPr marL="1062000" indent="-1440000" algn="just" eaLnBrk="0" latinLnBrk="0" hangingPunct="0">
              <a:lnSpc>
                <a:spcPts val="1800"/>
              </a:lnSpc>
              <a:defRPr/>
            </a:pPr>
            <a:r>
              <a:rPr kumimoji="0" lang="ko-KR" altLang="en-US" sz="1200" dirty="0">
                <a:solidFill>
                  <a:srgbClr val="000000"/>
                </a:solidFill>
                <a:latin typeface="HY중고딕" pitchFamily="18" charset="-127"/>
                <a:ea typeface="HY중고딕" pitchFamily="18" charset="-127"/>
              </a:rPr>
              <a:t>비고 </a:t>
            </a:r>
            <a:r>
              <a:rPr kumimoji="0" lang="en-US" altLang="ko-KR" sz="1200" dirty="0">
                <a:solidFill>
                  <a:srgbClr val="000000"/>
                </a:solidFill>
                <a:latin typeface="HY중고딕" pitchFamily="18" charset="-127"/>
                <a:ea typeface="HY중고딕" pitchFamily="18" charset="-127"/>
              </a:rPr>
              <a:t>      1. </a:t>
            </a:r>
            <a:r>
              <a:rPr kumimoji="0" lang="ko-KR" altLang="en-US" sz="1200" dirty="0">
                <a:latin typeface="HY중고딕" pitchFamily="18" charset="-127"/>
                <a:ea typeface="HY중고딕" pitchFamily="18" charset="-127"/>
              </a:rPr>
              <a:t>배상책임한도는 </a:t>
            </a:r>
            <a:r>
              <a:rPr kumimoji="0" lang="ko-KR" altLang="en-US" sz="1200" b="1" dirty="0">
                <a:latin typeface="HY중고딕" pitchFamily="18" charset="-127"/>
                <a:ea typeface="HY중고딕" pitchFamily="18" charset="-127"/>
              </a:rPr>
              <a:t>사업장 단위</a:t>
            </a:r>
            <a:r>
              <a:rPr kumimoji="0" lang="ko-KR" altLang="en-US" sz="1200" dirty="0">
                <a:latin typeface="HY중고딕" pitchFamily="18" charset="-127"/>
                <a:ea typeface="HY중고딕" pitchFamily="18" charset="-127"/>
              </a:rPr>
              <a:t>로 적용</a:t>
            </a:r>
            <a:r>
              <a:rPr kumimoji="0" lang="en-US" altLang="ko-KR" sz="1200" dirty="0">
                <a:latin typeface="HY중고딕" pitchFamily="18" charset="-127"/>
                <a:ea typeface="HY중고딕" pitchFamily="18" charset="-127"/>
              </a:rPr>
              <a:t>, 1</a:t>
            </a:r>
            <a:r>
              <a:rPr kumimoji="0" lang="ko-KR" altLang="en-US" sz="1200" dirty="0">
                <a:latin typeface="HY중고딕" pitchFamily="18" charset="-127"/>
                <a:ea typeface="HY중고딕" pitchFamily="18" charset="-127"/>
              </a:rPr>
              <a:t>개의 사업장에 </a:t>
            </a:r>
            <a:r>
              <a:rPr kumimoji="0" lang="en-US" altLang="ko-KR" sz="1200" dirty="0">
                <a:latin typeface="HY중고딕" pitchFamily="18" charset="-127"/>
                <a:ea typeface="HY중고딕" pitchFamily="18" charset="-127"/>
              </a:rPr>
              <a:t>2</a:t>
            </a:r>
            <a:r>
              <a:rPr kumimoji="0" lang="ko-KR" altLang="en-US" sz="1200" dirty="0">
                <a:latin typeface="HY중고딕" pitchFamily="18" charset="-127"/>
                <a:ea typeface="HY중고딕" pitchFamily="18" charset="-127"/>
              </a:rPr>
              <a:t>개 이상 시설이 있는 경우 그 중 최고금액 적용</a:t>
            </a:r>
          </a:p>
          <a:p>
            <a:pPr algn="just" eaLnBrk="0" latinLnBrk="0" hangingPunct="0">
              <a:lnSpc>
                <a:spcPts val="1800"/>
              </a:lnSpc>
              <a:defRPr/>
            </a:pPr>
            <a:r>
              <a:rPr kumimoji="0" lang="en-US" altLang="ko-KR" sz="1200" dirty="0">
                <a:latin typeface="HY중고딕" pitchFamily="18" charset="-127"/>
                <a:ea typeface="HY중고딕" pitchFamily="18" charset="-127"/>
              </a:rPr>
              <a:t>             2. </a:t>
            </a:r>
            <a:r>
              <a:rPr kumimoji="0" lang="ko-KR" altLang="en-US" sz="1200" dirty="0" err="1">
                <a:latin typeface="HY중고딕" pitchFamily="18" charset="-127"/>
                <a:ea typeface="HY중고딕" pitchFamily="18" charset="-127"/>
              </a:rPr>
              <a:t>가군의</a:t>
            </a:r>
            <a:r>
              <a:rPr kumimoji="0" lang="ko-KR" altLang="en-US" sz="1200" dirty="0">
                <a:latin typeface="HY중고딕" pitchFamily="18" charset="-127"/>
                <a:ea typeface="HY중고딕" pitchFamily="18" charset="-127"/>
              </a:rPr>
              <a:t> 시설 중 「중소기업기본법」제</a:t>
            </a:r>
            <a:r>
              <a:rPr kumimoji="0" lang="en-US" altLang="ko-KR" sz="1200" dirty="0">
                <a:latin typeface="HY중고딕" pitchFamily="18" charset="-127"/>
                <a:ea typeface="HY중고딕" pitchFamily="18" charset="-127"/>
              </a:rPr>
              <a:t>2</a:t>
            </a:r>
            <a:r>
              <a:rPr kumimoji="0" lang="ko-KR" altLang="en-US" sz="1200" dirty="0">
                <a:latin typeface="HY중고딕" pitchFamily="18" charset="-127"/>
                <a:ea typeface="HY중고딕" pitchFamily="18" charset="-127"/>
              </a:rPr>
              <a:t>조에 따른 </a:t>
            </a:r>
            <a:r>
              <a:rPr kumimoji="0" lang="ko-KR" altLang="en-US" sz="1200" b="1" dirty="0">
                <a:latin typeface="HY중고딕" pitchFamily="18" charset="-127"/>
                <a:ea typeface="HY중고딕" pitchFamily="18" charset="-127"/>
              </a:rPr>
              <a:t>중소기업은 </a:t>
            </a:r>
            <a:r>
              <a:rPr kumimoji="0" lang="ko-KR" altLang="en-US" sz="1200" b="1" dirty="0" err="1">
                <a:latin typeface="HY중고딕" pitchFamily="18" charset="-127"/>
                <a:ea typeface="HY중고딕" pitchFamily="18" charset="-127"/>
              </a:rPr>
              <a:t>나군</a:t>
            </a:r>
            <a:r>
              <a:rPr kumimoji="0" lang="ko-KR" altLang="en-US" sz="1200" dirty="0" err="1">
                <a:latin typeface="HY중고딕" pitchFamily="18" charset="-127"/>
                <a:ea typeface="HY중고딕" pitchFamily="18" charset="-127"/>
              </a:rPr>
              <a:t>으로</a:t>
            </a:r>
            <a:r>
              <a:rPr kumimoji="0" lang="ko-KR" altLang="en-US" sz="1200" dirty="0">
                <a:latin typeface="HY중고딕" pitchFamily="18" charset="-127"/>
                <a:ea typeface="HY중고딕" pitchFamily="18" charset="-127"/>
              </a:rPr>
              <a:t> 분류</a:t>
            </a:r>
          </a:p>
          <a:p>
            <a:pPr algn="just" eaLnBrk="0" latinLnBrk="0" hangingPunct="0">
              <a:lnSpc>
                <a:spcPts val="1800"/>
              </a:lnSpc>
              <a:defRPr/>
            </a:pPr>
            <a:r>
              <a:rPr kumimoji="0" lang="en-US" altLang="ko-KR" sz="1200" dirty="0">
                <a:latin typeface="HY중고딕" pitchFamily="18" charset="-127"/>
                <a:ea typeface="HY중고딕" pitchFamily="18" charset="-127"/>
              </a:rPr>
              <a:t>             3. </a:t>
            </a:r>
            <a:r>
              <a:rPr kumimoji="0" lang="ko-KR" altLang="en-US" sz="1200" dirty="0" err="1">
                <a:latin typeface="HY중고딕" pitchFamily="18" charset="-127"/>
                <a:ea typeface="HY중고딕" pitchFamily="18" charset="-127"/>
              </a:rPr>
              <a:t>나군의</a:t>
            </a:r>
            <a:r>
              <a:rPr kumimoji="0" lang="ko-KR" altLang="en-US" sz="1200" dirty="0">
                <a:latin typeface="HY중고딕" pitchFamily="18" charset="-127"/>
                <a:ea typeface="HY중고딕" pitchFamily="18" charset="-127"/>
              </a:rPr>
              <a:t> 시설 중 「중소기업기본법」제</a:t>
            </a:r>
            <a:r>
              <a:rPr kumimoji="0" lang="en-US" altLang="ko-KR" sz="1200" dirty="0">
                <a:latin typeface="HY중고딕" pitchFamily="18" charset="-127"/>
                <a:ea typeface="HY중고딕" pitchFamily="18" charset="-127"/>
              </a:rPr>
              <a:t>2</a:t>
            </a:r>
            <a:r>
              <a:rPr kumimoji="0" lang="ko-KR" altLang="en-US" sz="1200" dirty="0">
                <a:latin typeface="HY중고딕" pitchFamily="18" charset="-127"/>
                <a:ea typeface="HY중고딕" pitchFamily="18" charset="-127"/>
              </a:rPr>
              <a:t>조에 따른 </a:t>
            </a:r>
            <a:r>
              <a:rPr kumimoji="0" lang="ko-KR" altLang="en-US" sz="1200" b="1" dirty="0">
                <a:latin typeface="HY중고딕" pitchFamily="18" charset="-127"/>
                <a:ea typeface="HY중고딕" pitchFamily="18" charset="-127"/>
              </a:rPr>
              <a:t>소기업은 </a:t>
            </a:r>
            <a:r>
              <a:rPr kumimoji="0" lang="ko-KR" altLang="en-US" sz="1200" b="1" dirty="0" err="1">
                <a:latin typeface="HY중고딕" pitchFamily="18" charset="-127"/>
                <a:ea typeface="HY중고딕" pitchFamily="18" charset="-127"/>
              </a:rPr>
              <a:t>다군</a:t>
            </a:r>
            <a:r>
              <a:rPr kumimoji="0" lang="ko-KR" altLang="en-US" sz="1200" dirty="0" err="1">
                <a:latin typeface="HY중고딕" pitchFamily="18" charset="-127"/>
                <a:ea typeface="HY중고딕" pitchFamily="18" charset="-127"/>
              </a:rPr>
              <a:t>으로</a:t>
            </a:r>
            <a:r>
              <a:rPr kumimoji="0" lang="ko-KR" altLang="en-US" sz="1200" dirty="0">
                <a:latin typeface="HY중고딕" pitchFamily="18" charset="-127"/>
                <a:ea typeface="HY중고딕" pitchFamily="18" charset="-127"/>
              </a:rPr>
              <a:t> 분류</a:t>
            </a:r>
          </a:p>
        </p:txBody>
      </p:sp>
      <p:graphicFrame>
        <p:nvGraphicFramePr>
          <p:cNvPr id="12" name="표 11"/>
          <p:cNvGraphicFramePr>
            <a:graphicFrameLocks noGrp="1"/>
          </p:cNvGraphicFramePr>
          <p:nvPr/>
        </p:nvGraphicFramePr>
        <p:xfrm>
          <a:off x="928688" y="2643188"/>
          <a:ext cx="7572430" cy="1564640"/>
        </p:xfrm>
        <a:graphic>
          <a:graphicData uri="http://schemas.openxmlformats.org/drawingml/2006/table">
            <a:tbl>
              <a:tblPr firstRow="1" bandRow="1">
                <a:tableStyleId>{5C22544A-7EE6-4342-B048-85BDC9FD1C3A}</a:tableStyleId>
              </a:tblPr>
              <a:tblGrid>
                <a:gridCol w="1893107">
                  <a:extLst>
                    <a:ext uri="{9D8B030D-6E8A-4147-A177-3AD203B41FA5}">
                      <a16:colId xmlns:a16="http://schemas.microsoft.com/office/drawing/2014/main" val="20000"/>
                    </a:ext>
                  </a:extLst>
                </a:gridCol>
                <a:gridCol w="1893107">
                  <a:extLst>
                    <a:ext uri="{9D8B030D-6E8A-4147-A177-3AD203B41FA5}">
                      <a16:colId xmlns:a16="http://schemas.microsoft.com/office/drawing/2014/main" val="20001"/>
                    </a:ext>
                  </a:extLst>
                </a:gridCol>
                <a:gridCol w="946554">
                  <a:extLst>
                    <a:ext uri="{9D8B030D-6E8A-4147-A177-3AD203B41FA5}">
                      <a16:colId xmlns:a16="http://schemas.microsoft.com/office/drawing/2014/main" val="20002"/>
                    </a:ext>
                  </a:extLst>
                </a:gridCol>
                <a:gridCol w="946554">
                  <a:extLst>
                    <a:ext uri="{9D8B030D-6E8A-4147-A177-3AD203B41FA5}">
                      <a16:colId xmlns:a16="http://schemas.microsoft.com/office/drawing/2014/main" val="20003"/>
                    </a:ext>
                  </a:extLst>
                </a:gridCol>
                <a:gridCol w="946554">
                  <a:extLst>
                    <a:ext uri="{9D8B030D-6E8A-4147-A177-3AD203B41FA5}">
                      <a16:colId xmlns:a16="http://schemas.microsoft.com/office/drawing/2014/main" val="20004"/>
                    </a:ext>
                  </a:extLst>
                </a:gridCol>
                <a:gridCol w="946554">
                  <a:extLst>
                    <a:ext uri="{9D8B030D-6E8A-4147-A177-3AD203B41FA5}">
                      <a16:colId xmlns:a16="http://schemas.microsoft.com/office/drawing/2014/main" val="20005"/>
                    </a:ext>
                  </a:extLst>
                </a:gridCol>
              </a:tblGrid>
              <a:tr h="259080">
                <a:tc rowSpan="2">
                  <a:txBody>
                    <a:bodyPr/>
                    <a:lstStyle/>
                    <a:p>
                      <a:pPr algn="ctr" latinLnBrk="1"/>
                      <a:r>
                        <a:rPr lang="ko-KR" altLang="en-US" sz="1400" b="0" dirty="0" smtClean="0">
                          <a:solidFill>
                            <a:schemeClr val="tx1"/>
                          </a:solidFill>
                          <a:latin typeface="HY헤드라인M" pitchFamily="18" charset="-127"/>
                          <a:ea typeface="HY헤드라인M" pitchFamily="18" charset="-127"/>
                        </a:rPr>
                        <a:t>구분</a:t>
                      </a:r>
                      <a:endParaRPr lang="ko-KR" altLang="en-US" sz="1400" b="0" dirty="0">
                        <a:solidFill>
                          <a:schemeClr val="tx1"/>
                        </a:solidFill>
                        <a:latin typeface="HY헤드라인M" pitchFamily="18" charset="-127"/>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latinLnBrk="1"/>
                      <a:r>
                        <a:rPr lang="ko-KR" altLang="en-US" sz="1400" b="0" dirty="0" smtClean="0">
                          <a:solidFill>
                            <a:schemeClr val="tx1"/>
                          </a:solidFill>
                          <a:latin typeface="HY헤드라인M" pitchFamily="18" charset="-127"/>
                          <a:ea typeface="HY헤드라인M" pitchFamily="18" charset="-127"/>
                        </a:rPr>
                        <a:t>가군</a:t>
                      </a:r>
                      <a:endParaRPr lang="en-US" altLang="ko-KR" sz="1400" b="0" dirty="0" smtClean="0">
                        <a:solidFill>
                          <a:schemeClr val="tx1"/>
                        </a:solidFill>
                        <a:latin typeface="HY헤드라인M" pitchFamily="18" charset="-127"/>
                        <a:ea typeface="HY헤드라인M" pitchFamily="18" charset="-127"/>
                      </a:endParaRPr>
                    </a:p>
                    <a:p>
                      <a:pPr algn="ctr" latinLnBrk="1"/>
                      <a:r>
                        <a:rPr lang="en-US" altLang="ko-KR" sz="1400" b="0" dirty="0" smtClean="0">
                          <a:solidFill>
                            <a:schemeClr val="tx1"/>
                          </a:solidFill>
                          <a:latin typeface="HY헤드라인M" pitchFamily="18" charset="-127"/>
                          <a:ea typeface="HY헤드라인M" pitchFamily="18" charset="-127"/>
                        </a:rPr>
                        <a:t>(</a:t>
                      </a:r>
                      <a:r>
                        <a:rPr lang="ko-KR" altLang="en-US" sz="1400" b="0" dirty="0" smtClean="0">
                          <a:solidFill>
                            <a:schemeClr val="tx1"/>
                          </a:solidFill>
                          <a:latin typeface="HY헤드라인M" pitchFamily="18" charset="-127"/>
                          <a:ea typeface="HY헤드라인M" pitchFamily="18" charset="-127"/>
                        </a:rPr>
                        <a:t>고위험군</a:t>
                      </a:r>
                      <a:r>
                        <a:rPr lang="en-US" altLang="ko-KR" sz="1400" b="0" dirty="0" smtClean="0">
                          <a:solidFill>
                            <a:schemeClr val="tx1"/>
                          </a:solidFill>
                          <a:latin typeface="HY헤드라인M" pitchFamily="18" charset="-127"/>
                          <a:ea typeface="HY헤드라인M" pitchFamily="18" charset="-127"/>
                        </a:rPr>
                        <a:t>)</a:t>
                      </a:r>
                      <a:endParaRPr lang="ko-KR" altLang="en-US" sz="1400" b="0" dirty="0">
                        <a:solidFill>
                          <a:schemeClr val="tx1"/>
                        </a:solidFill>
                        <a:latin typeface="HY헤드라인M" pitchFamily="18" charset="-127"/>
                        <a:ea typeface="HY헤드라인M"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latinLnBrk="1"/>
                      <a:r>
                        <a:rPr lang="ko-KR" altLang="en-US" sz="1400" b="0" dirty="0" smtClean="0">
                          <a:solidFill>
                            <a:schemeClr val="tx1"/>
                          </a:solidFill>
                          <a:latin typeface="HY헤드라인M" pitchFamily="18" charset="-127"/>
                          <a:ea typeface="HY헤드라인M" pitchFamily="18" charset="-127"/>
                        </a:rPr>
                        <a:t>나군</a:t>
                      </a:r>
                      <a:endParaRPr lang="en-US" altLang="ko-KR" sz="1400" b="0" dirty="0" smtClean="0">
                        <a:solidFill>
                          <a:schemeClr val="tx1"/>
                        </a:solidFill>
                        <a:latin typeface="HY헤드라인M" pitchFamily="18" charset="-127"/>
                        <a:ea typeface="HY헤드라인M" pitchFamily="18" charset="-127"/>
                      </a:endParaRPr>
                    </a:p>
                    <a:p>
                      <a:pPr algn="ctr" latinLnBrk="1"/>
                      <a:r>
                        <a:rPr lang="en-US" altLang="ko-KR" sz="1400" b="0" dirty="0" smtClean="0">
                          <a:solidFill>
                            <a:schemeClr val="tx1"/>
                          </a:solidFill>
                          <a:latin typeface="HY헤드라인M" pitchFamily="18" charset="-127"/>
                          <a:ea typeface="HY헤드라인M" pitchFamily="18" charset="-127"/>
                        </a:rPr>
                        <a:t>(</a:t>
                      </a:r>
                      <a:r>
                        <a:rPr lang="ko-KR" altLang="en-US" sz="1400" b="0" dirty="0" smtClean="0">
                          <a:solidFill>
                            <a:schemeClr val="tx1"/>
                          </a:solidFill>
                          <a:latin typeface="HY헤드라인M" pitchFamily="18" charset="-127"/>
                          <a:ea typeface="HY헤드라인M" pitchFamily="18" charset="-127"/>
                        </a:rPr>
                        <a:t>중위험군</a:t>
                      </a:r>
                      <a:r>
                        <a:rPr lang="en-US" altLang="ko-KR" sz="1400" b="0" dirty="0" smtClean="0">
                          <a:solidFill>
                            <a:schemeClr val="tx1"/>
                          </a:solidFill>
                          <a:latin typeface="HY헤드라인M" pitchFamily="18" charset="-127"/>
                          <a:ea typeface="HY헤드라인M" pitchFamily="18" charset="-127"/>
                        </a:rPr>
                        <a:t>)</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latinLnBrk="1"/>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latinLnBrk="1"/>
                      <a:r>
                        <a:rPr lang="ko-KR" altLang="en-US" sz="1400" b="0" dirty="0" smtClean="0">
                          <a:solidFill>
                            <a:schemeClr val="tx1"/>
                          </a:solidFill>
                          <a:latin typeface="HY헤드라인M" pitchFamily="18" charset="-127"/>
                          <a:ea typeface="HY헤드라인M" pitchFamily="18" charset="-127"/>
                        </a:rPr>
                        <a:t>다군</a:t>
                      </a:r>
                      <a:endParaRPr lang="en-US" altLang="ko-KR" sz="1400" b="0" dirty="0" smtClean="0">
                        <a:solidFill>
                          <a:schemeClr val="tx1"/>
                        </a:solidFill>
                        <a:latin typeface="HY헤드라인M" pitchFamily="18" charset="-127"/>
                        <a:ea typeface="HY헤드라인M" pitchFamily="18" charset="-127"/>
                      </a:endParaRPr>
                    </a:p>
                    <a:p>
                      <a:pPr algn="ctr" latinLnBrk="1"/>
                      <a:r>
                        <a:rPr lang="en-US" altLang="ko-KR" sz="1400" b="0" dirty="0" smtClean="0">
                          <a:solidFill>
                            <a:schemeClr val="tx1"/>
                          </a:solidFill>
                          <a:latin typeface="HY헤드라인M" pitchFamily="18" charset="-127"/>
                          <a:ea typeface="HY헤드라인M" pitchFamily="18" charset="-127"/>
                        </a:rPr>
                        <a:t>(</a:t>
                      </a:r>
                      <a:r>
                        <a:rPr lang="ko-KR" altLang="en-US" sz="1400" b="0" dirty="0" err="1" smtClean="0">
                          <a:solidFill>
                            <a:schemeClr val="tx1"/>
                          </a:solidFill>
                          <a:latin typeface="HY헤드라인M" pitchFamily="18" charset="-127"/>
                          <a:ea typeface="HY헤드라인M" pitchFamily="18" charset="-127"/>
                        </a:rPr>
                        <a:t>저위험군</a:t>
                      </a:r>
                      <a:r>
                        <a:rPr lang="en-US" altLang="ko-KR" sz="1400" b="0" dirty="0" smtClean="0">
                          <a:solidFill>
                            <a:schemeClr val="tx1"/>
                          </a:solidFill>
                          <a:latin typeface="HY헤드라인M" pitchFamily="18" charset="-127"/>
                          <a:ea typeface="HY헤드라인M" pitchFamily="18" charset="-127"/>
                        </a:rPr>
                        <a:t>)</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latinLnBrk="1"/>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9080">
                <a:tc vMerge="1">
                  <a:txBody>
                    <a:bodyPr/>
                    <a:lstStyle/>
                    <a:p>
                      <a:pPr latinLnBrk="1"/>
                      <a:endParaRPr lang="ko-KR" altLang="en-US"/>
                    </a:p>
                  </a:txBody>
                  <a:tcPr/>
                </a:tc>
                <a:tc vMerge="1">
                  <a:txBody>
                    <a:bodyPr/>
                    <a:lstStyle/>
                    <a:p>
                      <a:pPr latinLnBrk="1"/>
                      <a:endParaRPr lang="ko-KR" altLang="en-US"/>
                    </a:p>
                  </a:txBody>
                  <a:tcPr/>
                </a:tc>
                <a:tc>
                  <a:txBody>
                    <a:bodyPr/>
                    <a:lstStyle/>
                    <a:p>
                      <a:pPr algn="ctr" latinLnBrk="1"/>
                      <a:r>
                        <a:rPr lang="ko-KR" altLang="en-US" sz="1400" b="0" dirty="0" smtClean="0">
                          <a:solidFill>
                            <a:schemeClr val="tx1"/>
                          </a:solidFill>
                          <a:latin typeface="HY헤드라인M" pitchFamily="18" charset="-127"/>
                          <a:ea typeface="HY헤드라인M" pitchFamily="18" charset="-127"/>
                        </a:rPr>
                        <a:t>대중기업</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400" b="0" dirty="0" smtClean="0">
                          <a:solidFill>
                            <a:schemeClr val="tx1"/>
                          </a:solidFill>
                          <a:latin typeface="HY헤드라인M" pitchFamily="18" charset="-127"/>
                          <a:ea typeface="HY헤드라인M" pitchFamily="18" charset="-127"/>
                        </a:rPr>
                        <a:t>소기업</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400" b="0" dirty="0" smtClean="0">
                          <a:solidFill>
                            <a:schemeClr val="tx1"/>
                          </a:solidFill>
                          <a:latin typeface="HY헤드라인M" pitchFamily="18" charset="-127"/>
                          <a:ea typeface="HY헤드라인M" pitchFamily="18" charset="-127"/>
                        </a:rPr>
                        <a:t>대중기업</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400" b="0" dirty="0" smtClean="0">
                          <a:solidFill>
                            <a:schemeClr val="tx1"/>
                          </a:solidFill>
                          <a:latin typeface="HY헤드라인M" pitchFamily="18" charset="-127"/>
                          <a:ea typeface="HY헤드라인M" pitchFamily="18" charset="-127"/>
                        </a:rPr>
                        <a:t>소기업</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latinLnBrk="1"/>
                      <a:r>
                        <a:rPr lang="ko-KR" altLang="en-US" sz="1400" b="0" dirty="0" smtClean="0">
                          <a:solidFill>
                            <a:schemeClr val="tx1"/>
                          </a:solidFill>
                          <a:latin typeface="HY헤드라인M" pitchFamily="18" charset="-127"/>
                          <a:ea typeface="HY헤드라인M" pitchFamily="18" charset="-127"/>
                        </a:rPr>
                        <a:t>배상책임한도</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smtClean="0">
                          <a:solidFill>
                            <a:schemeClr val="tx1"/>
                          </a:solidFill>
                          <a:latin typeface="HY헤드라인M" pitchFamily="18" charset="-127"/>
                          <a:ea typeface="HY헤드라인M" pitchFamily="18" charset="-127"/>
                        </a:rPr>
                        <a:t>2</a:t>
                      </a:r>
                      <a:r>
                        <a:rPr lang="ko-KR" altLang="en-US" sz="1400" b="0" dirty="0" err="1" smtClean="0">
                          <a:solidFill>
                            <a:schemeClr val="tx1"/>
                          </a:solidFill>
                          <a:latin typeface="HY헤드라인M" pitchFamily="18" charset="-127"/>
                          <a:ea typeface="HY헤드라인M" pitchFamily="18" charset="-127"/>
                        </a:rPr>
                        <a:t>천억원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latinLnBrk="1"/>
                      <a:r>
                        <a:rPr lang="en-US" altLang="ko-KR" sz="1400" b="0" dirty="0" smtClean="0">
                          <a:solidFill>
                            <a:schemeClr val="tx1"/>
                          </a:solidFill>
                          <a:latin typeface="HY헤드라인M" pitchFamily="18" charset="-127"/>
                          <a:ea typeface="HY헤드라인M" pitchFamily="18" charset="-127"/>
                        </a:rPr>
                        <a:t>1</a:t>
                      </a:r>
                      <a:r>
                        <a:rPr lang="ko-KR" altLang="en-US" sz="1400" b="0" dirty="0" err="1" smtClean="0">
                          <a:solidFill>
                            <a:schemeClr val="tx1"/>
                          </a:solidFill>
                          <a:latin typeface="HY헤드라인M" pitchFamily="18" charset="-127"/>
                          <a:ea typeface="HY헤드라인M" pitchFamily="18" charset="-127"/>
                        </a:rPr>
                        <a:t>천억원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tc gridSpan="2">
                  <a:txBody>
                    <a:bodyPr/>
                    <a:lstStyle/>
                    <a:p>
                      <a:pPr algn="ctr" latinLnBrk="1"/>
                      <a:r>
                        <a:rPr lang="en-US" altLang="ko-KR" sz="1400" b="0" dirty="0" smtClean="0">
                          <a:solidFill>
                            <a:schemeClr val="tx1"/>
                          </a:solidFill>
                          <a:latin typeface="HY헤드라인M" pitchFamily="18" charset="-127"/>
                          <a:ea typeface="HY헤드라인M" pitchFamily="18" charset="-127"/>
                        </a:rPr>
                        <a:t>5</a:t>
                      </a:r>
                      <a:r>
                        <a:rPr lang="ko-KR" altLang="en-US" sz="1400" b="0" dirty="0" err="1" smtClean="0">
                          <a:solidFill>
                            <a:schemeClr val="tx1"/>
                          </a:solidFill>
                          <a:latin typeface="HY헤드라인M" pitchFamily="18" charset="-127"/>
                          <a:ea typeface="HY헤드라인M" pitchFamily="18" charset="-127"/>
                        </a:rPr>
                        <a:t>백억원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extLst>
                  <a:ext uri="{0D108BD9-81ED-4DB2-BD59-A6C34878D82A}">
                    <a16:rowId xmlns:a16="http://schemas.microsoft.com/office/drawing/2014/main" val="10002"/>
                  </a:ext>
                </a:extLst>
              </a:tr>
              <a:tr h="370840">
                <a:tc>
                  <a:txBody>
                    <a:bodyPr/>
                    <a:lstStyle/>
                    <a:p>
                      <a:pPr algn="ctr" latinLnBrk="1"/>
                      <a:r>
                        <a:rPr lang="ko-KR" altLang="en-US" sz="1400" b="0" dirty="0" smtClean="0">
                          <a:solidFill>
                            <a:schemeClr val="tx1"/>
                          </a:solidFill>
                          <a:latin typeface="HY헤드라인M" pitchFamily="18" charset="-127"/>
                          <a:ea typeface="HY헤드라인M" pitchFamily="18" charset="-127"/>
                        </a:rPr>
                        <a:t>보장금액</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smtClean="0">
                          <a:solidFill>
                            <a:schemeClr val="tx1"/>
                          </a:solidFill>
                          <a:latin typeface="HY헤드라인M" pitchFamily="18" charset="-127"/>
                          <a:ea typeface="HY헤드라인M" pitchFamily="18" charset="-127"/>
                        </a:rPr>
                        <a:t>3</a:t>
                      </a:r>
                      <a:r>
                        <a:rPr lang="ko-KR" altLang="en-US" sz="1400" b="0" dirty="0" err="1" smtClean="0">
                          <a:solidFill>
                            <a:schemeClr val="tx1"/>
                          </a:solidFill>
                          <a:latin typeface="HY헤드라인M" pitchFamily="18" charset="-127"/>
                          <a:ea typeface="HY헤드라인M" pitchFamily="18" charset="-127"/>
                        </a:rPr>
                        <a:t>백억원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smtClean="0">
                          <a:solidFill>
                            <a:schemeClr val="tx1"/>
                          </a:solidFill>
                          <a:latin typeface="HY헤드라인M" pitchFamily="18" charset="-127"/>
                          <a:ea typeface="HY헤드라인M" pitchFamily="18" charset="-127"/>
                        </a:rPr>
                        <a:t>1</a:t>
                      </a:r>
                      <a:r>
                        <a:rPr lang="ko-KR" altLang="en-US" sz="1400" b="0" dirty="0" err="1" smtClean="0">
                          <a:solidFill>
                            <a:schemeClr val="tx1"/>
                          </a:solidFill>
                          <a:latin typeface="HY헤드라인M" pitchFamily="18" charset="-127"/>
                          <a:ea typeface="HY헤드라인M" pitchFamily="18" charset="-127"/>
                        </a:rPr>
                        <a:t>백억원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smtClean="0">
                          <a:solidFill>
                            <a:schemeClr val="tx1"/>
                          </a:solidFill>
                          <a:latin typeface="HY헤드라인M" pitchFamily="18" charset="-127"/>
                          <a:ea typeface="HY헤드라인M" pitchFamily="18" charset="-127"/>
                        </a:rPr>
                        <a:t>80</a:t>
                      </a:r>
                      <a:r>
                        <a:rPr lang="ko-KR" altLang="en-US" sz="1400" b="0" dirty="0" err="1" smtClean="0">
                          <a:solidFill>
                            <a:schemeClr val="tx1"/>
                          </a:solidFill>
                          <a:latin typeface="HY헤드라인M" pitchFamily="18" charset="-127"/>
                          <a:ea typeface="HY헤드라인M" pitchFamily="18" charset="-127"/>
                        </a:rPr>
                        <a:t>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smtClean="0">
                          <a:solidFill>
                            <a:schemeClr val="tx1"/>
                          </a:solidFill>
                          <a:latin typeface="HY헤드라인M" pitchFamily="18" charset="-127"/>
                          <a:ea typeface="HY헤드라인M" pitchFamily="18" charset="-127"/>
                        </a:rPr>
                        <a:t>50</a:t>
                      </a:r>
                      <a:r>
                        <a:rPr lang="ko-KR" altLang="en-US" sz="1400" b="0" dirty="0" err="1" smtClean="0">
                          <a:solidFill>
                            <a:schemeClr val="tx1"/>
                          </a:solidFill>
                          <a:latin typeface="HY헤드라인M" pitchFamily="18" charset="-127"/>
                          <a:ea typeface="HY헤드라인M" pitchFamily="18" charset="-127"/>
                        </a:rPr>
                        <a:t>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smtClean="0">
                          <a:solidFill>
                            <a:schemeClr val="tx1"/>
                          </a:solidFill>
                          <a:latin typeface="HY헤드라인M" pitchFamily="18" charset="-127"/>
                          <a:ea typeface="HY헤드라인M" pitchFamily="18" charset="-127"/>
                        </a:rPr>
                        <a:t>30</a:t>
                      </a:r>
                      <a:r>
                        <a:rPr lang="ko-KR" altLang="en-US" sz="1400" b="0" dirty="0" err="1" smtClean="0">
                          <a:solidFill>
                            <a:schemeClr val="tx1"/>
                          </a:solidFill>
                          <a:latin typeface="HY헤드라인M" pitchFamily="18" charset="-127"/>
                          <a:ea typeface="HY헤드라인M" pitchFamily="18" charset="-127"/>
                        </a:rPr>
                        <a:t>억원</a:t>
                      </a:r>
                      <a:endParaRPr lang="ko-KR" altLang="en-US" sz="1400" b="0" dirty="0">
                        <a:solidFill>
                          <a:schemeClr val="tx1"/>
                        </a:solidFill>
                        <a:latin typeface="HY헤드라인M" pitchFamily="18" charset="-127"/>
                        <a:ea typeface="HY헤드라인M" pitchFamily="18" charset="-12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20872" name="TextBox 4"/>
          <p:cNvSpPr txBox="1">
            <a:spLocks noChangeArrowheads="1"/>
          </p:cNvSpPr>
          <p:nvPr/>
        </p:nvSpPr>
        <p:spPr bwMode="auto">
          <a:xfrm>
            <a:off x="1116013" y="6143625"/>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미가입시 </a:t>
            </a:r>
            <a:r>
              <a:rPr kumimoji="0" lang="en-US" altLang="ko-KR" sz="1400">
                <a:latin typeface="HY헤드라인M" pitchFamily="18" charset="-127"/>
                <a:ea typeface="HY헤드라인M" pitchFamily="18" charset="-127"/>
              </a:rPr>
              <a:t>6</a:t>
            </a:r>
            <a:r>
              <a:rPr kumimoji="0" lang="ko-KR" altLang="en-US" sz="1400">
                <a:latin typeface="HY헤드라인M" pitchFamily="18" charset="-127"/>
                <a:ea typeface="HY헤드라인M" pitchFamily="18" charset="-127"/>
              </a:rPr>
              <a:t>개월 이내의 영업정지</a:t>
            </a:r>
            <a:r>
              <a:rPr kumimoji="0" lang="en-US" altLang="ko-KR" sz="1400">
                <a:latin typeface="HY헤드라인M" pitchFamily="18" charset="-127"/>
                <a:ea typeface="HY헤드라인M" pitchFamily="18" charset="-127"/>
              </a:rPr>
              <a:t>, 1</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1</a:t>
            </a:r>
            <a:r>
              <a:rPr kumimoji="0" lang="ko-KR" altLang="en-US" sz="1400">
                <a:latin typeface="HY헤드라인M" pitchFamily="18" charset="-127"/>
                <a:ea typeface="HY헤드라인M" pitchFamily="18" charset="-127"/>
              </a:rPr>
              <a:t>천만원 이하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개선내용</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pic>
        <p:nvPicPr>
          <p:cNvPr id="121859" name="Picture 3"/>
          <p:cNvPicPr>
            <a:picLocks noChangeAspect="1" noChangeArrowheads="1"/>
          </p:cNvPicPr>
          <p:nvPr/>
        </p:nvPicPr>
        <p:blipFill>
          <a:blip r:embed="rId3"/>
          <a:srcRect/>
          <a:stretch>
            <a:fillRect/>
          </a:stretch>
        </p:blipFill>
        <p:spPr bwMode="auto">
          <a:xfrm>
            <a:off x="631825" y="1757363"/>
            <a:ext cx="7940675" cy="4386262"/>
          </a:xfrm>
          <a:prstGeom prst="rect">
            <a:avLst/>
          </a:prstGeom>
          <a:noFill/>
          <a:ln w="9525">
            <a:noFill/>
            <a:miter lim="800000"/>
            <a:headEnd/>
            <a:tailEnd/>
          </a:ln>
        </p:spPr>
      </p:pic>
      <p:sp>
        <p:nvSpPr>
          <p:cNvPr id="121860" name="모서리가 둥근 직사각형 5"/>
          <p:cNvSpPr>
            <a:spLocks noChangeArrowheads="1"/>
          </p:cNvSpPr>
          <p:nvPr/>
        </p:nvSpPr>
        <p:spPr bwMode="auto">
          <a:xfrm>
            <a:off x="395288" y="113982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사업자 </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 </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지속가능한 경영여건 확보 </a:t>
            </a:r>
            <a:endParaRPr lang="en-US" altLang="ko-KR" sz="1100" b="1">
              <a:solidFill>
                <a:srgbClr val="FF0000"/>
              </a:solidFill>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err="1" smtClean="0">
                <a:latin typeface="HY헤드라인M" panose="02030600000101010101" pitchFamily="18" charset="-127"/>
                <a:ea typeface="HY헤드라인M" panose="02030600000101010101" pitchFamily="18" charset="-127"/>
                <a:cs typeface="Times New Roman" pitchFamily="18" charset="0"/>
              </a:rPr>
              <a:t>화관법</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 주요 구성</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15363" name="Rectangle 1"/>
          <p:cNvSpPr>
            <a:spLocks noChangeArrowheads="1"/>
          </p:cNvSpPr>
          <p:nvPr/>
        </p:nvSpPr>
        <p:spPr bwMode="auto">
          <a:xfrm>
            <a:off x="2817813" y="1585913"/>
            <a:ext cx="9144000" cy="457200"/>
          </a:xfrm>
          <a:prstGeom prst="rect">
            <a:avLst/>
          </a:prstGeom>
          <a:noFill/>
          <a:ln w="9525">
            <a:noFill/>
            <a:miter lim="800000"/>
            <a:headEnd/>
            <a:tailEnd/>
          </a:ln>
        </p:spPr>
        <p:txBody>
          <a:bodyPr wrap="none" anchor="ctr">
            <a:spAutoFit/>
          </a:bodyPr>
          <a:lstStyle/>
          <a:p>
            <a:endParaRPr lang="ko-KR" altLang="ko-KR"/>
          </a:p>
        </p:txBody>
      </p:sp>
      <p:graphicFrame>
        <p:nvGraphicFramePr>
          <p:cNvPr id="10" name="표 9"/>
          <p:cNvGraphicFramePr>
            <a:graphicFrameLocks noGrp="1"/>
          </p:cNvGraphicFramePr>
          <p:nvPr/>
        </p:nvGraphicFramePr>
        <p:xfrm>
          <a:off x="395288" y="1055688"/>
          <a:ext cx="4222749" cy="5270500"/>
        </p:xfrm>
        <a:graphic>
          <a:graphicData uri="http://schemas.openxmlformats.org/drawingml/2006/table">
            <a:tbl>
              <a:tblPr/>
              <a:tblGrid>
                <a:gridCol w="478893">
                  <a:extLst>
                    <a:ext uri="{9D8B030D-6E8A-4147-A177-3AD203B41FA5}">
                      <a16:colId xmlns:a16="http://schemas.microsoft.com/office/drawing/2014/main" val="20000"/>
                    </a:ext>
                  </a:extLst>
                </a:gridCol>
                <a:gridCol w="115327">
                  <a:extLst>
                    <a:ext uri="{9D8B030D-6E8A-4147-A177-3AD203B41FA5}">
                      <a16:colId xmlns:a16="http://schemas.microsoft.com/office/drawing/2014/main" val="20001"/>
                    </a:ext>
                  </a:extLst>
                </a:gridCol>
                <a:gridCol w="532648">
                  <a:extLst>
                    <a:ext uri="{9D8B030D-6E8A-4147-A177-3AD203B41FA5}">
                      <a16:colId xmlns:a16="http://schemas.microsoft.com/office/drawing/2014/main" val="20002"/>
                    </a:ext>
                  </a:extLst>
                </a:gridCol>
                <a:gridCol w="431983">
                  <a:extLst>
                    <a:ext uri="{9D8B030D-6E8A-4147-A177-3AD203B41FA5}">
                      <a16:colId xmlns:a16="http://schemas.microsoft.com/office/drawing/2014/main" val="20003"/>
                    </a:ext>
                  </a:extLst>
                </a:gridCol>
                <a:gridCol w="2663898">
                  <a:extLst>
                    <a:ext uri="{9D8B030D-6E8A-4147-A177-3AD203B41FA5}">
                      <a16:colId xmlns:a16="http://schemas.microsoft.com/office/drawing/2014/main" val="20004"/>
                    </a:ext>
                  </a:extLst>
                </a:gridCol>
              </a:tblGrid>
              <a:tr h="609869">
                <a:tc gridSpan="3">
                  <a:txBody>
                    <a:bodyPr/>
                    <a:lstStyle/>
                    <a:p>
                      <a:pPr marL="0" marR="0" indent="0" algn="just" fontAlgn="base" latinLnBrk="1">
                        <a:lnSpc>
                          <a:spcPct val="130000"/>
                        </a:lnSpc>
                        <a:spcBef>
                          <a:spcPts val="0"/>
                        </a:spcBef>
                        <a:spcAft>
                          <a:spcPts val="0"/>
                        </a:spcAft>
                      </a:pPr>
                      <a:r>
                        <a:rPr lang="ko-KR" altLang="en-US" sz="900" kern="0" spc="-100" dirty="0">
                          <a:solidFill>
                            <a:srgbClr val="000000"/>
                          </a:solidFill>
                          <a:effectLst/>
                          <a:ea typeface="맑은 고딕"/>
                        </a:rPr>
                        <a:t>제</a:t>
                      </a:r>
                      <a:r>
                        <a:rPr lang="en-US" altLang="ko-KR" sz="900" kern="0" spc="-100" dirty="0">
                          <a:solidFill>
                            <a:srgbClr val="000000"/>
                          </a:solidFill>
                          <a:effectLst/>
                          <a:latin typeface="맑은 고딕"/>
                        </a:rPr>
                        <a:t>1</a:t>
                      </a:r>
                      <a:r>
                        <a:rPr lang="ko-KR" altLang="en-US" sz="900" kern="0" spc="-100" dirty="0">
                          <a:solidFill>
                            <a:srgbClr val="000000"/>
                          </a:solidFill>
                          <a:effectLst/>
                          <a:ea typeface="맑은 고딕"/>
                        </a:rPr>
                        <a:t>장</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ko-KR" altLang="en-US" sz="900" kern="0" spc="-100" dirty="0">
                          <a:solidFill>
                            <a:srgbClr val="000000"/>
                          </a:solidFill>
                          <a:effectLst/>
                          <a:ea typeface="맑은 고딕"/>
                        </a:rPr>
                        <a:t>총 </a:t>
                      </a:r>
                      <a:r>
                        <a:rPr lang="ko-KR" altLang="en-US" sz="900" kern="0" spc="-100" dirty="0" err="1">
                          <a:solidFill>
                            <a:srgbClr val="000000"/>
                          </a:solidFill>
                          <a:effectLst/>
                          <a:ea typeface="맑은 고딕"/>
                        </a:rPr>
                        <a:t>칙</a:t>
                      </a:r>
                      <a:endParaRPr lang="ko-KR" altLang="en-US" sz="800" kern="0" spc="0" dirty="0">
                        <a:solidFill>
                          <a:srgbClr val="000000"/>
                        </a:solidFill>
                        <a:effectLst/>
                      </a:endParaRPr>
                    </a:p>
                  </a:txBody>
                  <a:tcPr marL="51972" marR="51972" marT="14371" marB="14371"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1</a:t>
                      </a:r>
                      <a:r>
                        <a:rPr lang="ko-KR" altLang="en-US" sz="900" kern="0" spc="-100">
                          <a:solidFill>
                            <a:srgbClr val="000000"/>
                          </a:solidFill>
                          <a:effectLst/>
                          <a:ea typeface="맑은 고딕"/>
                        </a:rPr>
                        <a:t>조</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8</a:t>
                      </a:r>
                      <a:r>
                        <a:rPr lang="ko-KR" altLang="en-US" sz="900" kern="0" spc="-100">
                          <a:solidFill>
                            <a:srgbClr val="000000"/>
                          </a:solidFill>
                          <a:effectLst/>
                          <a:ea typeface="맑은 고딕"/>
                        </a:rPr>
                        <a:t>조</a:t>
                      </a:r>
                      <a:endParaRPr lang="ko-KR" altLang="en-US" sz="800" kern="0" spc="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a:solidFill>
                            <a:srgbClr val="000000"/>
                          </a:solidFill>
                          <a:effectLst/>
                          <a:latin typeface="맑은 고딕"/>
                        </a:rPr>
                        <a:t>- </a:t>
                      </a:r>
                      <a:r>
                        <a:rPr lang="ko-KR" altLang="en-US" sz="900" kern="0" spc="-100">
                          <a:solidFill>
                            <a:srgbClr val="000000"/>
                          </a:solidFill>
                          <a:effectLst/>
                          <a:ea typeface="맑은 고딕"/>
                        </a:rPr>
                        <a:t>목적</a:t>
                      </a:r>
                      <a:r>
                        <a:rPr lang="en-US" altLang="ko-KR" sz="900" kern="0" spc="-100">
                          <a:solidFill>
                            <a:srgbClr val="000000"/>
                          </a:solidFill>
                          <a:effectLst/>
                          <a:latin typeface="맑은 고딕"/>
                        </a:rPr>
                        <a:t>, </a:t>
                      </a:r>
                      <a:r>
                        <a:rPr lang="ko-KR" altLang="en-US" sz="900" kern="0" spc="-100">
                          <a:solidFill>
                            <a:srgbClr val="000000"/>
                          </a:solidFill>
                          <a:effectLst/>
                          <a:ea typeface="맑은 고딕"/>
                        </a:rPr>
                        <a:t>정의</a:t>
                      </a:r>
                      <a:r>
                        <a:rPr lang="en-US" altLang="ko-KR" sz="900" kern="0" spc="-100">
                          <a:solidFill>
                            <a:srgbClr val="000000"/>
                          </a:solidFill>
                          <a:effectLst/>
                          <a:latin typeface="맑은 고딕"/>
                        </a:rPr>
                        <a:t>, </a:t>
                      </a:r>
                      <a:r>
                        <a:rPr lang="ko-KR" altLang="en-US" sz="900" kern="0" spc="-100">
                          <a:solidFill>
                            <a:srgbClr val="000000"/>
                          </a:solidFill>
                          <a:effectLst/>
                          <a:ea typeface="맑은 고딕"/>
                        </a:rPr>
                        <a:t>적용범위</a:t>
                      </a:r>
                      <a:r>
                        <a:rPr lang="en-US" altLang="ko-KR" sz="900" kern="0" spc="-100">
                          <a:solidFill>
                            <a:srgbClr val="000000"/>
                          </a:solidFill>
                          <a:effectLst/>
                          <a:latin typeface="맑은 고딕"/>
                        </a:rPr>
                        <a:t>, </a:t>
                      </a:r>
                      <a:r>
                        <a:rPr lang="ko-KR" altLang="en-US" sz="900" kern="0" spc="-100">
                          <a:solidFill>
                            <a:srgbClr val="000000"/>
                          </a:solidFill>
                          <a:effectLst/>
                          <a:ea typeface="맑은 고딕"/>
                        </a:rPr>
                        <a:t>국가 등의 책무</a:t>
                      </a:r>
                      <a:endParaRPr lang="ko-KR" altLang="en-US" sz="800" kern="0" spc="0">
                        <a:solidFill>
                          <a:srgbClr val="000000"/>
                        </a:solidFill>
                        <a:effectLst/>
                      </a:endParaRPr>
                    </a:p>
                    <a:p>
                      <a:pPr marL="146050" marR="0" indent="-146050" algn="just" fontAlgn="base" latinLnBrk="1">
                        <a:lnSpc>
                          <a:spcPct val="130000"/>
                        </a:lnSpc>
                        <a:spcBef>
                          <a:spcPts val="0"/>
                        </a:spcBef>
                        <a:spcAft>
                          <a:spcPts val="0"/>
                        </a:spcAft>
                      </a:pPr>
                      <a:r>
                        <a:rPr lang="en-US" altLang="ko-KR" sz="900" kern="0" spc="-100">
                          <a:solidFill>
                            <a:srgbClr val="000000"/>
                          </a:solidFill>
                          <a:effectLst/>
                          <a:latin typeface="맑은 고딕"/>
                        </a:rPr>
                        <a:t>- </a:t>
                      </a:r>
                      <a:r>
                        <a:rPr lang="ko-KR" altLang="en-US" sz="900" kern="0" spc="-120">
                          <a:solidFill>
                            <a:srgbClr val="000000"/>
                          </a:solidFill>
                          <a:effectLst/>
                          <a:ea typeface="맑은 고딕"/>
                        </a:rPr>
                        <a:t>화학물질 관리에 관한 기본계획</a:t>
                      </a:r>
                      <a:r>
                        <a:rPr lang="en-US" altLang="ko-KR" sz="900" kern="0" spc="-120">
                          <a:solidFill>
                            <a:srgbClr val="000000"/>
                          </a:solidFill>
                          <a:effectLst/>
                          <a:latin typeface="맑은 고딕"/>
                        </a:rPr>
                        <a:t>, </a:t>
                      </a:r>
                      <a:r>
                        <a:rPr lang="ko-KR" altLang="en-US" sz="900" kern="0" spc="-120">
                          <a:solidFill>
                            <a:srgbClr val="000000"/>
                          </a:solidFill>
                          <a:effectLst/>
                          <a:ea typeface="맑은 고딕"/>
                        </a:rPr>
                        <a:t>화학물질관리</a:t>
                      </a:r>
                      <a:r>
                        <a:rPr lang="ko-KR" altLang="en-US" sz="900" kern="0" spc="-100">
                          <a:solidFill>
                            <a:srgbClr val="000000"/>
                          </a:solidFill>
                          <a:effectLst/>
                          <a:ea typeface="맑은 고딕"/>
                        </a:rPr>
                        <a:t>위원회 등</a:t>
                      </a:r>
                      <a:endParaRPr lang="ko-KR" altLang="en-US" sz="800" kern="0" spc="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130">
                <a:tc gridSpan="2">
                  <a:txBody>
                    <a:bodyPr/>
                    <a:lstStyle/>
                    <a:p>
                      <a:pPr marL="0" marR="0" indent="0" algn="just" fontAlgn="base" latinLnBrk="1">
                        <a:lnSpc>
                          <a:spcPct val="130000"/>
                        </a:lnSpc>
                        <a:spcBef>
                          <a:spcPts val="0"/>
                        </a:spcBef>
                        <a:spcAft>
                          <a:spcPts val="0"/>
                        </a:spcAft>
                      </a:pPr>
                      <a:endParaRPr lang="ko-KR" altLang="en-US" sz="800" kern="0" spc="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just" fontAlgn="base" latinLnBrk="1">
                        <a:lnSpc>
                          <a:spcPct val="130000"/>
                        </a:lnSpc>
                        <a:spcBef>
                          <a:spcPts val="0"/>
                        </a:spcBef>
                        <a:spcAft>
                          <a:spcPts val="0"/>
                        </a:spcAft>
                      </a:pPr>
                      <a:endParaRPr lang="ko-KR" altLang="en-US" sz="800" kern="0" spc="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endParaRPr lang="ko-KR" altLang="en-US" sz="800" kern="0" spc="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endParaRPr lang="ko-KR" altLang="en-US" sz="800" kern="0" spc="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2794">
                <a:tc gridSpan="3">
                  <a:txBody>
                    <a:bodyPr/>
                    <a:lstStyle/>
                    <a:p>
                      <a:pPr marL="0" marR="0" indent="0" algn="just" fontAlgn="base" latinLnBrk="1">
                        <a:lnSpc>
                          <a:spcPct val="130000"/>
                        </a:lnSpc>
                        <a:spcBef>
                          <a:spcPts val="0"/>
                        </a:spcBef>
                        <a:spcAft>
                          <a:spcPts val="0"/>
                        </a:spcAft>
                      </a:pPr>
                      <a:r>
                        <a:rPr lang="ko-KR" altLang="en-US" sz="900" kern="0" spc="-100" dirty="0">
                          <a:solidFill>
                            <a:srgbClr val="000000"/>
                          </a:solidFill>
                          <a:effectLst/>
                          <a:ea typeface="맑은 고딕"/>
                        </a:rPr>
                        <a:t>제</a:t>
                      </a:r>
                      <a:r>
                        <a:rPr lang="en-US" altLang="ko-KR" sz="900" kern="0" spc="-100" dirty="0">
                          <a:solidFill>
                            <a:srgbClr val="000000"/>
                          </a:solidFill>
                          <a:effectLst/>
                          <a:latin typeface="맑은 고딕"/>
                        </a:rPr>
                        <a:t>2</a:t>
                      </a:r>
                      <a:r>
                        <a:rPr lang="ko-KR" altLang="en-US" sz="900" kern="0" spc="-100" dirty="0">
                          <a:solidFill>
                            <a:srgbClr val="000000"/>
                          </a:solidFill>
                          <a:effectLst/>
                          <a:ea typeface="맑은 고딕"/>
                        </a:rPr>
                        <a:t>장</a:t>
                      </a:r>
                      <a:endParaRPr lang="ko-KR" altLang="en-US" sz="800" kern="0" spc="0" dirty="0">
                        <a:solidFill>
                          <a:srgbClr val="000000"/>
                        </a:solidFill>
                        <a:effectLst/>
                      </a:endParaRPr>
                    </a:p>
                    <a:p>
                      <a:pPr marL="133350" marR="0" indent="-133350" algn="just" fontAlgn="base" latinLnBrk="1">
                        <a:lnSpc>
                          <a:spcPct val="130000"/>
                        </a:lnSpc>
                        <a:spcBef>
                          <a:spcPts val="0"/>
                        </a:spcBef>
                        <a:spcAft>
                          <a:spcPts val="0"/>
                        </a:spcAft>
                      </a:pPr>
                      <a:r>
                        <a:rPr lang="ko-KR" altLang="en-US" sz="900" kern="0" spc="-150" dirty="0">
                          <a:solidFill>
                            <a:srgbClr val="000000"/>
                          </a:solidFill>
                          <a:effectLst/>
                          <a:ea typeface="맑은 고딕"/>
                        </a:rPr>
                        <a:t>화학물질의 통계조사 및 정보공개 등</a:t>
                      </a:r>
                      <a:endParaRPr lang="ko-KR" altLang="en-US" sz="800" kern="0" spc="0" dirty="0">
                        <a:solidFill>
                          <a:srgbClr val="000000"/>
                        </a:solidFill>
                        <a:effectLst/>
                      </a:endParaRPr>
                    </a:p>
                  </a:txBody>
                  <a:tcPr marL="51972" marR="51972" marT="14371" marB="14371"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9</a:t>
                      </a:r>
                      <a:r>
                        <a:rPr lang="ko-KR" altLang="en-US" sz="900" kern="0" spc="-100">
                          <a:solidFill>
                            <a:srgbClr val="000000"/>
                          </a:solidFill>
                          <a:effectLst/>
                          <a:ea typeface="맑은 고딕"/>
                        </a:rPr>
                        <a:t>조</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12</a:t>
                      </a:r>
                      <a:r>
                        <a:rPr lang="ko-KR" altLang="en-US" sz="900" kern="0" spc="-100">
                          <a:solidFill>
                            <a:srgbClr val="000000"/>
                          </a:solidFill>
                          <a:effectLst/>
                          <a:ea typeface="맑은 고딕"/>
                        </a:rPr>
                        <a:t>조</a:t>
                      </a:r>
                      <a:endParaRPr lang="ko-KR" altLang="en-US" sz="800" kern="0" spc="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화학물질확인</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화학물질 통계조사 및 정보체계 구축</a:t>
                      </a:r>
                      <a:r>
                        <a:rPr lang="en-US" altLang="ko-KR" sz="900" kern="0" spc="-100" dirty="0">
                          <a:solidFill>
                            <a:srgbClr val="000000"/>
                          </a:solidFill>
                          <a:effectLst/>
                          <a:ea typeface="맑은 고딕"/>
                        </a:rPr>
                        <a:t>․</a:t>
                      </a:r>
                      <a:r>
                        <a:rPr lang="ko-KR" altLang="en-US" sz="900" kern="0" spc="-100" dirty="0">
                          <a:solidFill>
                            <a:srgbClr val="000000"/>
                          </a:solidFill>
                          <a:effectLst/>
                          <a:ea typeface="맑은 고딕"/>
                        </a:rPr>
                        <a:t>운영</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화학물질 배출량 조사</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화학물질 조사결과 및 정보의 공개</a:t>
                      </a:r>
                      <a:endParaRPr lang="ko-KR" altLang="en-US" sz="800" kern="0" spc="0" dirty="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068">
                <a:tc>
                  <a:txBody>
                    <a:bodyPr/>
                    <a:lstStyle/>
                    <a:p>
                      <a:pPr marL="0" marR="0" indent="0" algn="just" fontAlgn="base" latinLnBrk="1">
                        <a:lnSpc>
                          <a:spcPct val="130000"/>
                        </a:lnSpc>
                        <a:spcBef>
                          <a:spcPts val="0"/>
                        </a:spcBef>
                        <a:spcAft>
                          <a:spcPts val="0"/>
                        </a:spcAft>
                      </a:pPr>
                      <a:endParaRPr lang="ko-KR" altLang="en-US" sz="300" kern="0" spc="0" dirty="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gridSpan="2">
                  <a:txBody>
                    <a:bodyPr/>
                    <a:lstStyle/>
                    <a:p>
                      <a:pPr latinLnBrk="1"/>
                      <a:endParaRPr lang="ko-KR" altLang="en-US" sz="300" dirty="0"/>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marL="0" marR="0" indent="0" algn="just" fontAlgn="base" latinLnBrk="1">
                        <a:lnSpc>
                          <a:spcPct val="130000"/>
                        </a:lnSpc>
                        <a:spcBef>
                          <a:spcPts val="0"/>
                        </a:spcBef>
                        <a:spcAft>
                          <a:spcPts val="0"/>
                        </a:spcAft>
                      </a:pPr>
                      <a:endParaRPr lang="ko-KR" altLang="en-US" sz="800" kern="0" spc="0">
                        <a:solidFill>
                          <a:srgbClr val="000000"/>
                        </a:solidFill>
                        <a:effectLst/>
                      </a:endParaRPr>
                    </a:p>
                  </a:txBody>
                  <a:tcPr marL="51980" marR="51980"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endParaRPr lang="ko-KR" altLang="en-US" sz="300" kern="0" spc="0" dirty="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endParaRPr lang="ko-KR" altLang="en-US" sz="300" kern="0" spc="0" dirty="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4327">
                <a:tc row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맑은 고딕"/>
                        </a:rPr>
                        <a:t>제</a:t>
                      </a:r>
                      <a:r>
                        <a:rPr lang="en-US" altLang="ko-KR" sz="900" kern="0" spc="-100" dirty="0">
                          <a:solidFill>
                            <a:srgbClr val="000000"/>
                          </a:solidFill>
                          <a:effectLst/>
                          <a:latin typeface="맑은 고딕"/>
                        </a:rPr>
                        <a:t>3</a:t>
                      </a:r>
                      <a:r>
                        <a:rPr lang="ko-KR" altLang="en-US" sz="900" kern="0" spc="-100" dirty="0">
                          <a:solidFill>
                            <a:srgbClr val="000000"/>
                          </a:solidFill>
                          <a:effectLst/>
                          <a:ea typeface="맑은 고딕"/>
                        </a:rPr>
                        <a:t>장</a:t>
                      </a:r>
                      <a:endParaRPr lang="ko-KR" altLang="en-US" sz="800" kern="0" spc="0" dirty="0">
                        <a:solidFill>
                          <a:srgbClr val="000000"/>
                        </a:solidFill>
                        <a:effectLst/>
                      </a:endParaRPr>
                    </a:p>
                    <a:p>
                      <a:pPr marL="0" marR="0" indent="-133350" algn="l" fontAlgn="base" latinLnBrk="1">
                        <a:lnSpc>
                          <a:spcPct val="130000"/>
                        </a:lnSpc>
                        <a:spcBef>
                          <a:spcPts val="0"/>
                        </a:spcBef>
                        <a:spcAft>
                          <a:spcPts val="0"/>
                        </a:spcAft>
                      </a:pPr>
                      <a:r>
                        <a:rPr lang="ko-KR" altLang="en-US" sz="900" kern="0" spc="-180" dirty="0">
                          <a:solidFill>
                            <a:srgbClr val="000000"/>
                          </a:solidFill>
                          <a:effectLst/>
                          <a:ea typeface="맑은 고딕"/>
                        </a:rPr>
                        <a:t>유해화학물질의</a:t>
                      </a:r>
                      <a:r>
                        <a:rPr lang="ko-KR" altLang="en-US" sz="900" kern="0" spc="-100" dirty="0">
                          <a:solidFill>
                            <a:srgbClr val="000000"/>
                          </a:solidFill>
                          <a:effectLst/>
                          <a:latin typeface="맑은 고딕"/>
                        </a:rPr>
                        <a:t> </a:t>
                      </a:r>
                      <a:r>
                        <a:rPr lang="ko-KR" altLang="en-US" sz="900" kern="0" spc="-100" dirty="0">
                          <a:solidFill>
                            <a:srgbClr val="000000"/>
                          </a:solidFill>
                          <a:effectLst/>
                          <a:ea typeface="맑은 고딕"/>
                        </a:rPr>
                        <a:t>안전관리</a:t>
                      </a:r>
                      <a:endParaRPr lang="ko-KR" altLang="en-US" sz="800" kern="0" spc="0" dirty="0">
                        <a:solidFill>
                          <a:srgbClr val="000000"/>
                        </a:solidFill>
                        <a:effectLst/>
                      </a:endParaRPr>
                    </a:p>
                  </a:txBody>
                  <a:tcPr marL="51972" marR="51972" marT="14371" marB="14371"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grid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맑은 고딕"/>
                        </a:rPr>
                        <a:t>제</a:t>
                      </a:r>
                      <a:r>
                        <a:rPr lang="en-US" altLang="ko-KR" sz="900" kern="0" spc="-100" dirty="0">
                          <a:solidFill>
                            <a:srgbClr val="000000"/>
                          </a:solidFill>
                          <a:effectLst/>
                          <a:latin typeface="맑은 고딕"/>
                        </a:rPr>
                        <a:t>1</a:t>
                      </a:r>
                      <a:r>
                        <a:rPr lang="ko-KR" altLang="en-US" sz="900" kern="0" spc="-100" dirty="0">
                          <a:solidFill>
                            <a:srgbClr val="000000"/>
                          </a:solidFill>
                          <a:effectLst/>
                          <a:ea typeface="맑은 고딕"/>
                        </a:rPr>
                        <a:t>절 유해화학물질 취급기준 등</a:t>
                      </a:r>
                      <a:endParaRPr lang="ko-KR" altLang="en-US" sz="800" kern="0" spc="0" dirty="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133350" marR="0" indent="-133350" algn="just" fontAlgn="base" latinLnBrk="1">
                        <a:lnSpc>
                          <a:spcPct val="130000"/>
                        </a:lnSpc>
                        <a:spcBef>
                          <a:spcPts val="0"/>
                        </a:spcBef>
                        <a:spcAft>
                          <a:spcPts val="0"/>
                        </a:spcAft>
                      </a:pPr>
                      <a:endParaRPr lang="ko-KR" altLang="en-US" sz="800" kern="0" spc="0">
                        <a:solidFill>
                          <a:srgbClr val="000000"/>
                        </a:solidFill>
                        <a:effectLst/>
                      </a:endParaRPr>
                    </a:p>
                  </a:txBody>
                  <a:tcPr marL="51980" marR="51980"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13</a:t>
                      </a:r>
                      <a:r>
                        <a:rPr lang="ko-KR" altLang="en-US" sz="900" kern="0" spc="-100">
                          <a:solidFill>
                            <a:srgbClr val="000000"/>
                          </a:solidFill>
                          <a:effectLst/>
                          <a:ea typeface="맑은 고딕"/>
                        </a:rPr>
                        <a:t>조</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22</a:t>
                      </a:r>
                      <a:r>
                        <a:rPr lang="ko-KR" altLang="en-US" sz="900" kern="0" spc="-100">
                          <a:solidFill>
                            <a:srgbClr val="000000"/>
                          </a:solidFill>
                          <a:effectLst/>
                          <a:ea typeface="맑은 고딕"/>
                        </a:rPr>
                        <a:t>조</a:t>
                      </a:r>
                      <a:endParaRPr lang="ko-KR" altLang="en-US" sz="800" kern="0" spc="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유해화학물질 취급기준</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취급자의 개인보호장구 착용</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유해화학물질의 진열</a:t>
                      </a:r>
                      <a:r>
                        <a:rPr lang="en-US" altLang="ko-KR" sz="900" kern="0" spc="-100" dirty="0">
                          <a:solidFill>
                            <a:srgbClr val="000000"/>
                          </a:solidFill>
                          <a:effectLst/>
                          <a:ea typeface="맑은 고딕"/>
                        </a:rPr>
                        <a:t>․</a:t>
                      </a:r>
                      <a:r>
                        <a:rPr lang="ko-KR" altLang="en-US" sz="900" kern="0" spc="-100" dirty="0" err="1">
                          <a:solidFill>
                            <a:srgbClr val="000000"/>
                          </a:solidFill>
                          <a:effectLst/>
                          <a:ea typeface="맑은 고딕"/>
                        </a:rPr>
                        <a:t>보관량</a:t>
                      </a:r>
                      <a:r>
                        <a:rPr lang="ko-KR" altLang="en-US" sz="900" kern="0" spc="-100" dirty="0">
                          <a:solidFill>
                            <a:srgbClr val="000000"/>
                          </a:solidFill>
                          <a:effectLst/>
                          <a:ea typeface="맑은 고딕"/>
                        </a:rPr>
                        <a:t> 제한 등</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유해화학물질의 표시 등</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유해화학물질의 제조</a:t>
                      </a:r>
                      <a:r>
                        <a:rPr lang="en-US" altLang="ko-KR" sz="900" kern="0" spc="-100" dirty="0">
                          <a:solidFill>
                            <a:srgbClr val="000000"/>
                          </a:solidFill>
                          <a:effectLst/>
                          <a:ea typeface="맑은 고딕"/>
                        </a:rPr>
                        <a:t>․</a:t>
                      </a:r>
                      <a:r>
                        <a:rPr lang="ko-KR" altLang="en-US" sz="900" kern="0" spc="-100" dirty="0">
                          <a:solidFill>
                            <a:srgbClr val="000000"/>
                          </a:solidFill>
                          <a:effectLst/>
                          <a:ea typeface="맑은 고딕"/>
                        </a:rPr>
                        <a:t>수입 등의 중지 등</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금지물질의 취급금지</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허가물질의 제조</a:t>
                      </a:r>
                      <a:r>
                        <a:rPr lang="en-US" altLang="ko-KR" sz="900" kern="0" spc="-100" dirty="0">
                          <a:solidFill>
                            <a:srgbClr val="000000"/>
                          </a:solidFill>
                          <a:effectLst/>
                          <a:ea typeface="맑은 고딕"/>
                        </a:rPr>
                        <a:t>․</a:t>
                      </a:r>
                      <a:r>
                        <a:rPr lang="ko-KR" altLang="en-US" sz="900" kern="0" spc="-100" dirty="0">
                          <a:solidFill>
                            <a:srgbClr val="000000"/>
                          </a:solidFill>
                          <a:effectLst/>
                          <a:ea typeface="맑은 고딕"/>
                        </a:rPr>
                        <a:t>수입</a:t>
                      </a:r>
                      <a:r>
                        <a:rPr lang="en-US" altLang="ko-KR" sz="900" kern="0" spc="-100" dirty="0">
                          <a:solidFill>
                            <a:srgbClr val="000000"/>
                          </a:solidFill>
                          <a:effectLst/>
                          <a:ea typeface="맑은 고딕"/>
                        </a:rPr>
                        <a:t>․</a:t>
                      </a:r>
                      <a:r>
                        <a:rPr lang="ko-KR" altLang="en-US" sz="900" kern="0" spc="-100" dirty="0">
                          <a:solidFill>
                            <a:srgbClr val="000000"/>
                          </a:solidFill>
                          <a:effectLst/>
                          <a:ea typeface="맑은 고딕"/>
                        </a:rPr>
                        <a:t>사용</a:t>
                      </a:r>
                      <a:r>
                        <a:rPr lang="en-US" altLang="ko-KR" sz="900" kern="0" spc="-100" dirty="0">
                          <a:solidFill>
                            <a:srgbClr val="000000"/>
                          </a:solidFill>
                          <a:effectLst/>
                          <a:ea typeface="맑은 고딕"/>
                        </a:rPr>
                        <a:t>․</a:t>
                      </a:r>
                      <a:r>
                        <a:rPr lang="ko-KR" altLang="en-US" sz="900" kern="0" spc="-100" dirty="0">
                          <a:solidFill>
                            <a:srgbClr val="000000"/>
                          </a:solidFill>
                          <a:effectLst/>
                          <a:ea typeface="맑은 고딕"/>
                        </a:rPr>
                        <a:t>허가 등</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제한물질 수입허가 및 유독물질 수입신고 등</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제한물질 또는 금지물질의 수출승인 등</a:t>
                      </a:r>
                      <a:endParaRPr lang="ko-KR" altLang="en-US" sz="8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맑은 고딕"/>
                        </a:rPr>
                        <a:t>- </a:t>
                      </a:r>
                      <a:r>
                        <a:rPr lang="ko-KR" altLang="en-US" sz="900" kern="0" spc="-100" dirty="0">
                          <a:solidFill>
                            <a:srgbClr val="000000"/>
                          </a:solidFill>
                          <a:effectLst/>
                          <a:ea typeface="맑은 고딕"/>
                        </a:rPr>
                        <a:t>환각물질의 흡입 등의 금지</a:t>
                      </a:r>
                      <a:endParaRPr lang="ko-KR" altLang="en-US" sz="800" kern="0" spc="0" dirty="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12131">
                <a:tc vMerge="1">
                  <a:txBody>
                    <a:bodyPr/>
                    <a:lstStyle/>
                    <a:p>
                      <a:pPr latinLnBrk="1"/>
                      <a:endParaRPr lang="ko-KR" altLang="en-US"/>
                    </a:p>
                  </a:txBody>
                  <a:tcPr/>
                </a:tc>
                <a:tc grid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맑은 고딕"/>
                        </a:rPr>
                        <a:t>제</a:t>
                      </a:r>
                      <a:r>
                        <a:rPr lang="en-US" altLang="ko-KR" sz="900" kern="0" spc="-100" dirty="0">
                          <a:solidFill>
                            <a:srgbClr val="000000"/>
                          </a:solidFill>
                          <a:effectLst/>
                          <a:latin typeface="맑은 고딕"/>
                        </a:rPr>
                        <a:t>2</a:t>
                      </a:r>
                      <a:r>
                        <a:rPr lang="ko-KR" altLang="en-US" sz="900" kern="0" spc="-100" dirty="0">
                          <a:solidFill>
                            <a:srgbClr val="000000"/>
                          </a:solidFill>
                          <a:effectLst/>
                          <a:ea typeface="맑은 고딕"/>
                        </a:rPr>
                        <a:t>절 유해화학물질 취급시설의 설치</a:t>
                      </a:r>
                      <a:r>
                        <a:rPr lang="en-US" altLang="ko-KR" sz="900" kern="0" spc="-100" dirty="0">
                          <a:solidFill>
                            <a:srgbClr val="000000"/>
                          </a:solidFill>
                          <a:effectLst/>
                          <a:ea typeface="맑은 고딕"/>
                        </a:rPr>
                        <a:t>․</a:t>
                      </a:r>
                      <a:r>
                        <a:rPr lang="ko-KR" altLang="en-US" sz="900" kern="0" spc="-100" dirty="0">
                          <a:solidFill>
                            <a:srgbClr val="000000"/>
                          </a:solidFill>
                          <a:effectLst/>
                          <a:ea typeface="맑은 고딕"/>
                        </a:rPr>
                        <a:t>운영 등</a:t>
                      </a:r>
                      <a:endParaRPr lang="ko-KR" altLang="en-US" sz="800" kern="0" spc="0" dirty="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133350" marR="0" indent="-133350" algn="just" fontAlgn="base" latinLnBrk="1">
                        <a:lnSpc>
                          <a:spcPct val="130000"/>
                        </a:lnSpc>
                        <a:spcBef>
                          <a:spcPts val="0"/>
                        </a:spcBef>
                        <a:spcAft>
                          <a:spcPts val="0"/>
                        </a:spcAft>
                      </a:pPr>
                      <a:endParaRPr lang="ko-KR" altLang="en-US" sz="800" kern="0" spc="0">
                        <a:solidFill>
                          <a:srgbClr val="000000"/>
                        </a:solidFill>
                        <a:effectLst/>
                      </a:endParaRPr>
                    </a:p>
                  </a:txBody>
                  <a:tcPr marL="51980" marR="51980"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23</a:t>
                      </a:r>
                      <a:r>
                        <a:rPr lang="ko-KR" altLang="en-US" sz="900" kern="0" spc="-100">
                          <a:solidFill>
                            <a:srgbClr val="000000"/>
                          </a:solidFill>
                          <a:effectLst/>
                          <a:ea typeface="맑은 고딕"/>
                        </a:rPr>
                        <a:t>조</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a:t>
                      </a:r>
                      <a:endParaRPr lang="ko-KR" altLang="en-US" sz="8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맑은 고딕"/>
                        </a:rPr>
                        <a:t>제</a:t>
                      </a:r>
                      <a:r>
                        <a:rPr lang="en-US" altLang="ko-KR" sz="900" kern="0" spc="-100">
                          <a:solidFill>
                            <a:srgbClr val="000000"/>
                          </a:solidFill>
                          <a:effectLst/>
                          <a:latin typeface="맑은 고딕"/>
                        </a:rPr>
                        <a:t>26</a:t>
                      </a:r>
                      <a:r>
                        <a:rPr lang="ko-KR" altLang="en-US" sz="900" kern="0" spc="-100">
                          <a:solidFill>
                            <a:srgbClr val="000000"/>
                          </a:solidFill>
                          <a:effectLst/>
                          <a:ea typeface="맑은 고딕"/>
                        </a:rPr>
                        <a:t>조</a:t>
                      </a:r>
                      <a:endParaRPr lang="ko-KR" altLang="en-US" sz="800" kern="0" spc="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a:solidFill>
                            <a:srgbClr val="000000"/>
                          </a:solidFill>
                          <a:effectLst/>
                          <a:latin typeface="맑은 고딕"/>
                        </a:rPr>
                        <a:t>- </a:t>
                      </a:r>
                      <a:r>
                        <a:rPr lang="ko-KR" altLang="en-US" sz="900" kern="0" spc="-100">
                          <a:solidFill>
                            <a:srgbClr val="000000"/>
                          </a:solidFill>
                          <a:effectLst/>
                          <a:ea typeface="맑은 고딕"/>
                        </a:rPr>
                        <a:t>화학사고 장외영향평가서의 작성</a:t>
                      </a:r>
                      <a:r>
                        <a:rPr lang="en-US" altLang="ko-KR" sz="900" kern="0" spc="-100">
                          <a:solidFill>
                            <a:srgbClr val="000000"/>
                          </a:solidFill>
                          <a:effectLst/>
                          <a:ea typeface="맑은 고딕"/>
                        </a:rPr>
                        <a:t>․</a:t>
                      </a:r>
                      <a:r>
                        <a:rPr lang="ko-KR" altLang="en-US" sz="900" kern="0" spc="-100">
                          <a:solidFill>
                            <a:srgbClr val="000000"/>
                          </a:solidFill>
                          <a:effectLst/>
                          <a:ea typeface="맑은 고딕"/>
                        </a:rPr>
                        <a:t>제출</a:t>
                      </a:r>
                      <a:endParaRPr lang="ko-KR" altLang="en-US" sz="800" kern="0" spc="0">
                        <a:solidFill>
                          <a:srgbClr val="000000"/>
                        </a:solidFill>
                        <a:effectLst/>
                      </a:endParaRPr>
                    </a:p>
                    <a:p>
                      <a:pPr marL="0" marR="0" indent="0" algn="just" fontAlgn="base" latinLnBrk="1">
                        <a:lnSpc>
                          <a:spcPct val="130000"/>
                        </a:lnSpc>
                        <a:spcBef>
                          <a:spcPts val="0"/>
                        </a:spcBef>
                        <a:spcAft>
                          <a:spcPts val="0"/>
                        </a:spcAft>
                      </a:pPr>
                      <a:r>
                        <a:rPr lang="en-US" altLang="ko-KR" sz="900" kern="0" spc="-100">
                          <a:solidFill>
                            <a:srgbClr val="000000"/>
                          </a:solidFill>
                          <a:effectLst/>
                          <a:latin typeface="맑은 고딕"/>
                        </a:rPr>
                        <a:t>- </a:t>
                      </a:r>
                      <a:r>
                        <a:rPr lang="ko-KR" altLang="en-US" sz="900" kern="0" spc="-100">
                          <a:solidFill>
                            <a:srgbClr val="000000"/>
                          </a:solidFill>
                          <a:effectLst/>
                          <a:ea typeface="맑은 고딕"/>
                        </a:rPr>
                        <a:t>취급시설의 배치</a:t>
                      </a:r>
                      <a:r>
                        <a:rPr lang="en-US" altLang="ko-KR" sz="900" kern="0" spc="-100">
                          <a:solidFill>
                            <a:srgbClr val="000000"/>
                          </a:solidFill>
                          <a:effectLst/>
                          <a:ea typeface="맑은 고딕"/>
                        </a:rPr>
                        <a:t>․</a:t>
                      </a:r>
                      <a:r>
                        <a:rPr lang="ko-KR" altLang="en-US" sz="900" kern="0" spc="-100">
                          <a:solidFill>
                            <a:srgbClr val="000000"/>
                          </a:solidFill>
                          <a:effectLst/>
                          <a:ea typeface="맑은 고딕"/>
                        </a:rPr>
                        <a:t>설치 및 관리기준 등</a:t>
                      </a:r>
                      <a:endParaRPr lang="ko-KR" altLang="en-US" sz="800" kern="0" spc="0">
                        <a:solidFill>
                          <a:srgbClr val="000000"/>
                        </a:solidFill>
                        <a:effectLst/>
                      </a:endParaRPr>
                    </a:p>
                    <a:p>
                      <a:pPr marL="0" marR="0" indent="0" algn="just" fontAlgn="base" latinLnBrk="1">
                        <a:lnSpc>
                          <a:spcPct val="130000"/>
                        </a:lnSpc>
                        <a:spcBef>
                          <a:spcPts val="0"/>
                        </a:spcBef>
                        <a:spcAft>
                          <a:spcPts val="0"/>
                        </a:spcAft>
                      </a:pPr>
                      <a:r>
                        <a:rPr lang="en-US" altLang="ko-KR" sz="900" kern="0" spc="-100">
                          <a:solidFill>
                            <a:srgbClr val="000000"/>
                          </a:solidFill>
                          <a:effectLst/>
                          <a:latin typeface="맑은 고딕"/>
                        </a:rPr>
                        <a:t>- </a:t>
                      </a:r>
                      <a:r>
                        <a:rPr lang="ko-KR" altLang="en-US" sz="900" kern="0" spc="-100">
                          <a:solidFill>
                            <a:srgbClr val="000000"/>
                          </a:solidFill>
                          <a:effectLst/>
                          <a:ea typeface="맑은 고딕"/>
                        </a:rPr>
                        <a:t>취급시설 개선명령 등</a:t>
                      </a:r>
                      <a:endParaRPr lang="ko-KR" altLang="en-US" sz="800" kern="0" spc="0">
                        <a:solidFill>
                          <a:srgbClr val="000000"/>
                        </a:solidFill>
                        <a:effectLst/>
                      </a:endParaRPr>
                    </a:p>
                    <a:p>
                      <a:pPr marL="0" marR="0" indent="0" algn="just" fontAlgn="base" latinLnBrk="1">
                        <a:lnSpc>
                          <a:spcPct val="130000"/>
                        </a:lnSpc>
                        <a:spcBef>
                          <a:spcPts val="0"/>
                        </a:spcBef>
                        <a:spcAft>
                          <a:spcPts val="0"/>
                        </a:spcAft>
                      </a:pPr>
                      <a:r>
                        <a:rPr lang="en-US" altLang="ko-KR" sz="900" kern="0" spc="-100">
                          <a:solidFill>
                            <a:srgbClr val="000000"/>
                          </a:solidFill>
                          <a:effectLst/>
                          <a:latin typeface="맑은 고딕"/>
                        </a:rPr>
                        <a:t>- </a:t>
                      </a:r>
                      <a:r>
                        <a:rPr lang="ko-KR" altLang="en-US" sz="900" kern="0" spc="-100">
                          <a:solidFill>
                            <a:srgbClr val="000000"/>
                          </a:solidFill>
                          <a:effectLst/>
                          <a:ea typeface="맑은 고딕"/>
                        </a:rPr>
                        <a:t>취급시설 등의 자체 점검</a:t>
                      </a:r>
                      <a:endParaRPr lang="ko-KR" altLang="en-US" sz="800" kern="0" spc="0">
                        <a:solidFill>
                          <a:srgbClr val="000000"/>
                        </a:solidFill>
                        <a:effectLst/>
                      </a:endParaRPr>
                    </a:p>
                  </a:txBody>
                  <a:tcPr marL="51972" marR="51972" marT="14371" marB="1437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181">
                <a:tc>
                  <a:txBody>
                    <a:bodyPr/>
                    <a:lstStyle/>
                    <a:p>
                      <a:pPr marL="133350" marR="0" indent="-133350" algn="just" fontAlgn="base" latinLnBrk="1">
                        <a:lnSpc>
                          <a:spcPct val="130000"/>
                        </a:lnSpc>
                        <a:spcBef>
                          <a:spcPts val="0"/>
                        </a:spcBef>
                        <a:spcAft>
                          <a:spcPts val="0"/>
                        </a:spcAft>
                      </a:pPr>
                      <a:endParaRPr lang="ko-KR" altLang="en-US" sz="300" kern="0" spc="0" dirty="0">
                        <a:solidFill>
                          <a:srgbClr val="000000"/>
                        </a:solidFill>
                        <a:effectLst/>
                      </a:endParaRPr>
                    </a:p>
                  </a:txBody>
                  <a:tcPr marL="51972" marR="51972" marT="14371" marB="1437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gridSpan="2">
                  <a:txBody>
                    <a:bodyPr/>
                    <a:lstStyle/>
                    <a:p>
                      <a:pPr latinLnBrk="1"/>
                      <a:endParaRPr lang="ko-KR" altLang="en-US" sz="300" dirty="0"/>
                    </a:p>
                  </a:txBody>
                  <a:tcPr marL="51972" marR="51972" marT="14371" marB="14371" anchor="ctr">
                    <a:lnL>
                      <a:noFill/>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marL="133350" marR="0" indent="-133350" algn="just" fontAlgn="base" latinLnBrk="1">
                        <a:lnSpc>
                          <a:spcPct val="130000"/>
                        </a:lnSpc>
                        <a:spcBef>
                          <a:spcPts val="0"/>
                        </a:spcBef>
                        <a:spcAft>
                          <a:spcPts val="0"/>
                        </a:spcAft>
                      </a:pPr>
                      <a:endParaRPr lang="ko-KR" altLang="en-US" sz="800" kern="0" spc="0">
                        <a:solidFill>
                          <a:srgbClr val="000000"/>
                        </a:solidFill>
                        <a:effectLst/>
                      </a:endParaRPr>
                    </a:p>
                  </a:txBody>
                  <a:tcPr marL="51980" marR="51980" marT="14371" marB="14371" anchor="ctr">
                    <a:lnL>
                      <a:noFill/>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endParaRPr lang="ko-KR" altLang="en-US" sz="300" kern="0" spc="0" dirty="0">
                        <a:solidFill>
                          <a:srgbClr val="000000"/>
                        </a:solidFill>
                        <a:effectLst/>
                      </a:endParaRPr>
                    </a:p>
                  </a:txBody>
                  <a:tcPr marL="51972" marR="51972" marT="14371" marB="14371" anchor="ctr">
                    <a:lnL>
                      <a:noFill/>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endParaRPr lang="ko-KR" altLang="en-US" sz="300" kern="0" spc="0" dirty="0">
                        <a:solidFill>
                          <a:srgbClr val="000000"/>
                        </a:solidFill>
                        <a:effectLst/>
                      </a:endParaRPr>
                    </a:p>
                  </a:txBody>
                  <a:tcPr marL="51972" marR="51972" marT="14371" marB="14371" anchor="ctr">
                    <a:lnL>
                      <a:noFill/>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406" name="Rectangle 2"/>
          <p:cNvSpPr>
            <a:spLocks noChangeArrowheads="1"/>
          </p:cNvSpPr>
          <p:nvPr/>
        </p:nvSpPr>
        <p:spPr bwMode="auto">
          <a:xfrm>
            <a:off x="1573213" y="1473200"/>
            <a:ext cx="9144000" cy="457200"/>
          </a:xfrm>
          <a:prstGeom prst="rect">
            <a:avLst/>
          </a:prstGeom>
          <a:noFill/>
          <a:ln w="9525">
            <a:noFill/>
            <a:miter lim="800000"/>
            <a:headEnd/>
            <a:tailEnd/>
          </a:ln>
        </p:spPr>
        <p:txBody>
          <a:bodyPr wrap="none" anchor="ctr">
            <a:spAutoFit/>
          </a:bodyPr>
          <a:lstStyle/>
          <a:p>
            <a:endParaRPr lang="ko-KR" altLang="ko-KR"/>
          </a:p>
        </p:txBody>
      </p:sp>
      <p:graphicFrame>
        <p:nvGraphicFramePr>
          <p:cNvPr id="12" name="표 11"/>
          <p:cNvGraphicFramePr>
            <a:graphicFrameLocks noGrp="1"/>
          </p:cNvGraphicFramePr>
          <p:nvPr/>
        </p:nvGraphicFramePr>
        <p:xfrm>
          <a:off x="4787900" y="981075"/>
          <a:ext cx="4143374" cy="5551489"/>
        </p:xfrm>
        <a:graphic>
          <a:graphicData uri="http://schemas.openxmlformats.org/drawingml/2006/table">
            <a:tbl>
              <a:tblPr/>
              <a:tblGrid>
                <a:gridCol w="470419">
                  <a:extLst>
                    <a:ext uri="{9D8B030D-6E8A-4147-A177-3AD203B41FA5}">
                      <a16:colId xmlns:a16="http://schemas.microsoft.com/office/drawing/2014/main" val="20000"/>
                    </a:ext>
                  </a:extLst>
                </a:gridCol>
                <a:gridCol w="108667">
                  <a:extLst>
                    <a:ext uri="{9D8B030D-6E8A-4147-A177-3AD203B41FA5}">
                      <a16:colId xmlns:a16="http://schemas.microsoft.com/office/drawing/2014/main" val="20001"/>
                    </a:ext>
                  </a:extLst>
                </a:gridCol>
                <a:gridCol w="539501">
                  <a:extLst>
                    <a:ext uri="{9D8B030D-6E8A-4147-A177-3AD203B41FA5}">
                      <a16:colId xmlns:a16="http://schemas.microsoft.com/office/drawing/2014/main" val="20002"/>
                    </a:ext>
                  </a:extLst>
                </a:gridCol>
                <a:gridCol w="432112">
                  <a:extLst>
                    <a:ext uri="{9D8B030D-6E8A-4147-A177-3AD203B41FA5}">
                      <a16:colId xmlns:a16="http://schemas.microsoft.com/office/drawing/2014/main" val="20003"/>
                    </a:ext>
                  </a:extLst>
                </a:gridCol>
                <a:gridCol w="2592675">
                  <a:extLst>
                    <a:ext uri="{9D8B030D-6E8A-4147-A177-3AD203B41FA5}">
                      <a16:colId xmlns:a16="http://schemas.microsoft.com/office/drawing/2014/main" val="20004"/>
                    </a:ext>
                  </a:extLst>
                </a:gridCol>
              </a:tblGrid>
              <a:tr h="736641">
                <a:tc rowSpan="2">
                  <a:txBody>
                    <a:bodyPr/>
                    <a:lstStyle/>
                    <a:p>
                      <a:pPr marL="0" marR="0" indent="0" algn="just"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4</a:t>
                      </a:r>
                      <a:r>
                        <a:rPr lang="ko-KR" altLang="en-US" sz="900" kern="0" spc="-100" dirty="0">
                          <a:solidFill>
                            <a:srgbClr val="000000"/>
                          </a:solidFill>
                          <a:effectLst/>
                          <a:ea typeface="한양중고딕"/>
                        </a:rPr>
                        <a:t>장</a:t>
                      </a:r>
                      <a:endParaRPr lang="ko-KR" altLang="en-US" sz="900" kern="0" spc="0" dirty="0">
                        <a:solidFill>
                          <a:srgbClr val="000000"/>
                        </a:solidFill>
                        <a:effectLst/>
                      </a:endParaRPr>
                    </a:p>
                    <a:p>
                      <a:pPr marL="0" marR="0" indent="-133350" algn="just" fontAlgn="base" latinLnBrk="1">
                        <a:lnSpc>
                          <a:spcPct val="130000"/>
                        </a:lnSpc>
                        <a:spcBef>
                          <a:spcPts val="0"/>
                        </a:spcBef>
                        <a:spcAft>
                          <a:spcPts val="0"/>
                        </a:spcAft>
                      </a:pPr>
                      <a:r>
                        <a:rPr lang="ko-KR" altLang="en-US" sz="900" kern="0" spc="-170" dirty="0">
                          <a:solidFill>
                            <a:srgbClr val="000000"/>
                          </a:solidFill>
                          <a:effectLst/>
                          <a:ea typeface="한양중고딕"/>
                        </a:rPr>
                        <a:t>유해화학물질</a:t>
                      </a:r>
                      <a:r>
                        <a:rPr lang="ko-KR" altLang="en-US" sz="900" kern="0" spc="-100" dirty="0">
                          <a:solidFill>
                            <a:srgbClr val="000000"/>
                          </a:solidFill>
                          <a:effectLst/>
                          <a:latin typeface="한양중고딕"/>
                        </a:rPr>
                        <a:t> </a:t>
                      </a:r>
                      <a:r>
                        <a:rPr lang="ko-KR" altLang="en-US" sz="900" kern="0" spc="-100" dirty="0">
                          <a:solidFill>
                            <a:srgbClr val="000000"/>
                          </a:solidFill>
                          <a:effectLst/>
                          <a:ea typeface="한양중고딕"/>
                        </a:rPr>
                        <a:t>영업자</a:t>
                      </a:r>
                      <a:endParaRPr lang="ko-KR" altLang="en-US" sz="900" kern="0" spc="0" dirty="0">
                        <a:solidFill>
                          <a:srgbClr val="000000"/>
                        </a:solidFill>
                        <a:effectLst/>
                      </a:endParaRPr>
                    </a:p>
                  </a:txBody>
                  <a:tcPr marL="42180" marR="42180" marT="11661" marB="11661"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grid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1</a:t>
                      </a:r>
                      <a:r>
                        <a:rPr lang="ko-KR" altLang="en-US" sz="900" kern="0" spc="-100" dirty="0">
                          <a:solidFill>
                            <a:srgbClr val="000000"/>
                          </a:solidFill>
                          <a:effectLst/>
                          <a:ea typeface="한양중고딕"/>
                        </a:rPr>
                        <a:t>절 유해화학</a:t>
                      </a:r>
                      <a:r>
                        <a:rPr lang="ko-KR" altLang="en-US" sz="900" kern="0" spc="-140" dirty="0">
                          <a:solidFill>
                            <a:srgbClr val="000000"/>
                          </a:solidFill>
                          <a:effectLst/>
                          <a:ea typeface="한양중고딕"/>
                        </a:rPr>
                        <a:t>물질 영업구분</a:t>
                      </a:r>
                      <a:r>
                        <a:rPr lang="ko-KR" altLang="en-US" sz="900" kern="0" spc="-100" dirty="0">
                          <a:solidFill>
                            <a:srgbClr val="000000"/>
                          </a:solidFill>
                          <a:effectLst/>
                          <a:latin typeface="한양중고딕"/>
                        </a:rPr>
                        <a:t> </a:t>
                      </a:r>
                      <a:r>
                        <a:rPr lang="ko-KR" altLang="en-US" sz="900" kern="0" spc="-100" dirty="0">
                          <a:solidFill>
                            <a:srgbClr val="000000"/>
                          </a:solidFill>
                          <a:effectLst/>
                          <a:ea typeface="한양중고딕"/>
                        </a:rPr>
                        <a:t>및 영업허가</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27</a:t>
                      </a:r>
                      <a:r>
                        <a:rPr lang="ko-KR" altLang="en-US" sz="900" kern="0" spc="-100" dirty="0">
                          <a:solidFill>
                            <a:srgbClr val="000000"/>
                          </a:solidFill>
                          <a:effectLst/>
                          <a:ea typeface="한양중고딕"/>
                        </a:rPr>
                        <a:t>조</a:t>
                      </a:r>
                      <a:endParaRPr lang="ko-KR" altLang="en-US" sz="900" kern="0" spc="0" dirty="0">
                        <a:solidFill>
                          <a:srgbClr val="000000"/>
                        </a:solidFill>
                        <a:effectLst/>
                      </a:endParaRPr>
                    </a:p>
                    <a:p>
                      <a:pPr marL="0" marR="0" indent="0" algn="ctr" fontAlgn="base" latinLnBrk="0">
                        <a:lnSpc>
                          <a:spcPct val="130000"/>
                        </a:lnSpc>
                        <a:spcBef>
                          <a:spcPts val="0"/>
                        </a:spcBef>
                        <a:spcAft>
                          <a:spcPts val="0"/>
                        </a:spcAft>
                      </a:pPr>
                      <a:r>
                        <a:rPr lang="ko-KR" altLang="en-US" sz="900" kern="0" spc="-100" dirty="0">
                          <a:solidFill>
                            <a:srgbClr val="000000"/>
                          </a:solidFill>
                          <a:effectLst/>
                          <a:ea typeface="한양중고딕"/>
                        </a:rPr>
                        <a:t>～</a:t>
                      </a:r>
                      <a:endParaRPr lang="ko-KR" altLang="en-US" sz="900" kern="0" spc="0" dirty="0">
                        <a:solidFill>
                          <a:srgbClr val="000000"/>
                        </a:solidFill>
                        <a:effectLst/>
                      </a:endParaRPr>
                    </a:p>
                    <a:p>
                      <a:pPr marL="0" marR="0" indent="0" algn="ctr" fontAlgn="base" latinLnBrk="0">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30</a:t>
                      </a:r>
                      <a:r>
                        <a:rPr lang="ko-KR" altLang="en-US" sz="900" kern="0" spc="-100" dirty="0">
                          <a:solidFill>
                            <a:srgbClr val="000000"/>
                          </a:solidFill>
                          <a:effectLst/>
                          <a:ea typeface="한양중고딕"/>
                        </a:rPr>
                        <a:t>조</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영업의 구분</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영업허가</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영업허가의 면제</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영업자의 결격사유</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9960">
                <a:tc vMerge="1">
                  <a:txBody>
                    <a:bodyPr/>
                    <a:lstStyle/>
                    <a:p>
                      <a:pPr latinLnBrk="1"/>
                      <a:endParaRPr lang="ko-KR" altLang="en-US"/>
                    </a:p>
                  </a:txBody>
                  <a:tcPr/>
                </a:tc>
                <a:tc grid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2</a:t>
                      </a:r>
                      <a:r>
                        <a:rPr lang="ko-KR" altLang="en-US" sz="900" kern="0" spc="-100" dirty="0">
                          <a:solidFill>
                            <a:srgbClr val="000000"/>
                          </a:solidFill>
                          <a:effectLst/>
                          <a:ea typeface="한양중고딕"/>
                        </a:rPr>
                        <a:t>절 유해화학물질 </a:t>
                      </a:r>
                      <a:r>
                        <a:rPr lang="ko-KR" altLang="en-US" sz="900" kern="0" spc="-150" dirty="0">
                          <a:solidFill>
                            <a:srgbClr val="000000"/>
                          </a:solidFill>
                          <a:effectLst/>
                          <a:ea typeface="한양중고딕"/>
                        </a:rPr>
                        <a:t>영업자에 대한 관리</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제</a:t>
                      </a:r>
                      <a:r>
                        <a:rPr lang="en-US" altLang="ko-KR" sz="900" kern="0" spc="-100">
                          <a:solidFill>
                            <a:srgbClr val="000000"/>
                          </a:solidFill>
                          <a:effectLst/>
                          <a:latin typeface="한양중고딕"/>
                        </a:rPr>
                        <a:t>31</a:t>
                      </a:r>
                      <a:r>
                        <a:rPr lang="ko-KR" altLang="en-US" sz="900" kern="0" spc="-100">
                          <a:solidFill>
                            <a:srgbClr val="000000"/>
                          </a:solidFill>
                          <a:effectLst/>
                          <a:ea typeface="한양중고딕"/>
                        </a:rPr>
                        <a:t>조</a:t>
                      </a:r>
                      <a:endParaRPr lang="ko-KR" altLang="en-US" sz="9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a:t>
                      </a:r>
                      <a:endParaRPr lang="ko-KR" altLang="en-US" sz="9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제</a:t>
                      </a:r>
                      <a:r>
                        <a:rPr lang="en-US" altLang="ko-KR" sz="900" kern="0" spc="-100">
                          <a:solidFill>
                            <a:srgbClr val="000000"/>
                          </a:solidFill>
                          <a:effectLst/>
                          <a:latin typeface="한양중고딕"/>
                        </a:rPr>
                        <a:t>38</a:t>
                      </a:r>
                      <a:r>
                        <a:rPr lang="ko-KR" altLang="en-US" sz="900" kern="0" spc="-100">
                          <a:solidFill>
                            <a:srgbClr val="000000"/>
                          </a:solidFill>
                          <a:effectLst/>
                          <a:ea typeface="한양중고딕"/>
                        </a:rPr>
                        <a:t>조</a:t>
                      </a:r>
                      <a:endParaRPr lang="ko-KR" altLang="en-US" sz="900" kern="0" spc="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취급의 도급신고 등</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유해화학물질관리자</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안전교육</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취급중단 및 휴업</a:t>
                      </a:r>
                      <a:r>
                        <a:rPr lang="en-US" altLang="ko-KR" sz="900" kern="0" spc="-100" dirty="0">
                          <a:solidFill>
                            <a:srgbClr val="000000"/>
                          </a:solidFill>
                          <a:effectLst/>
                          <a:ea typeface="한양중고딕"/>
                        </a:rPr>
                        <a:t>․</a:t>
                      </a:r>
                      <a:r>
                        <a:rPr lang="ko-KR" altLang="en-US" sz="900" kern="0" spc="-100" dirty="0">
                          <a:solidFill>
                            <a:srgbClr val="000000"/>
                          </a:solidFill>
                          <a:effectLst/>
                          <a:ea typeface="한양중고딕"/>
                        </a:rPr>
                        <a:t>폐업 등</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유해화학물질 영업허가의 취소 등</a:t>
                      </a:r>
                      <a:endParaRPr lang="ko-KR" altLang="en-US" sz="900" kern="0" spc="0" dirty="0">
                        <a:solidFill>
                          <a:srgbClr val="000000"/>
                        </a:solidFill>
                        <a:effectLst/>
                      </a:endParaRPr>
                    </a:p>
                    <a:p>
                      <a:pPr marL="166370" marR="0" indent="-16637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영업정지 처분에 갈음하여 부과하는 과징금 처분</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권리</a:t>
                      </a:r>
                      <a:r>
                        <a:rPr lang="en-US" altLang="ko-KR" sz="900" kern="0" spc="-100" dirty="0">
                          <a:solidFill>
                            <a:srgbClr val="000000"/>
                          </a:solidFill>
                          <a:effectLst/>
                          <a:ea typeface="한양중고딕"/>
                        </a:rPr>
                        <a:t>․</a:t>
                      </a:r>
                      <a:r>
                        <a:rPr lang="ko-KR" altLang="en-US" sz="900" kern="0" spc="-100" dirty="0">
                          <a:solidFill>
                            <a:srgbClr val="000000"/>
                          </a:solidFill>
                          <a:effectLst/>
                          <a:ea typeface="한양중고딕"/>
                        </a:rPr>
                        <a:t>의무의 승계</a:t>
                      </a:r>
                      <a:endParaRPr lang="ko-KR" altLang="en-US" sz="900" kern="0" spc="0" dirty="0">
                        <a:solidFill>
                          <a:srgbClr val="000000"/>
                        </a:solidFill>
                        <a:effectLst/>
                      </a:endParaRPr>
                    </a:p>
                    <a:p>
                      <a:pPr marL="156210" marR="0" indent="-156210" algn="just" fontAlgn="base" latinLnBrk="1">
                        <a:lnSpc>
                          <a:spcPct val="130000"/>
                        </a:lnSpc>
                        <a:spcBef>
                          <a:spcPts val="0"/>
                        </a:spcBef>
                        <a:spcAft>
                          <a:spcPts val="0"/>
                        </a:spcAft>
                      </a:pPr>
                      <a:r>
                        <a:rPr lang="en-US" altLang="ko-KR" sz="900" kern="0" spc="-100" dirty="0">
                          <a:solidFill>
                            <a:srgbClr val="000000"/>
                          </a:solidFill>
                          <a:effectLst/>
                          <a:latin typeface="한양중고딕"/>
                        </a:rPr>
                        <a:t>-</a:t>
                      </a:r>
                      <a:r>
                        <a:rPr lang="ko-KR" altLang="en-US" sz="900" kern="0" spc="-120" dirty="0">
                          <a:solidFill>
                            <a:srgbClr val="000000"/>
                          </a:solidFill>
                          <a:effectLst/>
                          <a:latin typeface="한양중고딕"/>
                        </a:rPr>
                        <a:t> </a:t>
                      </a:r>
                      <a:r>
                        <a:rPr lang="ko-KR" altLang="en-US" sz="900" kern="0" spc="-120" dirty="0">
                          <a:solidFill>
                            <a:srgbClr val="000000"/>
                          </a:solidFill>
                          <a:effectLst/>
                          <a:ea typeface="한양중고딕"/>
                        </a:rPr>
                        <a:t>유해화학물질관리자 및 취급시설의 공동활용 승인 등</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312">
                <a:tc rowSpan="2">
                  <a:txBody>
                    <a:bodyPr/>
                    <a:lstStyle/>
                    <a:p>
                      <a:pPr marL="0" marR="0" indent="0" algn="l"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5</a:t>
                      </a:r>
                      <a:r>
                        <a:rPr lang="ko-KR" altLang="en-US" sz="900" kern="0" spc="-100" dirty="0">
                          <a:solidFill>
                            <a:srgbClr val="000000"/>
                          </a:solidFill>
                          <a:effectLst/>
                          <a:ea typeface="한양중고딕"/>
                        </a:rPr>
                        <a:t>장</a:t>
                      </a:r>
                      <a:endParaRPr lang="ko-KR" altLang="en-US" sz="900" kern="0" spc="0" dirty="0">
                        <a:solidFill>
                          <a:srgbClr val="000000"/>
                        </a:solidFill>
                        <a:effectLst/>
                      </a:endParaRPr>
                    </a:p>
                    <a:p>
                      <a:pPr marL="0" marR="0" indent="-133350" algn="l" fontAlgn="base" latinLnBrk="1">
                        <a:lnSpc>
                          <a:spcPct val="130000"/>
                        </a:lnSpc>
                        <a:spcBef>
                          <a:spcPts val="0"/>
                        </a:spcBef>
                        <a:spcAft>
                          <a:spcPts val="0"/>
                        </a:spcAft>
                      </a:pPr>
                      <a:r>
                        <a:rPr lang="ko-KR" altLang="en-US" sz="900" kern="0" spc="-270" dirty="0" smtClean="0">
                          <a:solidFill>
                            <a:srgbClr val="000000"/>
                          </a:solidFill>
                          <a:effectLst/>
                          <a:ea typeface="한양중고딕"/>
                        </a:rPr>
                        <a:t>화학사고의</a:t>
                      </a:r>
                      <a:r>
                        <a:rPr lang="ko-KR" altLang="en-US" sz="900" kern="0" spc="-100" dirty="0" smtClean="0">
                          <a:solidFill>
                            <a:srgbClr val="000000"/>
                          </a:solidFill>
                          <a:effectLst/>
                          <a:latin typeface="한양중고딕"/>
                        </a:rPr>
                        <a:t> </a:t>
                      </a:r>
                      <a:r>
                        <a:rPr lang="ko-KR" altLang="en-US" sz="900" kern="0" spc="-170" dirty="0">
                          <a:solidFill>
                            <a:srgbClr val="000000"/>
                          </a:solidFill>
                          <a:effectLst/>
                          <a:ea typeface="한양중고딕"/>
                        </a:rPr>
                        <a:t>대비 및 대응</a:t>
                      </a:r>
                      <a:r>
                        <a:rPr lang="ko-KR" altLang="en-US" sz="900" kern="0" spc="-100" dirty="0">
                          <a:solidFill>
                            <a:srgbClr val="000000"/>
                          </a:solidFill>
                          <a:effectLst/>
                          <a:latin typeface="한양중고딕"/>
                        </a:rPr>
                        <a:t> </a:t>
                      </a:r>
                      <a:r>
                        <a:rPr lang="ko-KR" altLang="en-US" sz="900" kern="0" spc="-100" dirty="0">
                          <a:solidFill>
                            <a:srgbClr val="000000"/>
                          </a:solidFill>
                          <a:effectLst/>
                          <a:ea typeface="한양중고딕"/>
                        </a:rPr>
                        <a:t>등</a:t>
                      </a:r>
                      <a:endParaRPr lang="ko-KR" altLang="en-US" sz="900" kern="0" spc="0" dirty="0">
                        <a:solidFill>
                          <a:srgbClr val="000000"/>
                        </a:solidFill>
                        <a:effectLst/>
                      </a:endParaRPr>
                    </a:p>
                  </a:txBody>
                  <a:tcPr marL="42180" marR="42180" marT="11661" marB="11661"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grid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200" dirty="0">
                          <a:solidFill>
                            <a:srgbClr val="000000"/>
                          </a:solidFill>
                          <a:effectLst/>
                          <a:latin typeface="한양중고딕"/>
                        </a:rPr>
                        <a:t>1</a:t>
                      </a:r>
                      <a:r>
                        <a:rPr lang="ko-KR" altLang="en-US" sz="900" kern="0" spc="-200" dirty="0">
                          <a:solidFill>
                            <a:srgbClr val="000000"/>
                          </a:solidFill>
                          <a:effectLst/>
                          <a:ea typeface="한양중고딕"/>
                        </a:rPr>
                        <a:t>절 사고대비물질의</a:t>
                      </a:r>
                      <a:r>
                        <a:rPr lang="ko-KR" altLang="en-US" sz="900" kern="0" spc="-100" dirty="0">
                          <a:solidFill>
                            <a:srgbClr val="000000"/>
                          </a:solidFill>
                          <a:effectLst/>
                          <a:latin typeface="한양중고딕"/>
                        </a:rPr>
                        <a:t> </a:t>
                      </a:r>
                      <a:r>
                        <a:rPr lang="ko-KR" altLang="en-US" sz="900" kern="0" spc="-100" dirty="0">
                          <a:solidFill>
                            <a:srgbClr val="000000"/>
                          </a:solidFill>
                          <a:effectLst/>
                          <a:ea typeface="한양중고딕"/>
                        </a:rPr>
                        <a:t>지정 등</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제</a:t>
                      </a:r>
                      <a:r>
                        <a:rPr lang="en-US" altLang="ko-KR" sz="900" kern="0" spc="-100">
                          <a:solidFill>
                            <a:srgbClr val="000000"/>
                          </a:solidFill>
                          <a:effectLst/>
                          <a:latin typeface="한양중고딕"/>
                        </a:rPr>
                        <a:t>39</a:t>
                      </a:r>
                      <a:r>
                        <a:rPr lang="ko-KR" altLang="en-US" sz="900" kern="0" spc="-100">
                          <a:solidFill>
                            <a:srgbClr val="000000"/>
                          </a:solidFill>
                          <a:effectLst/>
                          <a:ea typeface="한양중고딕"/>
                        </a:rPr>
                        <a:t>조</a:t>
                      </a:r>
                      <a:endParaRPr lang="ko-KR" altLang="en-US" sz="9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a:t>
                      </a:r>
                      <a:endParaRPr lang="ko-KR" altLang="en-US" sz="9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제</a:t>
                      </a:r>
                      <a:r>
                        <a:rPr lang="en-US" altLang="ko-KR" sz="900" kern="0" spc="-100">
                          <a:solidFill>
                            <a:srgbClr val="000000"/>
                          </a:solidFill>
                          <a:effectLst/>
                          <a:latin typeface="한양중고딕"/>
                        </a:rPr>
                        <a:t>42</a:t>
                      </a:r>
                      <a:r>
                        <a:rPr lang="ko-KR" altLang="en-US" sz="900" kern="0" spc="-100">
                          <a:solidFill>
                            <a:srgbClr val="000000"/>
                          </a:solidFill>
                          <a:effectLst/>
                          <a:ea typeface="한양중고딕"/>
                        </a:rPr>
                        <a:t>조</a:t>
                      </a:r>
                      <a:endParaRPr lang="ko-KR" altLang="en-US" sz="900" kern="0" spc="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사고대비물질의 지정</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err="1">
                          <a:solidFill>
                            <a:srgbClr val="000000"/>
                          </a:solidFill>
                          <a:effectLst/>
                          <a:ea typeface="한양중고딕"/>
                        </a:rPr>
                        <a:t>위해관리계획서의</a:t>
                      </a:r>
                      <a:r>
                        <a:rPr lang="ko-KR" altLang="en-US" sz="900" kern="0" spc="-100" dirty="0">
                          <a:solidFill>
                            <a:srgbClr val="000000"/>
                          </a:solidFill>
                          <a:effectLst/>
                          <a:ea typeface="한양중고딕"/>
                        </a:rPr>
                        <a:t> 작성</a:t>
                      </a:r>
                      <a:r>
                        <a:rPr lang="en-US" altLang="ko-KR" sz="900" kern="0" spc="-100" dirty="0">
                          <a:solidFill>
                            <a:srgbClr val="000000"/>
                          </a:solidFill>
                          <a:effectLst/>
                          <a:ea typeface="한양중고딕"/>
                        </a:rPr>
                        <a:t>․</a:t>
                      </a:r>
                      <a:r>
                        <a:rPr lang="ko-KR" altLang="en-US" sz="900" kern="0" spc="-100" dirty="0">
                          <a:solidFill>
                            <a:srgbClr val="000000"/>
                          </a:solidFill>
                          <a:effectLst/>
                          <a:ea typeface="한양중고딕"/>
                        </a:rPr>
                        <a:t>제출</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err="1">
                          <a:solidFill>
                            <a:srgbClr val="000000"/>
                          </a:solidFill>
                          <a:effectLst/>
                          <a:ea typeface="한양중고딕"/>
                        </a:rPr>
                        <a:t>위해관리계획서의</a:t>
                      </a:r>
                      <a:r>
                        <a:rPr lang="ko-KR" altLang="en-US" sz="900" kern="0" spc="-100" dirty="0">
                          <a:solidFill>
                            <a:srgbClr val="000000"/>
                          </a:solidFill>
                          <a:effectLst/>
                          <a:ea typeface="한양중고딕"/>
                        </a:rPr>
                        <a:t> 지역사회 고지</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4971">
                <a:tc vMerge="1">
                  <a:txBody>
                    <a:bodyPr/>
                    <a:lstStyle/>
                    <a:p>
                      <a:pPr latinLnBrk="1"/>
                      <a:endParaRPr lang="ko-KR" altLang="en-US"/>
                    </a:p>
                  </a:txBody>
                  <a:tcPr/>
                </a:tc>
                <a:tc gridSpan="2">
                  <a:txBody>
                    <a:bodyPr/>
                    <a:lstStyle/>
                    <a:p>
                      <a:pPr marL="0" marR="0" indent="-133350" algn="just"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2</a:t>
                      </a:r>
                      <a:r>
                        <a:rPr lang="ko-KR" altLang="en-US" sz="900" kern="0" spc="-100" dirty="0">
                          <a:solidFill>
                            <a:srgbClr val="000000"/>
                          </a:solidFill>
                          <a:effectLst/>
                          <a:ea typeface="한양중고딕"/>
                        </a:rPr>
                        <a:t>절 화학사고의 대응 등</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제</a:t>
                      </a:r>
                      <a:r>
                        <a:rPr lang="en-US" altLang="ko-KR" sz="900" kern="0" spc="-100">
                          <a:solidFill>
                            <a:srgbClr val="000000"/>
                          </a:solidFill>
                          <a:effectLst/>
                          <a:latin typeface="한양중고딕"/>
                        </a:rPr>
                        <a:t>43</a:t>
                      </a:r>
                      <a:r>
                        <a:rPr lang="ko-KR" altLang="en-US" sz="900" kern="0" spc="-100">
                          <a:solidFill>
                            <a:srgbClr val="000000"/>
                          </a:solidFill>
                          <a:effectLst/>
                          <a:ea typeface="한양중고딕"/>
                        </a:rPr>
                        <a:t>조</a:t>
                      </a:r>
                      <a:endParaRPr lang="ko-KR" altLang="en-US" sz="9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a:t>
                      </a:r>
                      <a:endParaRPr lang="ko-KR" altLang="en-US" sz="900" kern="0" spc="0">
                        <a:solidFill>
                          <a:srgbClr val="000000"/>
                        </a:solidFill>
                        <a:effectLst/>
                      </a:endParaRPr>
                    </a:p>
                    <a:p>
                      <a:pPr marL="0" marR="0" indent="0" algn="ctr" fontAlgn="base" latinLnBrk="0">
                        <a:lnSpc>
                          <a:spcPct val="130000"/>
                        </a:lnSpc>
                        <a:spcBef>
                          <a:spcPts val="0"/>
                        </a:spcBef>
                        <a:spcAft>
                          <a:spcPts val="0"/>
                        </a:spcAft>
                      </a:pPr>
                      <a:r>
                        <a:rPr lang="ko-KR" altLang="en-US" sz="900" kern="0" spc="-100">
                          <a:solidFill>
                            <a:srgbClr val="000000"/>
                          </a:solidFill>
                          <a:effectLst/>
                          <a:ea typeface="한양중고딕"/>
                        </a:rPr>
                        <a:t>제</a:t>
                      </a:r>
                      <a:r>
                        <a:rPr lang="en-US" altLang="ko-KR" sz="900" kern="0" spc="-100">
                          <a:solidFill>
                            <a:srgbClr val="000000"/>
                          </a:solidFill>
                          <a:effectLst/>
                          <a:latin typeface="한양중고딕"/>
                        </a:rPr>
                        <a:t>47</a:t>
                      </a:r>
                      <a:r>
                        <a:rPr lang="ko-KR" altLang="en-US" sz="900" kern="0" spc="-100">
                          <a:solidFill>
                            <a:srgbClr val="000000"/>
                          </a:solidFill>
                          <a:effectLst/>
                          <a:ea typeface="한양중고딕"/>
                        </a:rPr>
                        <a:t>조</a:t>
                      </a:r>
                      <a:endParaRPr lang="ko-KR" altLang="en-US" sz="900" kern="0" spc="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화학사고 발생신고 등</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화학사고 현장 대응</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화학사고 영향조사</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조치명령 등</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화학사고 특별관리지역의 지정</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986">
                <a:tc gridSpan="2">
                  <a:txBody>
                    <a:bodyPr/>
                    <a:lstStyle/>
                    <a:p>
                      <a:pPr marL="0" marR="0" indent="0" algn="just" fontAlgn="base" latinLnBrk="1">
                        <a:lnSpc>
                          <a:spcPct val="130000"/>
                        </a:lnSpc>
                        <a:spcBef>
                          <a:spcPts val="0"/>
                        </a:spcBef>
                        <a:spcAft>
                          <a:spcPts val="0"/>
                        </a:spcAft>
                      </a:pPr>
                      <a:endParaRPr lang="ko-KR" altLang="en-US" sz="200" kern="0" spc="0" dirty="0">
                        <a:solidFill>
                          <a:srgbClr val="000000"/>
                        </a:solidFill>
                        <a:effectLst/>
                      </a:endParaRPr>
                    </a:p>
                  </a:txBody>
                  <a:tcPr marL="42180" marR="42180" marT="11661" marB="1166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just" fontAlgn="base" latinLnBrk="1">
                        <a:lnSpc>
                          <a:spcPct val="130000"/>
                        </a:lnSpc>
                        <a:spcBef>
                          <a:spcPts val="0"/>
                        </a:spcBef>
                        <a:spcAft>
                          <a:spcPts val="0"/>
                        </a:spcAft>
                      </a:pPr>
                      <a:endParaRPr lang="ko-KR" altLang="en-US" sz="200" kern="0" spc="0" dirty="0">
                        <a:solidFill>
                          <a:srgbClr val="000000"/>
                        </a:solidFill>
                        <a:effectLst/>
                      </a:endParaRPr>
                    </a:p>
                  </a:txBody>
                  <a:tcPr marL="42180" marR="42180" marT="11661" marB="1166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latinLnBrk="1"/>
                      <a:endParaRPr lang="ko-KR" altLang="en-US" sz="200" dirty="0"/>
                    </a:p>
                  </a:txBody>
                  <a:tcPr marL="42180" marR="42180" marT="11661" marB="1166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endParaRPr lang="ko-KR" altLang="en-US" sz="200" kern="0" spc="0" dirty="0">
                        <a:solidFill>
                          <a:srgbClr val="000000"/>
                        </a:solidFill>
                        <a:effectLst/>
                      </a:endParaRPr>
                    </a:p>
                  </a:txBody>
                  <a:tcPr marL="42180" marR="42180" marT="11661" marB="11661" anchor="ctr">
                    <a:lnL>
                      <a:noFill/>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6619">
                <a:tc gridSpan="3">
                  <a:txBody>
                    <a:bodyPr/>
                    <a:lstStyle/>
                    <a:p>
                      <a:pPr marL="133350" marR="0" indent="-133350" algn="just" fontAlgn="base" latinLnBrk="1">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6</a:t>
                      </a:r>
                      <a:r>
                        <a:rPr lang="ko-KR" altLang="en-US" sz="900" kern="0" spc="-100" dirty="0">
                          <a:solidFill>
                            <a:srgbClr val="000000"/>
                          </a:solidFill>
                          <a:effectLst/>
                          <a:ea typeface="한양중고딕"/>
                        </a:rPr>
                        <a:t>장</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ko-KR" altLang="en-US" sz="900" kern="0" spc="-100" dirty="0">
                          <a:solidFill>
                            <a:srgbClr val="000000"/>
                          </a:solidFill>
                          <a:effectLst/>
                          <a:ea typeface="한양중고딕"/>
                        </a:rPr>
                        <a:t>보 </a:t>
                      </a:r>
                      <a:r>
                        <a:rPr lang="ko-KR" altLang="en-US" sz="900" kern="0" spc="-100" dirty="0" err="1">
                          <a:solidFill>
                            <a:srgbClr val="000000"/>
                          </a:solidFill>
                          <a:effectLst/>
                          <a:ea typeface="한양중고딕"/>
                        </a:rPr>
                        <a:t>칙</a:t>
                      </a:r>
                      <a:endParaRPr lang="ko-KR" altLang="en-US" sz="900" kern="0" spc="0" dirty="0">
                        <a:solidFill>
                          <a:srgbClr val="000000"/>
                        </a:solidFill>
                        <a:effectLst/>
                      </a:endParaRPr>
                    </a:p>
                  </a:txBody>
                  <a:tcPr marL="42180" marR="42180" marT="11661" marB="11661" anchor="ctr">
                    <a:lnL>
                      <a:noFill/>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indent="0" algn="ctr" fontAlgn="base" latinLnBrk="0">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48</a:t>
                      </a:r>
                      <a:r>
                        <a:rPr lang="ko-KR" altLang="en-US" sz="900" kern="0" spc="-100" dirty="0">
                          <a:solidFill>
                            <a:srgbClr val="000000"/>
                          </a:solidFill>
                          <a:effectLst/>
                          <a:ea typeface="한양중고딕"/>
                        </a:rPr>
                        <a:t>조</a:t>
                      </a:r>
                      <a:endParaRPr lang="ko-KR" altLang="en-US" sz="900" kern="0" spc="0" dirty="0">
                        <a:solidFill>
                          <a:srgbClr val="000000"/>
                        </a:solidFill>
                        <a:effectLst/>
                      </a:endParaRPr>
                    </a:p>
                    <a:p>
                      <a:pPr marL="0" marR="0" indent="0" algn="ctr" fontAlgn="base" latinLnBrk="0">
                        <a:lnSpc>
                          <a:spcPct val="130000"/>
                        </a:lnSpc>
                        <a:spcBef>
                          <a:spcPts val="0"/>
                        </a:spcBef>
                        <a:spcAft>
                          <a:spcPts val="0"/>
                        </a:spcAft>
                      </a:pPr>
                      <a:r>
                        <a:rPr lang="ko-KR" altLang="en-US" sz="900" kern="0" spc="-100" dirty="0">
                          <a:solidFill>
                            <a:srgbClr val="000000"/>
                          </a:solidFill>
                          <a:effectLst/>
                          <a:ea typeface="한양중고딕"/>
                        </a:rPr>
                        <a:t>～</a:t>
                      </a:r>
                      <a:endParaRPr lang="ko-KR" altLang="en-US" sz="900" kern="0" spc="0" dirty="0">
                        <a:solidFill>
                          <a:srgbClr val="000000"/>
                        </a:solidFill>
                        <a:effectLst/>
                      </a:endParaRPr>
                    </a:p>
                    <a:p>
                      <a:pPr marL="0" marR="0" indent="0" algn="ctr" fontAlgn="base" latinLnBrk="0">
                        <a:lnSpc>
                          <a:spcPct val="130000"/>
                        </a:lnSpc>
                        <a:spcBef>
                          <a:spcPts val="0"/>
                        </a:spcBef>
                        <a:spcAft>
                          <a:spcPts val="0"/>
                        </a:spcAft>
                      </a:pPr>
                      <a:r>
                        <a:rPr lang="ko-KR" altLang="en-US" sz="900" kern="0" spc="-100" dirty="0">
                          <a:solidFill>
                            <a:srgbClr val="000000"/>
                          </a:solidFill>
                          <a:effectLst/>
                          <a:ea typeface="한양중고딕"/>
                        </a:rPr>
                        <a:t>제</a:t>
                      </a:r>
                      <a:r>
                        <a:rPr lang="en-US" altLang="ko-KR" sz="900" kern="0" spc="-100" dirty="0">
                          <a:solidFill>
                            <a:srgbClr val="000000"/>
                          </a:solidFill>
                          <a:effectLst/>
                          <a:latin typeface="한양중고딕"/>
                        </a:rPr>
                        <a:t>64</a:t>
                      </a:r>
                      <a:r>
                        <a:rPr lang="ko-KR" altLang="en-US" sz="900" kern="0" spc="-100" dirty="0">
                          <a:solidFill>
                            <a:srgbClr val="000000"/>
                          </a:solidFill>
                          <a:effectLst/>
                          <a:ea typeface="한양중고딕"/>
                        </a:rPr>
                        <a:t>조</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tc>
                  <a:txBody>
                    <a:bodyPr/>
                    <a:lstStyle/>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화학물질 종합정보시스템 구축</a:t>
                      </a:r>
                      <a:r>
                        <a:rPr lang="en-US" altLang="ko-KR" sz="900" kern="0" spc="-100" dirty="0">
                          <a:solidFill>
                            <a:srgbClr val="000000"/>
                          </a:solidFill>
                          <a:effectLst/>
                          <a:ea typeface="한양중고딕"/>
                        </a:rPr>
                        <a:t>․</a:t>
                      </a:r>
                      <a:r>
                        <a:rPr lang="ko-KR" altLang="en-US" sz="900" kern="0" spc="-100" dirty="0">
                          <a:solidFill>
                            <a:srgbClr val="000000"/>
                          </a:solidFill>
                          <a:effectLst/>
                          <a:ea typeface="한양중고딕"/>
                        </a:rPr>
                        <a:t>운영</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보고 및 검사 등</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서류의 기록</a:t>
                      </a:r>
                      <a:r>
                        <a:rPr lang="en-US" altLang="ko-KR" sz="900" kern="0" spc="-100" dirty="0">
                          <a:solidFill>
                            <a:srgbClr val="000000"/>
                          </a:solidFill>
                          <a:effectLst/>
                          <a:ea typeface="한양중고딕"/>
                        </a:rPr>
                        <a:t>․</a:t>
                      </a:r>
                      <a:r>
                        <a:rPr lang="ko-KR" altLang="en-US" sz="900" kern="0" spc="-100" dirty="0">
                          <a:solidFill>
                            <a:srgbClr val="000000"/>
                          </a:solidFill>
                          <a:effectLst/>
                          <a:ea typeface="한양중고딕"/>
                        </a:rPr>
                        <a:t>보존</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청문</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자료의 보호</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화학물질 관리에 관한 협회</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수수료</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권한의 위임</a:t>
                      </a:r>
                      <a:r>
                        <a:rPr lang="en-US" altLang="ko-KR" sz="900" kern="0" spc="-100" dirty="0">
                          <a:solidFill>
                            <a:srgbClr val="000000"/>
                          </a:solidFill>
                          <a:effectLst/>
                          <a:ea typeface="한양중고딕"/>
                        </a:rPr>
                        <a:t>․</a:t>
                      </a:r>
                      <a:r>
                        <a:rPr lang="ko-KR" altLang="en-US" sz="900" kern="0" spc="-100" dirty="0">
                          <a:solidFill>
                            <a:srgbClr val="000000"/>
                          </a:solidFill>
                          <a:effectLst/>
                          <a:ea typeface="한양중고딕"/>
                        </a:rPr>
                        <a:t>위탁</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벌칙 적용에서의 공무원 의제</a:t>
                      </a:r>
                      <a:endParaRPr lang="ko-KR" altLang="en-US" sz="900" kern="0" spc="0" dirty="0">
                        <a:solidFill>
                          <a:srgbClr val="000000"/>
                        </a:solidFill>
                        <a:effectLst/>
                      </a:endParaRPr>
                    </a:p>
                    <a:p>
                      <a:pPr marL="0" marR="0" indent="0" algn="just" fontAlgn="base" latinLnBrk="1">
                        <a:lnSpc>
                          <a:spcPct val="130000"/>
                        </a:lnSpc>
                        <a:spcBef>
                          <a:spcPts val="0"/>
                        </a:spcBef>
                        <a:spcAft>
                          <a:spcPts val="0"/>
                        </a:spcAft>
                      </a:pP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벌칙</a:t>
                      </a:r>
                      <a:r>
                        <a:rPr lang="en-US" altLang="ko-KR" sz="900" kern="0" spc="-100" dirty="0">
                          <a:solidFill>
                            <a:srgbClr val="000000"/>
                          </a:solidFill>
                          <a:effectLst/>
                          <a:latin typeface="한양중고딕"/>
                        </a:rPr>
                        <a:t>, </a:t>
                      </a:r>
                      <a:r>
                        <a:rPr lang="ko-KR" altLang="en-US" sz="900" kern="0" spc="-100" dirty="0" err="1">
                          <a:solidFill>
                            <a:srgbClr val="000000"/>
                          </a:solidFill>
                          <a:effectLst/>
                          <a:ea typeface="한양중고딕"/>
                        </a:rPr>
                        <a:t>양벌규정</a:t>
                      </a:r>
                      <a:r>
                        <a:rPr lang="en-US" altLang="ko-KR" sz="900" kern="0" spc="-100" dirty="0">
                          <a:solidFill>
                            <a:srgbClr val="000000"/>
                          </a:solidFill>
                          <a:effectLst/>
                          <a:latin typeface="한양중고딕"/>
                        </a:rPr>
                        <a:t>, </a:t>
                      </a:r>
                      <a:r>
                        <a:rPr lang="ko-KR" altLang="en-US" sz="900" kern="0" spc="-100" dirty="0">
                          <a:solidFill>
                            <a:srgbClr val="000000"/>
                          </a:solidFill>
                          <a:effectLst/>
                          <a:ea typeface="한양중고딕"/>
                        </a:rPr>
                        <a:t>과태료</a:t>
                      </a:r>
                      <a:endParaRPr lang="ko-KR" altLang="en-US" sz="900" kern="0" spc="0" dirty="0">
                        <a:solidFill>
                          <a:srgbClr val="000000"/>
                        </a:solidFill>
                        <a:effectLst/>
                      </a:endParaRPr>
                    </a:p>
                  </a:txBody>
                  <a:tcPr marL="42180" marR="42180" marT="11661" marB="11661" anchor="ctr">
                    <a:lnL w="3556" cap="flat" cmpd="sng" algn="ctr">
                      <a:solidFill>
                        <a:srgbClr val="000000"/>
                      </a:solidFill>
                      <a:prstDash val="solid"/>
                      <a:round/>
                      <a:headEnd type="none" w="med" len="med"/>
                      <a:tailEnd type="none" w="med" len="med"/>
                    </a:lnL>
                    <a:lnR>
                      <a:noFill/>
                    </a:lnR>
                    <a:lnT w="21590" cap="flat" cmpd="sng" algn="ctr">
                      <a:solidFill>
                        <a:srgbClr val="000000"/>
                      </a:solidFill>
                      <a:prstDash val="solid"/>
                      <a:round/>
                      <a:headEnd type="none" w="med" len="med"/>
                      <a:tailEnd type="none" w="med" len="med"/>
                    </a:lnT>
                    <a:lnB w="2159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441" name="Rectangle 3"/>
          <p:cNvSpPr>
            <a:spLocks noChangeArrowheads="1"/>
          </p:cNvSpPr>
          <p:nvPr/>
        </p:nvSpPr>
        <p:spPr bwMode="auto">
          <a:xfrm>
            <a:off x="1460500" y="1595438"/>
            <a:ext cx="9144000" cy="457200"/>
          </a:xfrm>
          <a:prstGeom prst="rect">
            <a:avLst/>
          </a:prstGeom>
          <a:noFill/>
          <a:ln w="9525">
            <a:noFill/>
            <a:miter lim="800000"/>
            <a:headEnd/>
            <a:tailEnd/>
          </a:ln>
        </p:spPr>
        <p:txBody>
          <a:bodyPr wrap="none" anchor="ctr">
            <a:spAutoFit/>
          </a:bodyPr>
          <a:lstStyle/>
          <a:p>
            <a:endParaRPr lang="ko-KR" altLang="ko-K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개선내용</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pic>
        <p:nvPicPr>
          <p:cNvPr id="122883" name="Picture 2"/>
          <p:cNvPicPr>
            <a:picLocks noChangeAspect="1" noChangeArrowheads="1"/>
          </p:cNvPicPr>
          <p:nvPr/>
        </p:nvPicPr>
        <p:blipFill>
          <a:blip r:embed="rId3"/>
          <a:srcRect/>
          <a:stretch>
            <a:fillRect/>
          </a:stretch>
        </p:blipFill>
        <p:spPr bwMode="auto">
          <a:xfrm>
            <a:off x="639763" y="1714500"/>
            <a:ext cx="8004175" cy="3929063"/>
          </a:xfrm>
          <a:prstGeom prst="rect">
            <a:avLst/>
          </a:prstGeom>
          <a:noFill/>
          <a:ln w="9525">
            <a:noFill/>
            <a:miter lim="800000"/>
            <a:headEnd/>
            <a:tailEnd/>
          </a:ln>
        </p:spPr>
      </p:pic>
      <p:sp>
        <p:nvSpPr>
          <p:cNvPr id="122884" name="모서리가 둥근 직사각형 4"/>
          <p:cNvSpPr>
            <a:spLocks noChangeArrowheads="1"/>
          </p:cNvSpPr>
          <p:nvPr/>
        </p:nvSpPr>
        <p:spPr bwMode="auto">
          <a:xfrm>
            <a:off x="395288" y="113982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피해자 </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 </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피해입증과 문제해결 용이</a:t>
            </a:r>
            <a:endParaRPr lang="en-US" altLang="ko-KR" sz="1100" b="1">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개선내용</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pic>
        <p:nvPicPr>
          <p:cNvPr id="123907" name="Picture 2"/>
          <p:cNvPicPr>
            <a:picLocks noChangeAspect="1" noChangeArrowheads="1"/>
          </p:cNvPicPr>
          <p:nvPr/>
        </p:nvPicPr>
        <p:blipFill>
          <a:blip r:embed="rId3"/>
          <a:srcRect/>
          <a:stretch>
            <a:fillRect/>
          </a:stretch>
        </p:blipFill>
        <p:spPr bwMode="auto">
          <a:xfrm>
            <a:off x="574675" y="1916113"/>
            <a:ext cx="8101013" cy="3600450"/>
          </a:xfrm>
          <a:prstGeom prst="rect">
            <a:avLst/>
          </a:prstGeom>
          <a:noFill/>
          <a:ln w="9525">
            <a:noFill/>
            <a:miter lim="800000"/>
            <a:headEnd/>
            <a:tailEnd/>
          </a:ln>
        </p:spPr>
      </p:pic>
      <p:sp>
        <p:nvSpPr>
          <p:cNvPr id="123908" name="모서리가 둥근 직사각형 4"/>
          <p:cNvSpPr>
            <a:spLocks noChangeArrowheads="1"/>
          </p:cNvSpPr>
          <p:nvPr/>
        </p:nvSpPr>
        <p:spPr bwMode="auto">
          <a:xfrm>
            <a:off x="395288" y="113982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국가 </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 </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국가예산 절감 및 피해구제 사각지대 해소</a:t>
            </a:r>
            <a:endParaRPr lang="en-US" altLang="ko-KR">
              <a:solidFill>
                <a:srgbClr val="215968"/>
              </a:solidFill>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환경오염사고 발생신고</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8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24931" name="모서리가 둥근 직사각형 18"/>
          <p:cNvSpPr>
            <a:spLocks noChangeArrowheads="1"/>
          </p:cNvSpPr>
          <p:nvPr/>
        </p:nvSpPr>
        <p:spPr bwMode="auto">
          <a:xfrm>
            <a:off x="395288" y="124618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사업자의 신고 의무</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8" name="모서리가 둥근 직사각형 7"/>
          <p:cNvSpPr/>
          <p:nvPr/>
        </p:nvSpPr>
        <p:spPr bwMode="auto">
          <a:xfrm>
            <a:off x="611560" y="1818034"/>
            <a:ext cx="8280919" cy="3254040"/>
          </a:xfrm>
          <a:prstGeom prst="roundRect">
            <a:avLst>
              <a:gd name="adj" fmla="val 3403"/>
            </a:avLst>
          </a:prstGeom>
          <a:noFill/>
        </p:spPr>
        <p:txBody>
          <a:bodyPr lIns="0" tIns="0" rIns="0" bIns="0">
            <a:scene3d>
              <a:camera prst="orthographicFront"/>
              <a:lightRig rig="threePt" dir="t"/>
            </a:scene3d>
            <a:sp3d>
              <a:bevelT w="1270" h="6350"/>
              <a:contourClr>
                <a:schemeClr val="bg1"/>
              </a:contourClr>
            </a:sp3d>
          </a:bodyPr>
          <a:lstStyle/>
          <a:p>
            <a:pPr marL="266700" indent="-266700" defTabSz="762000" latinLnBrk="0">
              <a:lnSpc>
                <a:spcPct val="150000"/>
              </a:lnSpc>
              <a:spcAft>
                <a:spcPts val="300"/>
              </a:spcAft>
              <a:defRPr/>
            </a:pPr>
            <a:r>
              <a:rPr lang="en-US" altLang="ko-KR" sz="1400" dirty="0">
                <a:latin typeface="HY헤드라인M" pitchFamily="18" charset="-127"/>
                <a:ea typeface="HY헤드라인M" pitchFamily="18" charset="-127"/>
              </a:rPr>
              <a:t> ① </a:t>
            </a:r>
            <a:r>
              <a:rPr lang="ko-KR" altLang="en-US" sz="1400" dirty="0">
                <a:latin typeface="HY헤드라인M" pitchFamily="18" charset="-127"/>
                <a:ea typeface="HY헤드라인M" pitchFamily="18" charset="-127"/>
              </a:rPr>
              <a:t>시설에서 환경오염 사고가 발생한 경우 해당 시설의 사업자는 즉시 지방환경관서</a:t>
            </a:r>
            <a:r>
              <a:rPr lang="en-US" altLang="ko-KR"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특별시</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광역시</a:t>
            </a:r>
            <a:r>
              <a:rPr lang="en-US" altLang="ko-KR" sz="1400" dirty="0">
                <a:latin typeface="HY헤드라인M" pitchFamily="18" charset="-127"/>
                <a:ea typeface="HY헤드라인M" pitchFamily="18" charset="-127"/>
              </a:rPr>
              <a:t>·</a:t>
            </a:r>
            <a:r>
              <a:rPr lang="ko-KR" altLang="en-US" sz="1400" dirty="0" err="1">
                <a:latin typeface="HY헤드라인M" pitchFamily="18" charset="-127"/>
                <a:ea typeface="HY헤드라인M" pitchFamily="18" charset="-127"/>
              </a:rPr>
              <a:t>특별자치시</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도</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특별자치도 또는 시</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군</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자치구 등 관계 행정기관에 신고하여야 한다</a:t>
            </a:r>
            <a:r>
              <a:rPr lang="en-US" altLang="ko-KR" sz="1400" dirty="0">
                <a:latin typeface="HY헤드라인M" pitchFamily="18" charset="-127"/>
                <a:ea typeface="HY헤드라인M" pitchFamily="18" charset="-127"/>
              </a:rPr>
              <a:t>.</a:t>
            </a:r>
          </a:p>
          <a:p>
            <a:pPr marL="288000" indent="-540000">
              <a:lnSpc>
                <a:spcPct val="150000"/>
              </a:lnSpc>
              <a:defRPr/>
            </a:pPr>
            <a:r>
              <a:rPr lang="en-US" altLang="ko-KR" sz="1400" dirty="0">
                <a:latin typeface="HY헤드라인M" pitchFamily="18" charset="-127"/>
                <a:ea typeface="HY헤드라인M" pitchFamily="18" charset="-127"/>
              </a:rPr>
              <a:t> ② </a:t>
            </a:r>
            <a:r>
              <a:rPr lang="ko-KR" altLang="en-US" sz="1400" dirty="0">
                <a:latin typeface="HY헤드라인M" pitchFamily="18" charset="-127"/>
                <a:ea typeface="HY헤드라인M" pitchFamily="18" charset="-127"/>
              </a:rPr>
              <a:t>사업자는 시설의 환경오염에 관한 정보를 관계 지역 안의 상시 근무자</a:t>
            </a:r>
            <a:r>
              <a:rPr lang="en-US" altLang="ko-KR"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거주자에게 신속하게 제공 </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공유를 포함한다</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하고</a:t>
            </a:r>
            <a:r>
              <a:rPr lang="en-US" altLang="ko-KR"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피해방지에 필요한 응급조치를 하여야 한다</a:t>
            </a:r>
            <a:r>
              <a:rPr lang="en-US" altLang="ko-KR" sz="1400" dirty="0">
                <a:latin typeface="HY헤드라인M" pitchFamily="18" charset="-127"/>
                <a:ea typeface="HY헤드라인M" pitchFamily="18" charset="-127"/>
              </a:rPr>
              <a:t>.</a:t>
            </a:r>
          </a:p>
          <a:p>
            <a:pPr marL="288000" indent="-540000">
              <a:lnSpc>
                <a:spcPct val="150000"/>
              </a:lnSpc>
              <a:defRPr/>
            </a:pPr>
            <a:r>
              <a:rPr lang="en-US" altLang="ko-KR" sz="1400" dirty="0">
                <a:latin typeface="HY헤드라인M" pitchFamily="18" charset="-127"/>
                <a:ea typeface="HY헤드라인M" pitchFamily="18" charset="-127"/>
              </a:rPr>
              <a:t> ③ </a:t>
            </a:r>
            <a:r>
              <a:rPr lang="ko-KR" altLang="en-US" sz="1400" dirty="0">
                <a:latin typeface="HY헤드라인M" pitchFamily="18" charset="-127"/>
                <a:ea typeface="HY헤드라인M" pitchFamily="18" charset="-127"/>
              </a:rPr>
              <a:t>사업자는 </a:t>
            </a:r>
            <a:r>
              <a:rPr lang="ko-KR" altLang="en-US" sz="1400" dirty="0" err="1">
                <a:latin typeface="HY헤드라인M" pitchFamily="18" charset="-127"/>
                <a:ea typeface="HY헤드라인M" pitchFamily="18" charset="-127"/>
              </a:rPr>
              <a:t>환경부령으로</a:t>
            </a:r>
            <a:r>
              <a:rPr lang="ko-KR" altLang="en-US" sz="1400" dirty="0">
                <a:latin typeface="HY헤드라인M" pitchFamily="18" charset="-127"/>
                <a:ea typeface="HY헤드라인M" pitchFamily="18" charset="-127"/>
              </a:rPr>
              <a:t> 정하는 바에 따라 환경오염 사고의 발생 개요와 결과 등을 기록</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보존하여야 한다</a:t>
            </a:r>
            <a:r>
              <a:rPr lang="en-US" altLang="ko-KR" sz="1400" dirty="0">
                <a:latin typeface="HY헤드라인M" pitchFamily="18" charset="-127"/>
                <a:ea typeface="HY헤드라인M" pitchFamily="18" charset="-127"/>
              </a:rPr>
              <a:t>.</a:t>
            </a:r>
          </a:p>
          <a:p>
            <a:pPr marL="288000" indent="-540000">
              <a:lnSpc>
                <a:spcPct val="150000"/>
              </a:lnSpc>
              <a:defRPr/>
            </a:pPr>
            <a:r>
              <a:rPr lang="en-US" altLang="ko-KR" sz="1400" dirty="0">
                <a:latin typeface="HY헤드라인M" pitchFamily="18" charset="-127"/>
                <a:ea typeface="HY헤드라인M" pitchFamily="18" charset="-127"/>
              </a:rPr>
              <a:t> ④ </a:t>
            </a:r>
            <a:r>
              <a:rPr lang="ko-KR" altLang="en-US" sz="1400" dirty="0">
                <a:latin typeface="HY헤드라인M" pitchFamily="18" charset="-127"/>
                <a:ea typeface="HY헤드라인M" pitchFamily="18" charset="-127"/>
              </a:rPr>
              <a:t>환경부장관 또는 지방자치단체의 장은 환경오염 사고의 중대성</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시급성이 인정되는 경우에는 해당 시설의 운영 중단을 명할 수 있다</a:t>
            </a:r>
            <a:r>
              <a:rPr lang="en-US" altLang="ko-KR" sz="1400" dirty="0">
                <a:latin typeface="HY헤드라인M" pitchFamily="18" charset="-127"/>
                <a:ea typeface="HY헤드라인M" pitchFamily="18" charset="-127"/>
              </a:rPr>
              <a: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그림 7" descr="006.png"/>
          <p:cNvPicPr>
            <a:picLocks noChangeAspect="1"/>
          </p:cNvPicPr>
          <p:nvPr/>
        </p:nvPicPr>
        <p:blipFill>
          <a:blip r:embed="rId2"/>
          <a:srcRect/>
          <a:stretch>
            <a:fillRect/>
          </a:stretch>
        </p:blipFill>
        <p:spPr bwMode="auto">
          <a:xfrm>
            <a:off x="3175" y="4221163"/>
            <a:ext cx="9144000" cy="936625"/>
          </a:xfrm>
          <a:prstGeom prst="rect">
            <a:avLst/>
          </a:prstGeom>
          <a:noFill/>
          <a:ln w="9525">
            <a:noFill/>
            <a:miter lim="800000"/>
            <a:headEnd/>
            <a:tailEnd/>
          </a:ln>
        </p:spPr>
      </p:pic>
      <p:pic>
        <p:nvPicPr>
          <p:cNvPr id="125955" name="그림 7" descr="006.png"/>
          <p:cNvPicPr>
            <a:picLocks noChangeAspect="1"/>
          </p:cNvPicPr>
          <p:nvPr/>
        </p:nvPicPr>
        <p:blipFill>
          <a:blip r:embed="rId2"/>
          <a:srcRect/>
          <a:stretch>
            <a:fillRect/>
          </a:stretch>
        </p:blipFill>
        <p:spPr bwMode="auto">
          <a:xfrm>
            <a:off x="0" y="3841750"/>
            <a:ext cx="9144000" cy="1293813"/>
          </a:xfrm>
          <a:prstGeom prst="rect">
            <a:avLst/>
          </a:prstGeom>
          <a:noFill/>
          <a:ln w="9525">
            <a:noFill/>
            <a:miter lim="800000"/>
            <a:headEnd/>
            <a:tailEnd/>
          </a:ln>
        </p:spPr>
      </p:pic>
      <p:sp>
        <p:nvSpPr>
          <p:cNvPr id="8" name="직사각형 7"/>
          <p:cNvSpPr/>
          <p:nvPr/>
        </p:nvSpPr>
        <p:spPr>
          <a:xfrm>
            <a:off x="1187624" y="1556792"/>
            <a:ext cx="7128792" cy="1872208"/>
          </a:xfrm>
          <a:prstGeom prst="rect">
            <a:avLst/>
          </a:prstGeom>
          <a:noFill/>
        </p:spPr>
        <p:txBody>
          <a:bodyPr wrap="none">
            <a:prstTxWarp prst="textChevronInverted">
              <a:avLst/>
            </a:prstTxWarp>
            <a:spAutoFit/>
          </a:bodyPr>
          <a:lstStyle/>
          <a:p>
            <a:pPr fontAlgn="auto">
              <a:spcBef>
                <a:spcPts val="0"/>
              </a:spcBef>
              <a:spcAft>
                <a:spcPts val="0"/>
              </a:spcAft>
              <a:defRPr/>
            </a:pPr>
            <a:r>
              <a:rPr kumimoji="0" lang="ko-KR" altLang="en-US" sz="5400"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HY견고딕" panose="02030600000101010101" pitchFamily="18" charset="-127"/>
                <a:ea typeface="HY견고딕" panose="02030600000101010101" pitchFamily="18" charset="-127"/>
              </a:rPr>
              <a:t>감사합니다</a:t>
            </a:r>
            <a:r>
              <a:rPr kumimoji="0" lang="ko-KR" alt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HY견고딕" panose="02030600000101010101" pitchFamily="18" charset="-127"/>
                <a:ea typeface="HY견고딕" panose="02030600000101010101" pitchFamily="18" charset="-127"/>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468313" y="1603375"/>
          <a:ext cx="8243887" cy="4705348"/>
        </p:xfrm>
        <a:graphic>
          <a:graphicData uri="http://schemas.openxmlformats.org/drawingml/2006/table">
            <a:tbl>
              <a:tblPr firstRow="1" bandRow="1">
                <a:tableStyleId>{5940675A-B579-460E-94D1-54222C63F5DA}</a:tableStyleId>
              </a:tblPr>
              <a:tblGrid>
                <a:gridCol w="1374134">
                  <a:extLst>
                    <a:ext uri="{9D8B030D-6E8A-4147-A177-3AD203B41FA5}">
                      <a16:colId xmlns:a16="http://schemas.microsoft.com/office/drawing/2014/main" val="20000"/>
                    </a:ext>
                  </a:extLst>
                </a:gridCol>
                <a:gridCol w="6869753">
                  <a:extLst>
                    <a:ext uri="{9D8B030D-6E8A-4147-A177-3AD203B41FA5}">
                      <a16:colId xmlns:a16="http://schemas.microsoft.com/office/drawing/2014/main" val="20001"/>
                    </a:ext>
                  </a:extLst>
                </a:gridCol>
              </a:tblGrid>
              <a:tr h="387872">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용어</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정      의</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919071">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사고대비물질</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latinLnBrk="1">
                        <a:lnSpc>
                          <a:spcPct val="110000"/>
                        </a:lnSpc>
                      </a:pPr>
                      <a:r>
                        <a:rPr lang="ko-KR" altLang="en-US" sz="1400" dirty="0" smtClean="0">
                          <a:latin typeface="HY헤드라인M" panose="02030600000101010101" pitchFamily="18" charset="-127"/>
                          <a:ea typeface="HY헤드라인M" panose="02030600000101010101" pitchFamily="18" charset="-127"/>
                        </a:rPr>
                        <a:t>화학물질 중에서 급성독성</a:t>
                      </a:r>
                      <a:r>
                        <a:rPr lang="ko-KR" altLang="en-US" sz="1400" dirty="0" smtClean="0">
                          <a:latin typeface="맑은 고딕"/>
                          <a:ea typeface="맑은 고딕"/>
                        </a:rPr>
                        <a:t>∙</a:t>
                      </a:r>
                      <a:r>
                        <a:rPr lang="ko-KR" altLang="en-US" sz="1400" dirty="0" err="1" smtClean="0">
                          <a:latin typeface="HY헤드라인M" panose="02030600000101010101" pitchFamily="18" charset="-127"/>
                          <a:ea typeface="HY헤드라인M" panose="02030600000101010101" pitchFamily="18" charset="-127"/>
                        </a:rPr>
                        <a:t>폭발성</a:t>
                      </a:r>
                      <a:r>
                        <a:rPr lang="ko-KR" altLang="en-US" sz="1400" dirty="0" smtClean="0">
                          <a:latin typeface="HY헤드라인M" panose="02030600000101010101" pitchFamily="18" charset="-127"/>
                          <a:ea typeface="HY헤드라인M" panose="02030600000101010101" pitchFamily="18" charset="-127"/>
                        </a:rPr>
                        <a:t> 등이 강하여 화학사고의 발생 가능성이 높거나 화학사고가 발생한 경우에 그 피해 규모가 클 것으로 우려되는 화학물질로서 화학사고 대비가 필요하다고 인정하여 환경부장관이 지정</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고시한 화학물질을 말한다</a:t>
                      </a:r>
                      <a:r>
                        <a:rPr lang="en-US" altLang="ko-KR" sz="1400" dirty="0" smtClean="0">
                          <a:latin typeface="HY헤드라인M" panose="02030600000101010101" pitchFamily="18" charset="-127"/>
                          <a:ea typeface="HY헤드라인M" panose="02030600000101010101" pitchFamily="18" charset="-127"/>
                        </a:rPr>
                        <a:t>. </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9681">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유해화학물질</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latinLnBrk="1">
                        <a:lnSpc>
                          <a:spcPct val="110000"/>
                        </a:lnSpc>
                      </a:pPr>
                      <a:r>
                        <a:rPr lang="ko-KR" altLang="en-US" sz="1400" dirty="0" smtClean="0">
                          <a:latin typeface="HY헤드라인M" panose="02030600000101010101" pitchFamily="18" charset="-127"/>
                          <a:ea typeface="HY헤드라인M" panose="02030600000101010101" pitchFamily="18" charset="-127"/>
                        </a:rPr>
                        <a:t>유독물질</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허가물질</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제한물질</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금지물질</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사고대비물질</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그 밖에 유해성 또는 위해성이 있거나 그러할 우려가 있는 화학물질을 말한다</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9681">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영업허가</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latinLnBrk="1">
                        <a:lnSpc>
                          <a:spcPct val="110000"/>
                        </a:lnSpc>
                      </a:pPr>
                      <a:r>
                        <a:rPr lang="ko-KR" altLang="en-US" sz="1400" dirty="0" smtClean="0">
                          <a:latin typeface="HY헤드라인M" panose="02030600000101010101" pitchFamily="18" charset="-127"/>
                          <a:ea typeface="HY헤드라인M" panose="02030600000101010101" pitchFamily="18" charset="-127"/>
                        </a:rPr>
                        <a:t>유해화학물질 중 허가물질 및 금지물질을 제외한 나머지 물질에 대한 영업을 말한다</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9681">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취급시설</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화학물질을 제조</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보관</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저장</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운반</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항공기</a:t>
                      </a:r>
                      <a:r>
                        <a:rPr lang="ko-KR" altLang="en-US" sz="1400" dirty="0" smtClean="0">
                          <a:latin typeface="맑은 고딕"/>
                          <a:ea typeface="맑은 고딕"/>
                        </a:rPr>
                        <a:t>∙</a:t>
                      </a:r>
                      <a:r>
                        <a:rPr lang="ko-KR" altLang="en-US" sz="1400" dirty="0" smtClean="0">
                          <a:latin typeface="HY헤드라인M" panose="02030600000101010101" pitchFamily="18" charset="-127"/>
                          <a:ea typeface="HY헤드라인M" panose="02030600000101010101" pitchFamily="18" charset="-127"/>
                        </a:rPr>
                        <a:t>선박</a:t>
                      </a:r>
                      <a:r>
                        <a:rPr lang="ko-KR" altLang="en-US" sz="1400" dirty="0" smtClean="0">
                          <a:latin typeface="맑은 고딕"/>
                          <a:ea typeface="맑은 고딕"/>
                        </a:rPr>
                        <a:t>∙</a:t>
                      </a:r>
                      <a:r>
                        <a:rPr lang="ko-KR" altLang="en-US" sz="1400" dirty="0" smtClean="0">
                          <a:latin typeface="HY헤드라인M" panose="02030600000101010101" pitchFamily="18" charset="-127"/>
                          <a:ea typeface="HY헤드라인M" panose="02030600000101010101" pitchFamily="18" charset="-127"/>
                        </a:rPr>
                        <a:t>철도를 이용한 운반은 제외한다</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또는 사용하는 시설이나 설비를 말한다</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9681">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취급</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화학물질을 제조</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수입</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판매</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보관</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저장</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운반 또는 사용하는 것을 말한다</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79681">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화학사고</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시설의 교체 등 </a:t>
                      </a:r>
                      <a:r>
                        <a:rPr lang="ko-KR" altLang="en-US" sz="1400" dirty="0" err="1" smtClean="0">
                          <a:latin typeface="HY헤드라인M" panose="02030600000101010101" pitchFamily="18" charset="-127"/>
                          <a:ea typeface="HY헤드라인M" panose="02030600000101010101" pitchFamily="18" charset="-127"/>
                        </a:rPr>
                        <a:t>작업시</a:t>
                      </a:r>
                      <a:r>
                        <a:rPr lang="ko-KR" altLang="en-US" sz="1400" dirty="0" smtClean="0">
                          <a:latin typeface="HY헤드라인M" panose="02030600000101010101" pitchFamily="18" charset="-127"/>
                          <a:ea typeface="HY헤드라인M" panose="02030600000101010101" pitchFamily="18" charset="-127"/>
                        </a:rPr>
                        <a:t> 작업자의 과실</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시설 결함</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노후화</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자연재해</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운송사고 등으로 인하여 화학물질이 사람이나 환경에 유출</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누출되어 발생하는 일체의 상황을 말한다</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91439" marR="91439" marT="45722" marB="4572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err="1" smtClean="0">
                <a:latin typeface="HY헤드라인M" panose="02030600000101010101" pitchFamily="18" charset="-127"/>
                <a:ea typeface="HY헤드라인M" panose="02030600000101010101" pitchFamily="18" charset="-127"/>
              </a:rPr>
              <a:t>화관법</a:t>
            </a:r>
            <a:r>
              <a:rPr kumimoji="0" lang="ko-KR" altLang="en-US" sz="2800" spc="-80" dirty="0" smtClean="0">
                <a:latin typeface="HY헤드라인M" panose="02030600000101010101" pitchFamily="18" charset="-127"/>
                <a:ea typeface="HY헤드라인M" panose="02030600000101010101" pitchFamily="18" charset="-127"/>
              </a:rPr>
              <a:t> 용어 정리</a:t>
            </a:r>
            <a:r>
              <a:rPr kumimoji="0" lang="en-US" altLang="ko-KR" sz="1800" spc="-80" dirty="0" smtClean="0">
                <a:latin typeface="HY헤드라인M" panose="02030600000101010101" pitchFamily="18" charset="-127"/>
                <a:ea typeface="HY헤드라인M" panose="02030600000101010101" pitchFamily="18" charset="-127"/>
              </a:rPr>
              <a:t>(</a:t>
            </a:r>
            <a:r>
              <a:rPr kumimoji="0" lang="ko-KR" altLang="en-US" sz="1800" spc="-80" dirty="0" smtClean="0">
                <a:latin typeface="HY헤드라인M" panose="02030600000101010101" pitchFamily="18" charset="-127"/>
                <a:ea typeface="HY헤드라인M" panose="02030600000101010101" pitchFamily="18" charset="-127"/>
              </a:rPr>
              <a:t>법</a:t>
            </a:r>
            <a:r>
              <a:rPr kumimoji="0" lang="en-US" altLang="ko-KR" sz="1800" spc="-80" dirty="0" smtClean="0">
                <a:latin typeface="HY헤드라인M" panose="02030600000101010101" pitchFamily="18" charset="-127"/>
                <a:ea typeface="HY헤드라인M" panose="02030600000101010101" pitchFamily="18" charset="-127"/>
              </a:rPr>
              <a:t>2</a:t>
            </a:r>
            <a:r>
              <a:rPr kumimoji="0" lang="ko-KR" altLang="en-US" sz="1800" spc="-80" dirty="0" smtClean="0">
                <a:latin typeface="HY헤드라인M" panose="02030600000101010101" pitchFamily="18" charset="-127"/>
                <a:ea typeface="HY헤드라인M" panose="02030600000101010101" pitchFamily="18" charset="-127"/>
              </a:rPr>
              <a:t>조</a:t>
            </a:r>
            <a:r>
              <a:rPr kumimoji="0" lang="en-US" altLang="ko-KR" sz="1800" spc="-80" dirty="0" smtClean="0">
                <a:latin typeface="HY헤드라인M" panose="02030600000101010101" pitchFamily="18" charset="-127"/>
                <a:ea typeface="HY헤드라인M" panose="02030600000101010101" pitchFamily="18" charset="-127"/>
              </a:rPr>
              <a:t>)</a:t>
            </a:r>
            <a:endParaRPr kumimoji="0" lang="ko-KR" altLang="en-US" sz="1800" spc="-80" dirty="0">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모서리가 둥근 직사각형 2"/>
          <p:cNvSpPr/>
          <p:nvPr/>
        </p:nvSpPr>
        <p:spPr>
          <a:xfrm>
            <a:off x="468313" y="1143000"/>
            <a:ext cx="8207375" cy="3671888"/>
          </a:xfrm>
          <a:prstGeom prst="roundRect">
            <a:avLst>
              <a:gd name="adj" fmla="val 356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lnSpc>
                <a:spcPct val="130000"/>
              </a:lnSpc>
              <a:spcBef>
                <a:spcPts val="0"/>
              </a:spcBef>
              <a:spcAft>
                <a:spcPts val="600"/>
              </a:spcAft>
              <a:defRPr/>
            </a:pPr>
            <a:endParaRPr kumimoji="0" lang="ko-KR" altLang="en-US" sz="1600" dirty="0">
              <a:solidFill>
                <a:schemeClr val="tx1"/>
              </a:solidFill>
              <a:latin typeface="HY헤드라인M" panose="02030600000101010101" pitchFamily="18" charset="-127"/>
              <a:ea typeface="HY헤드라인M" panose="02030600000101010101" pitchFamily="18" charset="-127"/>
            </a:endParaRPr>
          </a:p>
        </p:txBody>
      </p:sp>
      <p:sp>
        <p:nvSpPr>
          <p:cNvPr id="5" name="직사각형 4"/>
          <p:cNvSpPr/>
          <p:nvPr/>
        </p:nvSpPr>
        <p:spPr>
          <a:xfrm>
            <a:off x="539750" y="1244600"/>
            <a:ext cx="7993063" cy="3570288"/>
          </a:xfrm>
          <a:prstGeom prst="rect">
            <a:avLst/>
          </a:prstGeom>
        </p:spPr>
        <p:txBody>
          <a:bodyPr>
            <a:spAutoFit/>
          </a:bodyPr>
          <a:lstStyle/>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1. </a:t>
            </a:r>
            <a:r>
              <a:rPr kumimoji="0" lang="ko-KR" altLang="en-US" sz="1400" dirty="0">
                <a:latin typeface="HY헤드라인M" panose="02030600000101010101" pitchFamily="18" charset="-127"/>
                <a:ea typeface="HY헤드라인M" panose="02030600000101010101" pitchFamily="18" charset="-127"/>
              </a:rPr>
              <a:t>원자력안전법에 따른 방사성물질</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2. </a:t>
            </a:r>
            <a:r>
              <a:rPr kumimoji="0" lang="ko-KR" altLang="en-US" sz="1400" dirty="0">
                <a:latin typeface="HY헤드라인M" panose="02030600000101010101" pitchFamily="18" charset="-127"/>
                <a:ea typeface="HY헤드라인M" panose="02030600000101010101" pitchFamily="18" charset="-127"/>
              </a:rPr>
              <a:t>약사법에 따른 의약품 및 </a:t>
            </a:r>
            <a:r>
              <a:rPr kumimoji="0" lang="ko-KR" altLang="en-US" sz="1400" dirty="0" err="1">
                <a:latin typeface="HY헤드라인M" panose="02030600000101010101" pitchFamily="18" charset="-127"/>
                <a:ea typeface="HY헤드라인M" panose="02030600000101010101" pitchFamily="18" charset="-127"/>
              </a:rPr>
              <a:t>의약외품</a:t>
            </a:r>
            <a:endParaRPr kumimoji="0" lang="ko-KR" altLang="en-US" sz="1400" dirty="0">
              <a:latin typeface="HY헤드라인M" panose="02030600000101010101" pitchFamily="18" charset="-127"/>
              <a:ea typeface="HY헤드라인M" panose="02030600000101010101" pitchFamily="18" charset="-127"/>
            </a:endParaRP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3. </a:t>
            </a:r>
            <a:r>
              <a:rPr kumimoji="0" lang="ko-KR" altLang="en-US" sz="1400" dirty="0">
                <a:latin typeface="HY헤드라인M" panose="02030600000101010101" pitchFamily="18" charset="-127"/>
                <a:ea typeface="HY헤드라인M" panose="02030600000101010101" pitchFamily="18" charset="-127"/>
              </a:rPr>
              <a:t>마약류 관리에 관한 법률에 따른 마약류</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4. </a:t>
            </a:r>
            <a:r>
              <a:rPr kumimoji="0" lang="ko-KR" altLang="en-US" sz="1400" dirty="0" err="1">
                <a:latin typeface="HY헤드라인M" panose="02030600000101010101" pitchFamily="18" charset="-127"/>
                <a:ea typeface="HY헤드라인M" panose="02030600000101010101" pitchFamily="18" charset="-127"/>
              </a:rPr>
              <a:t>화장품법에</a:t>
            </a:r>
            <a:r>
              <a:rPr kumimoji="0" lang="ko-KR" altLang="en-US" sz="1400" dirty="0">
                <a:latin typeface="HY헤드라인M" panose="02030600000101010101" pitchFamily="18" charset="-127"/>
                <a:ea typeface="HY헤드라인M" panose="02030600000101010101" pitchFamily="18" charset="-127"/>
              </a:rPr>
              <a:t> 따른 화장품과 화장품에 사용하는 원료</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5. </a:t>
            </a:r>
            <a:r>
              <a:rPr kumimoji="0" lang="ko-KR" altLang="en-US" sz="1400" dirty="0">
                <a:latin typeface="HY헤드라인M" panose="02030600000101010101" pitchFamily="18" charset="-127"/>
                <a:ea typeface="HY헤드라인M" panose="02030600000101010101" pitchFamily="18" charset="-127"/>
              </a:rPr>
              <a:t>농약관리법에 따른 농약과 원제</a:t>
            </a:r>
            <a:r>
              <a:rPr kumimoji="0" lang="en-US" altLang="ko-KR" sz="1400" dirty="0">
                <a:latin typeface="HY헤드라인M" panose="02030600000101010101" pitchFamily="18" charset="-127"/>
                <a:ea typeface="HY헤드라인M" panose="02030600000101010101" pitchFamily="18" charset="-127"/>
              </a:rPr>
              <a:t>(</a:t>
            </a:r>
            <a:r>
              <a:rPr kumimoji="0" lang="ko-KR" altLang="en-US" sz="1400" dirty="0">
                <a:latin typeface="HY헤드라인M" panose="02030600000101010101" pitchFamily="18" charset="-127"/>
                <a:ea typeface="HY헤드라인M" panose="02030600000101010101" pitchFamily="18" charset="-127"/>
              </a:rPr>
              <a:t>原劑</a:t>
            </a:r>
            <a:r>
              <a:rPr kumimoji="0" lang="en-US" altLang="ko-KR" sz="1400" dirty="0">
                <a:latin typeface="HY헤드라인M" panose="02030600000101010101" pitchFamily="18" charset="-127"/>
                <a:ea typeface="HY헤드라인M" panose="02030600000101010101" pitchFamily="18" charset="-127"/>
              </a:rPr>
              <a:t>)</a:t>
            </a:r>
            <a:endParaRPr kumimoji="0" lang="ko-KR" altLang="en-US" sz="1400" dirty="0">
              <a:latin typeface="HY헤드라인M" panose="02030600000101010101" pitchFamily="18" charset="-127"/>
              <a:ea typeface="HY헤드라인M" panose="02030600000101010101" pitchFamily="18" charset="-127"/>
            </a:endParaRP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6. </a:t>
            </a:r>
            <a:r>
              <a:rPr kumimoji="0" lang="ko-KR" altLang="en-US" sz="1400" dirty="0">
                <a:latin typeface="HY헤드라인M" panose="02030600000101010101" pitchFamily="18" charset="-127"/>
                <a:ea typeface="HY헤드라인M" panose="02030600000101010101" pitchFamily="18" charset="-127"/>
              </a:rPr>
              <a:t>비료관리법에 따른 비료</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7. </a:t>
            </a:r>
            <a:r>
              <a:rPr kumimoji="0" lang="ko-KR" altLang="en-US" sz="1400" dirty="0">
                <a:latin typeface="HY헤드라인M" panose="02030600000101010101" pitchFamily="18" charset="-127"/>
                <a:ea typeface="HY헤드라인M" panose="02030600000101010101" pitchFamily="18" charset="-127"/>
              </a:rPr>
              <a:t>식품위생법에 따른 식품</a:t>
            </a:r>
            <a:r>
              <a:rPr kumimoji="0" lang="en-US" altLang="ko-KR" sz="1400" dirty="0">
                <a:latin typeface="HY헤드라인M" panose="02030600000101010101" pitchFamily="18" charset="-127"/>
                <a:ea typeface="HY헤드라인M" panose="02030600000101010101" pitchFamily="18" charset="-127"/>
              </a:rPr>
              <a:t>, </a:t>
            </a:r>
            <a:r>
              <a:rPr kumimoji="0" lang="ko-KR" altLang="en-US" sz="1400" dirty="0">
                <a:latin typeface="HY헤드라인M" panose="02030600000101010101" pitchFamily="18" charset="-127"/>
                <a:ea typeface="HY헤드라인M" panose="02030600000101010101" pitchFamily="18" charset="-127"/>
              </a:rPr>
              <a:t>식품첨가물</a:t>
            </a:r>
            <a:r>
              <a:rPr kumimoji="0" lang="en-US" altLang="ko-KR" sz="1400" dirty="0">
                <a:latin typeface="HY헤드라인M" panose="02030600000101010101" pitchFamily="18" charset="-127"/>
                <a:ea typeface="HY헤드라인M" panose="02030600000101010101" pitchFamily="18" charset="-127"/>
              </a:rPr>
              <a:t>, </a:t>
            </a:r>
            <a:r>
              <a:rPr kumimoji="0" lang="ko-KR" altLang="en-US" sz="1400" dirty="0">
                <a:latin typeface="HY헤드라인M" panose="02030600000101010101" pitchFamily="18" charset="-127"/>
                <a:ea typeface="HY헤드라인M" panose="02030600000101010101" pitchFamily="18" charset="-127"/>
              </a:rPr>
              <a:t>기구 및 용기ㆍ포장</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8. </a:t>
            </a:r>
            <a:r>
              <a:rPr kumimoji="0" lang="ko-KR" altLang="en-US" sz="1400" dirty="0">
                <a:latin typeface="HY헤드라인M" panose="02030600000101010101" pitchFamily="18" charset="-127"/>
                <a:ea typeface="HY헤드라인M" panose="02030600000101010101" pitchFamily="18" charset="-127"/>
              </a:rPr>
              <a:t>사료관리법에 따른 사료</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9. </a:t>
            </a:r>
            <a:r>
              <a:rPr kumimoji="0" lang="ko-KR" altLang="en-US" sz="1400" dirty="0">
                <a:latin typeface="HY헤드라인M" panose="02030600000101010101" pitchFamily="18" charset="-127"/>
                <a:ea typeface="HY헤드라인M" panose="02030600000101010101" pitchFamily="18" charset="-127"/>
              </a:rPr>
              <a:t>총포∙도검∙화약류 등 단속법에 따른 화약류</a:t>
            </a:r>
          </a:p>
          <a:p>
            <a:pPr marL="396000" indent="-396000">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10. </a:t>
            </a:r>
            <a:r>
              <a:rPr kumimoji="0" lang="ko-KR" altLang="en-US" sz="1400" dirty="0">
                <a:latin typeface="HY헤드라인M" panose="02030600000101010101" pitchFamily="18" charset="-127"/>
                <a:ea typeface="HY헤드라인M" panose="02030600000101010101" pitchFamily="18" charset="-127"/>
              </a:rPr>
              <a:t>군수품관리법 및 방위사업법에 따른 군수품</a:t>
            </a:r>
            <a:r>
              <a:rPr kumimoji="0" lang="en-US" altLang="ko-KR" sz="1400" dirty="0">
                <a:latin typeface="HY헤드라인M" panose="02030600000101010101" pitchFamily="18" charset="-127"/>
                <a:ea typeface="HY헤드라인M" panose="02030600000101010101" pitchFamily="18" charset="-127"/>
              </a:rPr>
              <a:t>(</a:t>
            </a:r>
            <a:r>
              <a:rPr kumimoji="0" lang="ko-KR" altLang="en-US" sz="1400" dirty="0">
                <a:latin typeface="HY헤드라인M" panose="02030600000101010101" pitchFamily="18" charset="-127"/>
                <a:ea typeface="HY헤드라인M" panose="02030600000101010101" pitchFamily="18" charset="-127"/>
              </a:rPr>
              <a:t>군수품관리법에 따른 </a:t>
            </a:r>
            <a:r>
              <a:rPr kumimoji="0" lang="ko-KR" altLang="en-US" sz="1400" dirty="0" err="1">
                <a:latin typeface="HY헤드라인M" panose="02030600000101010101" pitchFamily="18" charset="-127"/>
                <a:ea typeface="HY헤드라인M" panose="02030600000101010101" pitchFamily="18" charset="-127"/>
              </a:rPr>
              <a:t>통상품</a:t>
            </a:r>
            <a:r>
              <a:rPr kumimoji="0" lang="en-US" altLang="ko-KR" sz="1400" dirty="0">
                <a:latin typeface="HY헤드라인M" panose="02030600000101010101" pitchFamily="18" charset="-127"/>
                <a:ea typeface="HY헤드라인M" panose="02030600000101010101" pitchFamily="18" charset="-127"/>
              </a:rPr>
              <a:t>(</a:t>
            </a:r>
            <a:r>
              <a:rPr kumimoji="0" lang="ko-KR" altLang="en-US" sz="1400" dirty="0">
                <a:latin typeface="HY헤드라인M" panose="02030600000101010101" pitchFamily="18" charset="-127"/>
                <a:ea typeface="HY헤드라인M" panose="02030600000101010101" pitchFamily="18" charset="-127"/>
              </a:rPr>
              <a:t>通常品</a:t>
            </a:r>
            <a:r>
              <a:rPr kumimoji="0" lang="en-US" altLang="ko-KR" sz="1400" dirty="0">
                <a:latin typeface="HY헤드라인M" panose="02030600000101010101" pitchFamily="18" charset="-127"/>
                <a:ea typeface="HY헤드라인M" panose="02030600000101010101" pitchFamily="18" charset="-127"/>
              </a:rPr>
              <a:t>)</a:t>
            </a:r>
            <a:r>
              <a:rPr kumimoji="0" lang="ko-KR" altLang="en-US" sz="1400" dirty="0">
                <a:latin typeface="HY헤드라인M" panose="02030600000101010101" pitchFamily="18" charset="-127"/>
                <a:ea typeface="HY헤드라인M" panose="02030600000101010101" pitchFamily="18" charset="-127"/>
              </a:rPr>
              <a:t>은 제외한다</a:t>
            </a:r>
            <a:r>
              <a:rPr kumimoji="0" lang="en-US" altLang="ko-KR" sz="1400" dirty="0">
                <a:latin typeface="HY헤드라인M" panose="02030600000101010101" pitchFamily="18" charset="-127"/>
                <a:ea typeface="HY헤드라인M" panose="02030600000101010101" pitchFamily="18" charset="-127"/>
              </a:rPr>
              <a:t>. (</a:t>
            </a:r>
            <a:r>
              <a:rPr kumimoji="0" lang="ko-KR" altLang="en-US" sz="1400" dirty="0" err="1">
                <a:latin typeface="HY헤드라인M" panose="02030600000101010101" pitchFamily="18" charset="-127"/>
                <a:ea typeface="HY헤드라인M" panose="02030600000101010101" pitchFamily="18" charset="-127"/>
              </a:rPr>
              <a:t>通常品</a:t>
            </a:r>
            <a:r>
              <a:rPr kumimoji="0" lang="ko-KR" altLang="en-US" sz="1400" dirty="0">
                <a:latin typeface="HY헤드라인M" panose="02030600000101010101" pitchFamily="18" charset="-127"/>
                <a:ea typeface="HY헤드라인M" panose="02030600000101010101" pitchFamily="18" charset="-127"/>
              </a:rPr>
              <a:t> </a:t>
            </a:r>
            <a:r>
              <a:rPr kumimoji="0" lang="ko-KR" altLang="en-US" sz="1400" dirty="0">
                <a:latin typeface="휴먼둥근헤드라인"/>
                <a:ea typeface="휴먼둥근헤드라인"/>
              </a:rPr>
              <a:t>↔ </a:t>
            </a:r>
            <a:r>
              <a:rPr kumimoji="0" lang="ko-KR" altLang="en-US" sz="1400" dirty="0">
                <a:latin typeface="+mn-lt"/>
                <a:ea typeface="+mn-ea"/>
              </a:rPr>
              <a:t>戰備品</a:t>
            </a:r>
            <a:r>
              <a:rPr kumimoji="0" lang="en-US" altLang="ko-KR" sz="1400" dirty="0">
                <a:latin typeface="HY헤드라인M" panose="02030600000101010101" pitchFamily="18" charset="-127"/>
                <a:ea typeface="HY헤드라인M" panose="02030600000101010101" pitchFamily="18" charset="-127"/>
              </a:rPr>
              <a:t>).</a:t>
            </a:r>
            <a:endParaRPr kumimoji="0" lang="ko-KR" altLang="en-US" sz="1400" dirty="0">
              <a:latin typeface="HY헤드라인M" panose="02030600000101010101" pitchFamily="18" charset="-127"/>
              <a:ea typeface="HY헤드라인M" panose="02030600000101010101" pitchFamily="18" charset="-127"/>
            </a:endParaRP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11. </a:t>
            </a:r>
            <a:r>
              <a:rPr kumimoji="0" lang="ko-KR" altLang="en-US" sz="1400" dirty="0">
                <a:latin typeface="HY헤드라인M" panose="02030600000101010101" pitchFamily="18" charset="-127"/>
                <a:ea typeface="HY헤드라인M" panose="02030600000101010101" pitchFamily="18" charset="-127"/>
              </a:rPr>
              <a:t>건강기능식품에 관한 법률에 따른 건강기능식품</a:t>
            </a: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12. </a:t>
            </a:r>
            <a:r>
              <a:rPr kumimoji="0" lang="ko-KR" altLang="en-US" sz="1400" dirty="0">
                <a:latin typeface="HY헤드라인M" panose="02030600000101010101" pitchFamily="18" charset="-127"/>
                <a:ea typeface="HY헤드라인M" panose="02030600000101010101" pitchFamily="18" charset="-127"/>
              </a:rPr>
              <a:t>의료기기법에 따른 의료기기</a:t>
            </a:r>
            <a:endParaRPr kumimoji="0" lang="en-US" altLang="ko-KR" sz="1400" dirty="0">
              <a:latin typeface="HY헤드라인M" panose="02030600000101010101" pitchFamily="18" charset="-127"/>
              <a:ea typeface="HY헤드라인M" panose="02030600000101010101" pitchFamily="18" charset="-127"/>
            </a:endParaRPr>
          </a:p>
          <a:p>
            <a:pPr>
              <a:spcBef>
                <a:spcPts val="0"/>
              </a:spcBef>
              <a:spcAft>
                <a:spcPts val="300"/>
              </a:spcAft>
              <a:defRPr/>
            </a:pPr>
            <a:r>
              <a:rPr kumimoji="0" lang="en-US" altLang="ko-KR" sz="1400" dirty="0">
                <a:latin typeface="HY헤드라인M" panose="02030600000101010101" pitchFamily="18" charset="-127"/>
                <a:ea typeface="HY헤드라인M" panose="02030600000101010101" pitchFamily="18" charset="-127"/>
              </a:rPr>
              <a:t>13. </a:t>
            </a:r>
            <a:r>
              <a:rPr kumimoji="0" lang="ko-KR" altLang="en-US" sz="1400" dirty="0">
                <a:latin typeface="HY헤드라인M" panose="02030600000101010101" pitchFamily="18" charset="-127"/>
                <a:ea typeface="HY헤드라인M" panose="02030600000101010101" pitchFamily="18" charset="-127"/>
              </a:rPr>
              <a:t>고압가스안전관리법에 따른 독성가스</a:t>
            </a:r>
          </a:p>
        </p:txBody>
      </p:sp>
      <p:sp>
        <p:nvSpPr>
          <p:cNvPr id="6" name="모서리가 둥근 직사각형 5"/>
          <p:cNvSpPr/>
          <p:nvPr/>
        </p:nvSpPr>
        <p:spPr>
          <a:xfrm>
            <a:off x="684213" y="5168900"/>
            <a:ext cx="7775575" cy="1403350"/>
          </a:xfrm>
          <a:prstGeom prst="roundRect">
            <a:avLst>
              <a:gd name="adj" fmla="val 5819"/>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80000" indent="-180000" fontAlgn="auto">
              <a:lnSpc>
                <a:spcPct val="110000"/>
              </a:lnSpc>
              <a:spcBef>
                <a:spcPts val="0"/>
              </a:spcBef>
              <a:spcAft>
                <a:spcPts val="0"/>
              </a:spcAft>
              <a:buFont typeface="Arial" panose="020B0604020202020204" pitchFamily="34" charset="0"/>
              <a:buChar char="•"/>
              <a:defRPr/>
            </a:pP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fontAlgn="auto">
              <a:lnSpc>
                <a:spcPct val="110000"/>
              </a:lnSpc>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위 </a:t>
            </a:r>
            <a:r>
              <a:rPr kumimoji="0" lang="en-US" altLang="ko-KR" sz="1400" dirty="0">
                <a:solidFill>
                  <a:schemeClr val="tx1"/>
                </a:solidFill>
                <a:latin typeface="HY헤드라인M" panose="02030600000101010101" pitchFamily="18" charset="-127"/>
                <a:ea typeface="HY헤드라인M" panose="02030600000101010101" pitchFamily="18" charset="-127"/>
              </a:rPr>
              <a:t>2~13</a:t>
            </a:r>
            <a:r>
              <a:rPr kumimoji="0" lang="ko-KR" altLang="en-US" sz="1400" dirty="0">
                <a:solidFill>
                  <a:schemeClr val="tx1"/>
                </a:solidFill>
                <a:latin typeface="HY헤드라인M" panose="02030600000101010101" pitchFamily="18" charset="-127"/>
                <a:ea typeface="HY헤드라인M" panose="02030600000101010101" pitchFamily="18" charset="-127"/>
              </a:rPr>
              <a:t>호에 따른 화학물질의 관리 및 화학사고 대응에 관하여 해당 법률에 규정이 없으면 이 법을 적용</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fontAlgn="auto">
              <a:lnSpc>
                <a:spcPct val="110000"/>
              </a:lnSpc>
              <a:spcBef>
                <a:spcPts val="0"/>
              </a:spcBef>
              <a:spcAft>
                <a:spcPts val="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위 </a:t>
            </a:r>
            <a:r>
              <a:rPr kumimoji="0" lang="en-US" altLang="ko-KR" sz="1400" dirty="0">
                <a:solidFill>
                  <a:schemeClr val="tx1"/>
                </a:solidFill>
                <a:latin typeface="HY헤드라인M" panose="02030600000101010101" pitchFamily="18" charset="-127"/>
                <a:ea typeface="HY헤드라인M" panose="02030600000101010101" pitchFamily="18" charset="-127"/>
              </a:rPr>
              <a:t>13</a:t>
            </a:r>
            <a:r>
              <a:rPr kumimoji="0" lang="ko-KR" altLang="en-US" sz="1400" dirty="0">
                <a:solidFill>
                  <a:schemeClr val="tx1"/>
                </a:solidFill>
                <a:latin typeface="HY헤드라인M" panose="02030600000101010101" pitchFamily="18" charset="-127"/>
                <a:ea typeface="HY헤드라인M" panose="02030600000101010101" pitchFamily="18" charset="-127"/>
              </a:rPr>
              <a:t>호에 해당하는 독성가스의 경우 제</a:t>
            </a:r>
            <a:r>
              <a:rPr kumimoji="0" lang="en-US" altLang="ko-KR" sz="1400" dirty="0">
                <a:solidFill>
                  <a:schemeClr val="tx1"/>
                </a:solidFill>
                <a:latin typeface="HY헤드라인M" panose="02030600000101010101" pitchFamily="18" charset="-127"/>
                <a:ea typeface="HY헤드라인M" panose="02030600000101010101" pitchFamily="18" charset="-127"/>
              </a:rPr>
              <a:t>9</a:t>
            </a:r>
            <a:r>
              <a:rPr kumimoji="0" lang="ko-KR" altLang="en-US" sz="1400" dirty="0">
                <a:solidFill>
                  <a:schemeClr val="tx1"/>
                </a:solidFill>
                <a:latin typeface="HY헤드라인M" panose="02030600000101010101" pitchFamily="18" charset="-127"/>
                <a:ea typeface="HY헤드라인M" panose="02030600000101010101" pitchFamily="18" charset="-127"/>
              </a:rPr>
              <a:t>조</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화학물질 확인</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제</a:t>
            </a:r>
            <a:r>
              <a:rPr kumimoji="0" lang="en-US" altLang="ko-KR" sz="1400" dirty="0">
                <a:solidFill>
                  <a:schemeClr val="tx1"/>
                </a:solidFill>
                <a:latin typeface="HY헤드라인M" panose="02030600000101010101" pitchFamily="18" charset="-127"/>
                <a:ea typeface="HY헤드라인M" panose="02030600000101010101" pitchFamily="18" charset="-127"/>
              </a:rPr>
              <a:t>10</a:t>
            </a:r>
            <a:r>
              <a:rPr kumimoji="0" lang="ko-KR" altLang="en-US" sz="1400" dirty="0">
                <a:solidFill>
                  <a:schemeClr val="tx1"/>
                </a:solidFill>
                <a:latin typeface="HY헤드라인M" panose="02030600000101010101" pitchFamily="18" charset="-127"/>
                <a:ea typeface="HY헤드라인M" panose="02030600000101010101" pitchFamily="18" charset="-127"/>
              </a:rPr>
              <a:t>조</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통계조사</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제</a:t>
            </a:r>
            <a:r>
              <a:rPr kumimoji="0" lang="en-US" altLang="ko-KR" sz="1400" dirty="0">
                <a:solidFill>
                  <a:schemeClr val="tx1"/>
                </a:solidFill>
                <a:latin typeface="HY헤드라인M" panose="02030600000101010101" pitchFamily="18" charset="-127"/>
                <a:ea typeface="HY헤드라인M" panose="02030600000101010101" pitchFamily="18" charset="-127"/>
              </a:rPr>
              <a:t>11</a:t>
            </a:r>
            <a:r>
              <a:rPr kumimoji="0" lang="ko-KR" altLang="en-US" sz="1400" dirty="0">
                <a:solidFill>
                  <a:schemeClr val="tx1"/>
                </a:solidFill>
                <a:latin typeface="HY헤드라인M" panose="02030600000101010101" pitchFamily="18" charset="-127"/>
                <a:ea typeface="HY헤드라인M" panose="02030600000101010101" pitchFamily="18" charset="-127"/>
              </a:rPr>
              <a:t>조</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배출량조사</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제</a:t>
            </a:r>
            <a:r>
              <a:rPr kumimoji="0" lang="en-US" altLang="ko-KR" sz="1400" dirty="0">
                <a:solidFill>
                  <a:schemeClr val="tx1"/>
                </a:solidFill>
                <a:latin typeface="HY헤드라인M" panose="02030600000101010101" pitchFamily="18" charset="-127"/>
                <a:ea typeface="HY헤드라인M" panose="02030600000101010101" pitchFamily="18" charset="-127"/>
              </a:rPr>
              <a:t>41</a:t>
            </a:r>
            <a:r>
              <a:rPr kumimoji="0" lang="ko-KR" altLang="en-US" sz="1400" dirty="0">
                <a:solidFill>
                  <a:schemeClr val="tx1"/>
                </a:solidFill>
                <a:latin typeface="HY헤드라인M" panose="02030600000101010101" pitchFamily="18" charset="-127"/>
                <a:ea typeface="HY헤드라인M" panose="02030600000101010101" pitchFamily="18" charset="-127"/>
              </a:rPr>
              <a:t>조</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위해관리계획서 작성</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제출</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등은 이 법을 적용</a:t>
            </a:r>
          </a:p>
        </p:txBody>
      </p:sp>
      <p:sp>
        <p:nvSpPr>
          <p:cNvPr id="7" name="모서리가 둥근 직사각형 6"/>
          <p:cNvSpPr/>
          <p:nvPr/>
        </p:nvSpPr>
        <p:spPr>
          <a:xfrm>
            <a:off x="3348038" y="4987925"/>
            <a:ext cx="2519362" cy="360363"/>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fontAlgn="auto">
              <a:spcBef>
                <a:spcPts val="0"/>
              </a:spcBef>
              <a:spcAft>
                <a:spcPts val="0"/>
              </a:spcAft>
              <a:defRPr/>
            </a:pPr>
            <a:r>
              <a:rPr kumimoji="0" lang="ko-KR" altLang="en-US" sz="1600">
                <a:solidFill>
                  <a:srgbClr val="031CD7"/>
                </a:solidFill>
                <a:latin typeface="HY헤드라인M" panose="02030600000101010101" pitchFamily="18" charset="-127"/>
                <a:ea typeface="HY헤드라인M" panose="02030600000101010101" pitchFamily="18" charset="-127"/>
              </a:rPr>
              <a:t>예외적 적용</a:t>
            </a:r>
            <a:r>
              <a:rPr kumimoji="0" lang="en-US" altLang="ko-KR" sz="1200" dirty="0">
                <a:solidFill>
                  <a:schemeClr val="tx1"/>
                </a:solidFill>
                <a:latin typeface="HY헤드라인M" panose="02030600000101010101" pitchFamily="18" charset="-127"/>
                <a:ea typeface="HY헤드라인M" panose="02030600000101010101" pitchFamily="18" charset="-127"/>
              </a:rPr>
              <a:t>(</a:t>
            </a:r>
            <a:r>
              <a:rPr kumimoji="0" lang="ko-KR" altLang="en-US" sz="1200" dirty="0">
                <a:solidFill>
                  <a:schemeClr val="tx1"/>
                </a:solidFill>
                <a:latin typeface="HY헤드라인M" panose="02030600000101010101" pitchFamily="18" charset="-127"/>
                <a:ea typeface="HY헤드라인M" panose="02030600000101010101" pitchFamily="18" charset="-127"/>
              </a:rPr>
              <a:t>법</a:t>
            </a:r>
            <a:r>
              <a:rPr kumimoji="0" lang="en-US" altLang="ko-KR" sz="1200" dirty="0">
                <a:solidFill>
                  <a:schemeClr val="tx1"/>
                </a:solidFill>
                <a:latin typeface="HY헤드라인M" panose="02030600000101010101" pitchFamily="18" charset="-127"/>
                <a:ea typeface="HY헤드라인M" panose="02030600000101010101" pitchFamily="18" charset="-127"/>
              </a:rPr>
              <a:t>3</a:t>
            </a:r>
            <a:r>
              <a:rPr kumimoji="0" lang="ko-KR" altLang="en-US" sz="1200" dirty="0">
                <a:solidFill>
                  <a:schemeClr val="tx1"/>
                </a:solidFill>
                <a:latin typeface="HY헤드라인M" panose="02030600000101010101" pitchFamily="18" charset="-127"/>
                <a:ea typeface="HY헤드라인M" panose="02030600000101010101" pitchFamily="18" charset="-127"/>
              </a:rPr>
              <a:t>조</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600" dirty="0">
              <a:solidFill>
                <a:schemeClr val="tx1"/>
              </a:solidFill>
              <a:latin typeface="HY헤드라인M" panose="02030600000101010101" pitchFamily="18" charset="-127"/>
              <a:ea typeface="HY헤드라인M" panose="02030600000101010101" pitchFamily="18" charset="-127"/>
            </a:endParaRPr>
          </a:p>
        </p:txBody>
      </p:sp>
      <p:sp>
        <p:nvSpPr>
          <p:cNvPr id="8"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err="1" smtClean="0">
                <a:latin typeface="HY헤드라인M" panose="02030600000101010101" pitchFamily="18" charset="-127"/>
                <a:ea typeface="HY헤드라인M" panose="02030600000101010101" pitchFamily="18" charset="-127"/>
                <a:cs typeface="Times New Roman" pitchFamily="18" charset="0"/>
              </a:rPr>
              <a:t>화관법</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 적용 제외</a:t>
            </a:r>
            <a:r>
              <a:rPr kumimoji="0" lang="en-US" altLang="ko-KR" sz="1800" spc="-80" dirty="0" smtClean="0">
                <a:latin typeface="HY헤드라인M" panose="02030600000101010101" pitchFamily="18" charset="-127"/>
                <a:ea typeface="HY헤드라인M" panose="02030600000101010101" pitchFamily="18" charset="-127"/>
                <a:cs typeface="Times New Roman" pitchFamily="18" charset="0"/>
              </a:rPr>
              <a:t>(</a:t>
            </a:r>
            <a:r>
              <a:rPr kumimoji="0" lang="ko-KR" altLang="en-US" sz="1800" spc="-80" dirty="0" smtClean="0">
                <a:latin typeface="HY헤드라인M" panose="02030600000101010101" pitchFamily="18" charset="-127"/>
                <a:ea typeface="HY헤드라인M" panose="02030600000101010101" pitchFamily="18" charset="-127"/>
                <a:cs typeface="Times New Roman" pitchFamily="18" charset="0"/>
              </a:rPr>
              <a:t>법</a:t>
            </a:r>
            <a:r>
              <a:rPr kumimoji="0" lang="en-US" altLang="ko-KR" sz="1800" spc="-80" dirty="0" smtClean="0">
                <a:latin typeface="HY헤드라인M" panose="02030600000101010101" pitchFamily="18" charset="-127"/>
                <a:ea typeface="HY헤드라인M" panose="02030600000101010101" pitchFamily="18" charset="-127"/>
                <a:cs typeface="Times New Roman" pitchFamily="18" charset="0"/>
              </a:rPr>
              <a:t>3</a:t>
            </a:r>
            <a:r>
              <a:rPr kumimoji="0" lang="ko-KR" altLang="en-US" sz="1800" spc="-80" dirty="0" smtClean="0">
                <a:latin typeface="HY헤드라인M" panose="02030600000101010101" pitchFamily="18" charset="-127"/>
                <a:ea typeface="HY헤드라인M" panose="02030600000101010101" pitchFamily="18" charset="-127"/>
                <a:cs typeface="Times New Roman" pitchFamily="18" charset="0"/>
              </a:rPr>
              <a:t>조</a:t>
            </a:r>
            <a:r>
              <a:rPr kumimoji="0" lang="en-US" altLang="ko-KR" sz="1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1800" spc="-80" dirty="0">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그룹 1"/>
          <p:cNvGrpSpPr>
            <a:grpSpLocks/>
          </p:cNvGrpSpPr>
          <p:nvPr/>
        </p:nvGrpSpPr>
        <p:grpSpPr bwMode="auto">
          <a:xfrm>
            <a:off x="539750" y="1711316"/>
            <a:ext cx="8135944" cy="4578376"/>
            <a:chOff x="467760" y="1492444"/>
            <a:chExt cx="8135729" cy="4578157"/>
          </a:xfrm>
        </p:grpSpPr>
        <p:sp>
          <p:nvSpPr>
            <p:cNvPr id="4" name="모서리가 둥근 직사각형 3"/>
            <p:cNvSpPr/>
            <p:nvPr/>
          </p:nvSpPr>
          <p:spPr>
            <a:xfrm>
              <a:off x="1453504" y="1492444"/>
              <a:ext cx="5903844" cy="431779"/>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유해화학물질</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5" name="모서리가 둥근 직사각형 4"/>
            <p:cNvSpPr/>
            <p:nvPr/>
          </p:nvSpPr>
          <p:spPr>
            <a:xfrm>
              <a:off x="1439287" y="1995660"/>
              <a:ext cx="1060406" cy="571475"/>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ts val="2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유독물질</a:t>
              </a:r>
              <a:endParaRPr kumimoji="0"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fontAlgn="auto">
                <a:lnSpc>
                  <a:spcPts val="2000"/>
                </a:lnSpc>
                <a:spcBef>
                  <a:spcPts val="0"/>
                </a:spcBef>
                <a:spcAft>
                  <a:spcPts val="0"/>
                </a:spcAft>
                <a:defRPr/>
              </a:pPr>
              <a:r>
                <a:rPr kumimoji="0" lang="en-US" altLang="ko-KR" sz="1200" dirty="0" smtClean="0">
                  <a:solidFill>
                    <a:schemeClr val="tx1"/>
                  </a:solidFill>
                  <a:latin typeface="HY헤드라인M" panose="02030600000101010101" pitchFamily="18" charset="-127"/>
                  <a:ea typeface="HY헤드라인M" panose="02030600000101010101" pitchFamily="18" charset="-127"/>
                </a:rPr>
                <a:t>(809</a:t>
              </a:r>
              <a:r>
                <a:rPr kumimoji="0" lang="ko-KR" altLang="en-US" sz="1200" dirty="0" smtClean="0">
                  <a:solidFill>
                    <a:schemeClr val="tx1"/>
                  </a:solidFill>
                  <a:latin typeface="HY헤드라인M" panose="02030600000101010101" pitchFamily="18" charset="-127"/>
                  <a:ea typeface="HY헤드라인M" panose="02030600000101010101" pitchFamily="18" charset="-127"/>
                </a:rPr>
                <a:t>종</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sp>
          <p:nvSpPr>
            <p:cNvPr id="10" name="모서리가 둥근 직사각형 9"/>
            <p:cNvSpPr/>
            <p:nvPr/>
          </p:nvSpPr>
          <p:spPr>
            <a:xfrm>
              <a:off x="467760" y="1495616"/>
              <a:ext cx="900090" cy="1071519"/>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구분</a:t>
              </a:r>
            </a:p>
          </p:txBody>
        </p:sp>
        <p:sp>
          <p:nvSpPr>
            <p:cNvPr id="11" name="모서리가 둥근 직사각형 10"/>
            <p:cNvSpPr/>
            <p:nvPr/>
          </p:nvSpPr>
          <p:spPr>
            <a:xfrm>
              <a:off x="467760" y="2706831"/>
              <a:ext cx="900089" cy="1506471"/>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취급자</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12" name="모서리가 둥근 직사각형 11"/>
            <p:cNvSpPr/>
            <p:nvPr/>
          </p:nvSpPr>
          <p:spPr>
            <a:xfrm>
              <a:off x="467760" y="4349427"/>
              <a:ext cx="900089" cy="863959"/>
            </a:xfrm>
            <a:prstGeom prst="roundRect">
              <a:avLst>
                <a:gd name="adj" fmla="val 0"/>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취급시설</a:t>
              </a:r>
            </a:p>
          </p:txBody>
        </p:sp>
        <p:sp>
          <p:nvSpPr>
            <p:cNvPr id="13" name="모서리가 둥근 직사각형 12"/>
            <p:cNvSpPr/>
            <p:nvPr/>
          </p:nvSpPr>
          <p:spPr>
            <a:xfrm>
              <a:off x="467760" y="5356255"/>
              <a:ext cx="900089" cy="714346"/>
            </a:xfrm>
            <a:prstGeom prst="roundRect">
              <a:avLst>
                <a:gd name="adj" fmla="val 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영업자</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p:txBody>
        </p:sp>
        <p:sp>
          <p:nvSpPr>
            <p:cNvPr id="18" name="모서리가 둥근 직사각형 17"/>
            <p:cNvSpPr/>
            <p:nvPr/>
          </p:nvSpPr>
          <p:spPr>
            <a:xfrm>
              <a:off x="1439285" y="2710004"/>
              <a:ext cx="7164204" cy="431779"/>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확인명세서</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통계조사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배출량조사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화학사고 즉시신고</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19" name="모서리가 둥근 직사각형 18"/>
            <p:cNvSpPr/>
            <p:nvPr/>
          </p:nvSpPr>
          <p:spPr>
            <a:xfrm>
              <a:off x="1440875" y="3567218"/>
              <a:ext cx="1058818" cy="646084"/>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수입신고</a:t>
              </a:r>
            </a:p>
          </p:txBody>
        </p:sp>
        <p:sp>
          <p:nvSpPr>
            <p:cNvPr id="20" name="모서리가 둥근 직사각형 19"/>
            <p:cNvSpPr/>
            <p:nvPr/>
          </p:nvSpPr>
          <p:spPr>
            <a:xfrm>
              <a:off x="4928520" y="3567218"/>
              <a:ext cx="1214414" cy="646084"/>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150000"/>
                </a:lnSpc>
                <a:spcBef>
                  <a:spcPts val="0"/>
                </a:spcBef>
                <a:spcAft>
                  <a:spcPts val="0"/>
                </a:spcAft>
                <a:defRPr/>
              </a:pP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제조</a:t>
              </a:r>
              <a:r>
                <a:rPr kumimoji="0" lang="ko-KR" altLang="en-US" sz="1400" dirty="0" smtClean="0">
                  <a:solidFill>
                    <a:schemeClr val="tx1"/>
                  </a:solidFill>
                </a:rPr>
                <a:t>∙</a:t>
              </a: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수입</a:t>
              </a:r>
              <a:r>
                <a:rPr kumimoji="0" lang="ko-KR" altLang="en-US" sz="1400" dirty="0" smtClean="0">
                  <a:solidFill>
                    <a:schemeClr val="tx1"/>
                  </a:solidFill>
                </a:rPr>
                <a:t>∙</a:t>
              </a: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판매허가 </a:t>
              </a:r>
              <a:r>
                <a:rPr kumimoji="0" lang="en-US" altLang="ko-KR" sz="1400" spc="-15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수출승인</a:t>
              </a:r>
              <a:endParaRPr kumimoji="0" lang="ko-KR" altLang="en-US" sz="1200" spc="-150" dirty="0">
                <a:solidFill>
                  <a:schemeClr val="tx1"/>
                </a:solidFill>
                <a:latin typeface="HY헤드라인M" panose="02030600000101010101" pitchFamily="18" charset="-127"/>
                <a:ea typeface="HY헤드라인M" panose="02030600000101010101" pitchFamily="18" charset="-127"/>
              </a:endParaRPr>
            </a:p>
          </p:txBody>
        </p:sp>
        <p:sp>
          <p:nvSpPr>
            <p:cNvPr id="22" name="모서리가 둥근 직사각형 21"/>
            <p:cNvSpPr/>
            <p:nvPr/>
          </p:nvSpPr>
          <p:spPr>
            <a:xfrm>
              <a:off x="1439284" y="4347841"/>
              <a:ext cx="5918064" cy="433366"/>
            </a:xfrm>
            <a:prstGeom prst="roundRect">
              <a:avLst>
                <a:gd name="adj" fmla="val 0"/>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설치 이전</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장외영향평가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배치</a:t>
              </a:r>
              <a:r>
                <a:rPr kumimoji="0" lang="ko-KR" altLang="en-US" sz="1400" dirty="0">
                  <a:solidFill>
                    <a:schemeClr val="tx1"/>
                  </a:solidFill>
                </a:rPr>
                <a:t>∙</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설치기준 준수        </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23" name="모서리가 둥근 직사각형 22"/>
            <p:cNvSpPr/>
            <p:nvPr/>
          </p:nvSpPr>
          <p:spPr>
            <a:xfrm>
              <a:off x="1440872" y="4781207"/>
              <a:ext cx="5916417" cy="431779"/>
            </a:xfrm>
            <a:prstGeom prst="roundRect">
              <a:avLst>
                <a:gd name="adj" fmla="val 0"/>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설치 이후</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설치검사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정기</a:t>
              </a:r>
              <a:r>
                <a:rPr kumimoji="0" lang="ko-KR" altLang="en-US" sz="1400" dirty="0">
                  <a:solidFill>
                    <a:schemeClr val="tx1"/>
                  </a:solidFill>
                </a:rPr>
                <a:t>∙</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수시검사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안전진단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자체점검                              </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24" name="모서리가 둥근 직사각형 23"/>
            <p:cNvSpPr/>
            <p:nvPr/>
          </p:nvSpPr>
          <p:spPr>
            <a:xfrm>
              <a:off x="2499693" y="3567218"/>
              <a:ext cx="1071542" cy="646084"/>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ct val="150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수입허가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수출승인</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25" name="모서리가 둥근 직사각형 24"/>
            <p:cNvSpPr/>
            <p:nvPr/>
          </p:nvSpPr>
          <p:spPr>
            <a:xfrm>
              <a:off x="1439285" y="5356255"/>
              <a:ext cx="3560671" cy="714346"/>
            </a:xfrm>
            <a:prstGeom prst="roundRect">
              <a:avLst>
                <a:gd name="adj" fmla="val 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ct val="150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영업허가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도급신고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관리자 선임신고</a:t>
              </a:r>
              <a:endParaRPr kumimoji="0"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fontAlgn="auto">
                <a:lnSpc>
                  <a:spcPct val="150000"/>
                </a:lnSpc>
                <a:spcBef>
                  <a:spcPts val="0"/>
                </a:spcBef>
                <a:spcAft>
                  <a:spcPts val="0"/>
                </a:spcAft>
                <a:defRPr/>
              </a:pP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안전교육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err="1" smtClean="0">
                  <a:solidFill>
                    <a:schemeClr val="tx1"/>
                  </a:solidFill>
                  <a:latin typeface="HY헤드라인M" panose="02030600000101010101" pitchFamily="18" charset="-127"/>
                  <a:ea typeface="HY헤드라인M" panose="02030600000101010101" pitchFamily="18" charset="-127"/>
                </a:rPr>
                <a:t>휴</a:t>
              </a:r>
              <a:r>
                <a:rPr kumimoji="0" lang="ko-KR" altLang="en-US" sz="1400" dirty="0" smtClean="0">
                  <a:solidFill>
                    <a:schemeClr val="tx1"/>
                  </a:solidFill>
                </a:rPr>
                <a:t>∙</a:t>
              </a:r>
              <a:r>
                <a:rPr kumimoji="0" lang="ko-KR" altLang="en-US" sz="1400" dirty="0" smtClean="0">
                  <a:solidFill>
                    <a:schemeClr val="tx1"/>
                  </a:solidFill>
                  <a:latin typeface="HY헤드라인M" panose="02030600000101010101" pitchFamily="18" charset="-127"/>
                  <a:ea typeface="HY헤드라인M" panose="02030600000101010101" pitchFamily="18" charset="-127"/>
                </a:rPr>
                <a:t>폐업 신고</a:t>
              </a:r>
              <a:endParaRPr kumimoji="0" lang="ko-KR" altLang="en-US" sz="1050" dirty="0">
                <a:solidFill>
                  <a:schemeClr val="tx1"/>
                </a:solidFill>
                <a:latin typeface="HY헤드라인M" panose="02030600000101010101" pitchFamily="18" charset="-127"/>
                <a:ea typeface="HY헤드라인M" panose="02030600000101010101" pitchFamily="18" charset="-127"/>
              </a:endParaRPr>
            </a:p>
          </p:txBody>
        </p:sp>
      </p:grpSp>
      <p:sp>
        <p:nvSpPr>
          <p:cNvPr id="30"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err="1" smtClean="0">
                <a:latin typeface="HY헤드라인M" panose="02030600000101010101" pitchFamily="18" charset="-127"/>
                <a:ea typeface="HY헤드라인M" panose="02030600000101010101" pitchFamily="18" charset="-127"/>
                <a:cs typeface="Times New Roman" pitchFamily="18" charset="0"/>
              </a:rPr>
              <a:t>화관법</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 관리 체계</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31" name="모서리가 둥근 직사각형 30"/>
          <p:cNvSpPr/>
          <p:nvPr/>
        </p:nvSpPr>
        <p:spPr bwMode="auto">
          <a:xfrm>
            <a:off x="3643306" y="2214554"/>
            <a:ext cx="1357322" cy="571504"/>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ts val="2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사고대비물질</a:t>
            </a:r>
            <a:endParaRPr kumimoji="0"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fontAlgn="auto">
              <a:lnSpc>
                <a:spcPts val="2000"/>
              </a:lnSpc>
              <a:spcBef>
                <a:spcPts val="0"/>
              </a:spcBef>
              <a:spcAft>
                <a:spcPts val="0"/>
              </a:spcAft>
              <a:defRPr/>
            </a:pPr>
            <a:r>
              <a:rPr kumimoji="0" lang="en-US" altLang="ko-KR" sz="1200" dirty="0" smtClean="0">
                <a:solidFill>
                  <a:schemeClr val="tx1"/>
                </a:solidFill>
                <a:latin typeface="HY헤드라인M" panose="02030600000101010101" pitchFamily="18" charset="-127"/>
                <a:ea typeface="HY헤드라인M" panose="02030600000101010101" pitchFamily="18" charset="-127"/>
              </a:rPr>
              <a:t>(97</a:t>
            </a:r>
            <a:r>
              <a:rPr kumimoji="0" lang="ko-KR" altLang="en-US" sz="1200" dirty="0" smtClean="0">
                <a:solidFill>
                  <a:schemeClr val="tx1"/>
                </a:solidFill>
                <a:latin typeface="HY헤드라인M" panose="02030600000101010101" pitchFamily="18" charset="-127"/>
                <a:ea typeface="HY헤드라인M" panose="02030600000101010101" pitchFamily="18" charset="-127"/>
              </a:rPr>
              <a:t>종</a:t>
            </a:r>
            <a:r>
              <a:rPr kumimoji="0" lang="en-US" altLang="ko-KR" sz="1200" dirty="0" smtClean="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sp>
        <p:nvSpPr>
          <p:cNvPr id="32" name="모서리가 둥근 직사각형 31"/>
          <p:cNvSpPr/>
          <p:nvPr/>
        </p:nvSpPr>
        <p:spPr bwMode="auto">
          <a:xfrm>
            <a:off x="7500958" y="1714488"/>
            <a:ext cx="1203312" cy="1071570"/>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일반화학물</a:t>
            </a:r>
            <a:r>
              <a:rPr kumimoji="0" lang="ko-KR" altLang="en-US" sz="1400" dirty="0">
                <a:solidFill>
                  <a:schemeClr val="tx1"/>
                </a:solidFill>
                <a:latin typeface="HY헤드라인M" panose="02030600000101010101" pitchFamily="18" charset="-127"/>
                <a:ea typeface="HY헤드라인M" panose="02030600000101010101" pitchFamily="18" charset="-127"/>
              </a:rPr>
              <a:t>질</a:t>
            </a:r>
          </a:p>
        </p:txBody>
      </p:sp>
      <p:sp>
        <p:nvSpPr>
          <p:cNvPr id="34" name="모서리가 둥근 직사각형 33"/>
          <p:cNvSpPr/>
          <p:nvPr/>
        </p:nvSpPr>
        <p:spPr bwMode="auto">
          <a:xfrm>
            <a:off x="6154770" y="2214554"/>
            <a:ext cx="1274750" cy="571504"/>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ts val="2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허가물질</a:t>
            </a:r>
            <a:endParaRPr kumimoji="0"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fontAlgn="auto">
              <a:lnSpc>
                <a:spcPts val="2000"/>
              </a:lnSpc>
              <a:spcBef>
                <a:spcPts val="0"/>
              </a:spcBef>
              <a:spcAft>
                <a:spcPts val="0"/>
              </a:spcAft>
              <a:defRPr/>
            </a:pPr>
            <a:r>
              <a:rPr kumimoji="0" lang="en-US" altLang="ko-KR" sz="1200" dirty="0" smtClean="0">
                <a:solidFill>
                  <a:schemeClr val="tx1"/>
                </a:solidFill>
                <a:latin typeface="HY헤드라인M" panose="02030600000101010101" pitchFamily="18" charset="-127"/>
                <a:ea typeface="HY헤드라인M" panose="02030600000101010101" pitchFamily="18" charset="-127"/>
              </a:rPr>
              <a:t>(</a:t>
            </a:r>
            <a:r>
              <a:rPr kumimoji="0" lang="ko-KR" altLang="en-US" sz="1200" dirty="0" err="1" smtClean="0">
                <a:solidFill>
                  <a:schemeClr val="tx1"/>
                </a:solidFill>
                <a:latin typeface="HY헤드라인M" panose="02030600000101010101" pitchFamily="18" charset="-127"/>
                <a:ea typeface="HY헤드라인M" panose="02030600000101010101" pitchFamily="18" charset="-127"/>
              </a:rPr>
              <a:t>미지정</a:t>
            </a:r>
            <a:r>
              <a:rPr kumimoji="0" lang="en-US" altLang="ko-KR" sz="1200" dirty="0" smtClean="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sp>
        <p:nvSpPr>
          <p:cNvPr id="38" name="모서리가 둥근 직사각형 37"/>
          <p:cNvSpPr/>
          <p:nvPr/>
        </p:nvSpPr>
        <p:spPr bwMode="auto">
          <a:xfrm>
            <a:off x="2571736" y="2214554"/>
            <a:ext cx="1071570" cy="571504"/>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ts val="168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제한물질</a:t>
            </a:r>
            <a:endParaRPr kumimoji="0"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fontAlgn="auto">
              <a:lnSpc>
                <a:spcPts val="1680"/>
              </a:lnSpc>
              <a:spcBef>
                <a:spcPts val="0"/>
              </a:spcBef>
              <a:spcAft>
                <a:spcPts val="0"/>
              </a:spcAft>
              <a:defRPr/>
            </a:pPr>
            <a:r>
              <a:rPr kumimoji="0" lang="en-US" altLang="ko-KR" sz="1200" dirty="0" smtClean="0">
                <a:solidFill>
                  <a:schemeClr val="tx1"/>
                </a:solidFill>
                <a:latin typeface="HY헤드라인M" panose="02030600000101010101" pitchFamily="18" charset="-127"/>
                <a:ea typeface="HY헤드라인M" panose="02030600000101010101" pitchFamily="18" charset="-127"/>
              </a:rPr>
              <a:t>(12</a:t>
            </a:r>
            <a:r>
              <a:rPr kumimoji="0" lang="ko-KR" altLang="en-US" sz="1200" dirty="0" smtClean="0">
                <a:solidFill>
                  <a:schemeClr val="tx1"/>
                </a:solidFill>
                <a:latin typeface="HY헤드라인M" panose="02030600000101010101" pitchFamily="18" charset="-127"/>
                <a:ea typeface="HY헤드라인M" panose="02030600000101010101" pitchFamily="18" charset="-127"/>
              </a:rPr>
              <a:t>종</a:t>
            </a:r>
            <a:r>
              <a:rPr kumimoji="0" lang="en-US" altLang="ko-KR" sz="1200" dirty="0" smtClean="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sp>
        <p:nvSpPr>
          <p:cNvPr id="39" name="모서리가 둥근 직사각형 38"/>
          <p:cNvSpPr/>
          <p:nvPr/>
        </p:nvSpPr>
        <p:spPr bwMode="auto">
          <a:xfrm>
            <a:off x="5000628" y="2214554"/>
            <a:ext cx="1214446" cy="571504"/>
          </a:xfrm>
          <a:prstGeom prst="roundRect">
            <a:avLst>
              <a:gd name="adj" fmla="val 0"/>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ts val="2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금지물질</a:t>
            </a:r>
            <a:endParaRPr kumimoji="0"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fontAlgn="auto">
              <a:lnSpc>
                <a:spcPts val="2000"/>
              </a:lnSpc>
              <a:spcBef>
                <a:spcPts val="0"/>
              </a:spcBef>
              <a:spcAft>
                <a:spcPts val="0"/>
              </a:spcAft>
              <a:defRPr/>
            </a:pPr>
            <a:r>
              <a:rPr kumimoji="0" lang="en-US" altLang="ko-KR" sz="1200" dirty="0" smtClean="0">
                <a:solidFill>
                  <a:schemeClr val="tx1"/>
                </a:solidFill>
                <a:latin typeface="HY헤드라인M" panose="02030600000101010101" pitchFamily="18" charset="-127"/>
                <a:ea typeface="HY헤드라인M" panose="02030600000101010101" pitchFamily="18" charset="-127"/>
              </a:rPr>
              <a:t>(60</a:t>
            </a:r>
            <a:r>
              <a:rPr kumimoji="0" lang="ko-KR" altLang="en-US" sz="1200" dirty="0" smtClean="0">
                <a:solidFill>
                  <a:schemeClr val="tx1"/>
                </a:solidFill>
                <a:latin typeface="HY헤드라인M" panose="02030600000101010101" pitchFamily="18" charset="-127"/>
                <a:ea typeface="HY헤드라인M" panose="02030600000101010101" pitchFamily="18" charset="-127"/>
              </a:rPr>
              <a:t>종</a:t>
            </a:r>
            <a:r>
              <a:rPr kumimoji="0" lang="en-US" altLang="ko-KR" sz="1200" dirty="0" smtClean="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sp>
        <p:nvSpPr>
          <p:cNvPr id="47" name="모서리가 둥근 직사각형 46"/>
          <p:cNvSpPr/>
          <p:nvPr/>
        </p:nvSpPr>
        <p:spPr bwMode="auto">
          <a:xfrm>
            <a:off x="1509731" y="3352802"/>
            <a:ext cx="5919789" cy="433388"/>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취급기준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진열보관</a:t>
            </a:r>
            <a:r>
              <a:rPr kumimoji="0" lang="ko-KR" altLang="en-US" sz="1400" dirty="0" smtClean="0">
                <a:solidFill>
                  <a:schemeClr val="tx1"/>
                </a:solidFill>
              </a:rPr>
              <a:t>∙</a:t>
            </a:r>
            <a:r>
              <a:rPr kumimoji="0" lang="ko-KR" altLang="en-US" sz="1400" dirty="0">
                <a:solidFill>
                  <a:schemeClr val="tx1"/>
                </a:solidFill>
                <a:latin typeface="HY헤드라인M" panose="02030600000101010101" pitchFamily="18" charset="-127"/>
                <a:ea typeface="HY헤드라인M" panose="02030600000101010101" pitchFamily="18" charset="-127"/>
              </a:rPr>
              <a:t>운반계획서</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유해화학물질 표시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r>
              <a:rPr kumimoji="0" lang="ko-KR" altLang="en-US" sz="1400" dirty="0" smtClean="0">
                <a:solidFill>
                  <a:schemeClr val="tx1"/>
                </a:solidFill>
                <a:latin typeface="HY헤드라인M" panose="02030600000101010101" pitchFamily="18" charset="-127"/>
                <a:ea typeface="HY헤드라인M" panose="02030600000101010101" pitchFamily="18" charset="-127"/>
              </a:rPr>
              <a:t>실적보고</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48" name="모서리가 둥근 직사각형 47"/>
          <p:cNvSpPr/>
          <p:nvPr/>
        </p:nvSpPr>
        <p:spPr bwMode="auto">
          <a:xfrm>
            <a:off x="6215074" y="3790950"/>
            <a:ext cx="1214445" cy="638182"/>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150000"/>
              </a:lnSpc>
              <a:spcBef>
                <a:spcPts val="0"/>
              </a:spcBef>
              <a:spcAft>
                <a:spcPts val="0"/>
              </a:spcAft>
              <a:defRPr/>
            </a:pP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제조</a:t>
            </a:r>
            <a:r>
              <a:rPr kumimoji="0" lang="ko-KR" altLang="en-US" sz="1400" dirty="0" smtClean="0">
                <a:solidFill>
                  <a:schemeClr val="tx1"/>
                </a:solidFill>
              </a:rPr>
              <a:t>∙</a:t>
            </a: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수입</a:t>
            </a:r>
            <a:r>
              <a:rPr kumimoji="0" lang="ko-KR" altLang="en-US" sz="1400" dirty="0" smtClean="0">
                <a:solidFill>
                  <a:schemeClr val="tx1"/>
                </a:solidFill>
              </a:rPr>
              <a:t>∙</a:t>
            </a:r>
            <a:r>
              <a:rPr kumimoji="0" lang="ko-KR" altLang="en-US" sz="1400" spc="-150" dirty="0" smtClean="0">
                <a:solidFill>
                  <a:schemeClr val="tx1"/>
                </a:solidFill>
                <a:latin typeface="HY헤드라인M" panose="02030600000101010101" pitchFamily="18" charset="-127"/>
                <a:ea typeface="HY헤드라인M" panose="02030600000101010101" pitchFamily="18" charset="-127"/>
              </a:rPr>
              <a:t>사용허가</a:t>
            </a:r>
            <a:endParaRPr kumimoji="0" lang="en-US" altLang="ko-KR" sz="1400" spc="-150" dirty="0" smtClean="0">
              <a:solidFill>
                <a:schemeClr val="tx1"/>
              </a:solidFill>
              <a:latin typeface="HY헤드라인M" panose="02030600000101010101" pitchFamily="18" charset="-127"/>
              <a:ea typeface="HY헤드라인M" panose="02030600000101010101" pitchFamily="18" charset="-127"/>
            </a:endParaRPr>
          </a:p>
        </p:txBody>
      </p:sp>
      <p:sp>
        <p:nvSpPr>
          <p:cNvPr id="49" name="모서리가 둥근 직사각형 48"/>
          <p:cNvSpPr/>
          <p:nvPr/>
        </p:nvSpPr>
        <p:spPr bwMode="auto">
          <a:xfrm>
            <a:off x="3643306" y="3790950"/>
            <a:ext cx="1357200" cy="638182"/>
          </a:xfrm>
          <a:prstGeom prst="roundRect">
            <a:avLst>
              <a:gd name="adj" fmla="val 0"/>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ct val="150000"/>
              </a:lnSpc>
              <a:spcBef>
                <a:spcPts val="0"/>
              </a:spcBef>
              <a:spcAft>
                <a:spcPts val="0"/>
              </a:spcAft>
              <a:defRPr/>
            </a:pPr>
            <a:r>
              <a:rPr kumimoji="0" lang="ko-KR" altLang="en-US" sz="1400" dirty="0" smtClean="0">
                <a:solidFill>
                  <a:schemeClr val="tx1"/>
                </a:solidFill>
                <a:latin typeface="HY헤드라인M" panose="02030600000101010101" pitchFamily="18" charset="-127"/>
                <a:ea typeface="HY헤드라인M" panose="02030600000101010101" pitchFamily="18" charset="-127"/>
              </a:rPr>
              <a:t>관리기준 </a:t>
            </a:r>
            <a:r>
              <a:rPr kumimoji="0" lang="en-US" altLang="ko-KR" sz="1400" dirty="0" smtClean="0">
                <a:solidFill>
                  <a:schemeClr val="tx1"/>
                </a:solidFill>
                <a:latin typeface="HY헤드라인M" panose="02030600000101010101" pitchFamily="18" charset="-127"/>
                <a:ea typeface="HY헤드라인M" panose="02030600000101010101" pitchFamily="18" charset="-127"/>
              </a:rPr>
              <a:t>/ </a:t>
            </a:r>
          </a:p>
          <a:p>
            <a:pPr algn="ctr" fontAlgn="auto">
              <a:lnSpc>
                <a:spcPct val="150000"/>
              </a:lnSpc>
              <a:spcBef>
                <a:spcPts val="0"/>
              </a:spcBef>
              <a:spcAft>
                <a:spcPts val="0"/>
              </a:spcAft>
              <a:defRPr/>
            </a:pPr>
            <a:r>
              <a:rPr kumimoji="0" lang="ko-KR" altLang="en-US" sz="1400" dirty="0" err="1" smtClean="0">
                <a:solidFill>
                  <a:schemeClr val="tx1"/>
                </a:solidFill>
                <a:latin typeface="HY헤드라인M" panose="02030600000101010101" pitchFamily="18" charset="-127"/>
                <a:ea typeface="HY헤드라인M" panose="02030600000101010101" pitchFamily="18" charset="-127"/>
              </a:rPr>
              <a:t>위해관리계획서</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_x74961592" descr="EMB00000a500ab0"/>
          <p:cNvPicPr>
            <a:picLocks noChangeAspect="1" noChangeArrowheads="1"/>
          </p:cNvPicPr>
          <p:nvPr/>
        </p:nvPicPr>
        <p:blipFill>
          <a:blip r:embed="rId2"/>
          <a:srcRect b="4610"/>
          <a:stretch>
            <a:fillRect/>
          </a:stretch>
        </p:blipFill>
        <p:spPr bwMode="auto">
          <a:xfrm>
            <a:off x="495300" y="1341438"/>
            <a:ext cx="8253413" cy="4772025"/>
          </a:xfrm>
          <a:prstGeom prst="rect">
            <a:avLst/>
          </a:prstGeom>
          <a:noFill/>
          <a:ln w="9525">
            <a:noFill/>
            <a:miter lim="800000"/>
            <a:headEnd/>
            <a:tailEnd/>
          </a:ln>
        </p:spPr>
      </p:pic>
      <p:sp>
        <p:nvSpPr>
          <p:cNvPr id="4" name="직사각형 3"/>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화학물질관리 체계도</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err="1" smtClean="0">
                <a:latin typeface="HY헤드라인M" panose="02030600000101010101" pitchFamily="18" charset="-127"/>
                <a:ea typeface="HY헤드라인M" panose="02030600000101010101" pitchFamily="18" charset="-127"/>
                <a:cs typeface="Times New Roman" pitchFamily="18" charset="0"/>
              </a:rPr>
              <a:t>화관법</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 주요 내용</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20483" name="모서리가 둥근 직사각형 3"/>
          <p:cNvSpPr>
            <a:spLocks noChangeArrowheads="1"/>
          </p:cNvSpPr>
          <p:nvPr/>
        </p:nvSpPr>
        <p:spPr bwMode="auto">
          <a:xfrm>
            <a:off x="395288" y="990600"/>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선진 화학안전 관리제도 도입</a:t>
            </a:r>
            <a:endParaRPr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84" name="모서리가 둥근 직사각형 30"/>
          <p:cNvSpPr>
            <a:spLocks noChangeArrowheads="1"/>
          </p:cNvSpPr>
          <p:nvPr/>
        </p:nvSpPr>
        <p:spPr bwMode="auto">
          <a:xfrm>
            <a:off x="539750" y="1341438"/>
            <a:ext cx="8243888" cy="411162"/>
          </a:xfrm>
          <a:prstGeom prst="roundRect">
            <a:avLst>
              <a:gd name="adj" fmla="val 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취급시설 설치</a:t>
            </a:r>
            <a:r>
              <a:rPr lang="en-US" altLang="ko-KR" sz="1600">
                <a:latin typeface="HY울릉도M" pitchFamily="18" charset="-127"/>
                <a:ea typeface="HY울릉도M" pitchFamily="18" charset="-127"/>
                <a:cs typeface="Arial" pitchFamily="34" charset="0"/>
              </a:rPr>
              <a:t>·</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배치기준</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장외영향평가</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위해관리계획</a:t>
            </a: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85" name="모서리가 둥근 직사각형 5"/>
          <p:cNvSpPr>
            <a:spLocks noChangeArrowheads="1"/>
          </p:cNvSpPr>
          <p:nvPr/>
        </p:nvSpPr>
        <p:spPr bwMode="auto">
          <a:xfrm>
            <a:off x="395288" y="1844675"/>
            <a:ext cx="8137525" cy="433388"/>
          </a:xfrm>
          <a:prstGeom prst="roundRect">
            <a:avLst>
              <a:gd name="adj" fmla="val 8773"/>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기업의 책임 강화</a:t>
            </a:r>
            <a:endParaRPr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86" name="모서리가 둥근 직사각형 6"/>
          <p:cNvSpPr>
            <a:spLocks noChangeArrowheads="1"/>
          </p:cNvSpPr>
          <p:nvPr/>
        </p:nvSpPr>
        <p:spPr bwMode="auto">
          <a:xfrm>
            <a:off x="358775" y="4724400"/>
            <a:ext cx="8137525" cy="1238250"/>
          </a:xfrm>
          <a:prstGeom prst="roundRect">
            <a:avLst>
              <a:gd name="adj" fmla="val 5000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즉시신고</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응급조치 및 현장수습조정관 파견</a:t>
            </a: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latinLnBrk="0" hangingPunct="0">
              <a:lnSpc>
                <a:spcPct val="130000"/>
              </a:lnSpc>
              <a:spcAft>
                <a:spcPts val="900"/>
              </a:spcAft>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화학사고 원인규명</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영향조사</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복구조치 명령 등</a:t>
            </a: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87" name="모서리가 둥근 직사각형 7"/>
          <p:cNvSpPr>
            <a:spLocks noChangeArrowheads="1"/>
          </p:cNvSpPr>
          <p:nvPr/>
        </p:nvSpPr>
        <p:spPr bwMode="auto">
          <a:xfrm>
            <a:off x="395288" y="5751513"/>
            <a:ext cx="8064500" cy="558800"/>
          </a:xfrm>
          <a:prstGeom prst="roundRect">
            <a:avLst>
              <a:gd name="adj" fmla="val 5000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유독물질 관리업무 환수</a:t>
            </a:r>
            <a:endParaRPr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88" name="모서리가 둥근 직사각형 8"/>
          <p:cNvSpPr>
            <a:spLocks noChangeArrowheads="1"/>
          </p:cNvSpPr>
          <p:nvPr/>
        </p:nvSpPr>
        <p:spPr bwMode="auto">
          <a:xfrm>
            <a:off x="358775" y="3357563"/>
            <a:ext cx="8216900" cy="1227137"/>
          </a:xfrm>
          <a:prstGeom prst="roundRect">
            <a:avLst>
              <a:gd name="adj" fmla="val 5000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사고 유출시나리오</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응급조치계획</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피해복구 등</a:t>
            </a: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latinLnBrk="0" hangingPunct="0">
              <a:lnSpc>
                <a:spcPct val="130000"/>
              </a:lnSpc>
              <a:spcAft>
                <a:spcPts val="900"/>
              </a:spcAft>
              <a:buSzPct val="85000"/>
            </a:pP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- 5</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년마다 수립</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매년 </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회 이상 지역주민 고지</a:t>
            </a:r>
            <a:endParaRPr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89" name="모서리가 둥근 직사각형 9"/>
          <p:cNvSpPr>
            <a:spLocks noChangeArrowheads="1"/>
          </p:cNvSpPr>
          <p:nvPr/>
        </p:nvSpPr>
        <p:spPr bwMode="auto">
          <a:xfrm>
            <a:off x="431800" y="3087688"/>
            <a:ext cx="7920038" cy="557212"/>
          </a:xfrm>
          <a:prstGeom prst="roundRect">
            <a:avLst>
              <a:gd name="adj" fmla="val 1644"/>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사고대비물질 대상 위해관리계획</a:t>
            </a:r>
            <a:endParaRPr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20490" name="모서리가 둥근 직사각형 10"/>
          <p:cNvSpPr>
            <a:spLocks noChangeArrowheads="1"/>
          </p:cNvSpPr>
          <p:nvPr/>
        </p:nvSpPr>
        <p:spPr bwMode="auto">
          <a:xfrm>
            <a:off x="358775" y="2133600"/>
            <a:ext cx="8245475" cy="1128713"/>
          </a:xfrm>
          <a:prstGeom prst="roundRect">
            <a:avLst>
              <a:gd name="adj" fmla="val 5000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수급인의 위반행위는 도급인에 영향</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벌칙은 미적용</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p>
          <a:p>
            <a:pPr marL="179388" indent="-179388" defTabSz="1042988" eaLnBrk="0" latinLnBrk="0" hangingPunct="0">
              <a:lnSpc>
                <a:spcPct val="130000"/>
              </a:lnSpc>
              <a:spcAft>
                <a:spcPts val="900"/>
              </a:spcAft>
              <a:buSzPct val="85000"/>
              <a:buFont typeface="Arial" pitchFamily="34" charset="0"/>
              <a:buChar char="•"/>
            </a:pP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영업정지 갈음 과징금</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매출액 대비 </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5% </a:t>
            </a:r>
            <a:r>
              <a:rPr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이하</a:t>
            </a:r>
            <a:r>
              <a:rPr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p>
        </p:txBody>
      </p:sp>
      <p:sp>
        <p:nvSpPr>
          <p:cNvPr id="20491" name="모서리가 둥근 직사각형 11"/>
          <p:cNvSpPr>
            <a:spLocks noChangeArrowheads="1"/>
          </p:cNvSpPr>
          <p:nvPr/>
        </p:nvSpPr>
        <p:spPr bwMode="auto">
          <a:xfrm>
            <a:off x="358775" y="4365625"/>
            <a:ext cx="7813675" cy="557213"/>
          </a:xfrm>
          <a:prstGeom prst="roundRect">
            <a:avLst>
              <a:gd name="adj" fmla="val 5000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화학사고 대응체계 개편</a:t>
            </a:r>
            <a:endParaRPr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직사각형 4"/>
          <p:cNvSpPr>
            <a:spLocks noChangeArrowheads="1"/>
          </p:cNvSpPr>
          <p:nvPr/>
        </p:nvSpPr>
        <p:spPr bwMode="auto">
          <a:xfrm>
            <a:off x="2640013" y="2060575"/>
            <a:ext cx="4267200" cy="584200"/>
          </a:xfrm>
          <a:prstGeom prst="rect">
            <a:avLst/>
          </a:prstGeom>
          <a:noFill/>
          <a:ln w="9525">
            <a:noFill/>
            <a:miter lim="800000"/>
            <a:headEnd/>
            <a:tailEnd/>
          </a:ln>
        </p:spPr>
        <p:txBody>
          <a:bodyPr wrap="none">
            <a:spAutoFit/>
          </a:bodyPr>
          <a:lstStyle/>
          <a:p>
            <a:r>
              <a:rPr kumimoji="0" lang="ko-KR" altLang="en-US" sz="3200">
                <a:latin typeface="HY헤드라인M" pitchFamily="18" charset="-127"/>
                <a:ea typeface="HY헤드라인M" pitchFamily="18" charset="-127"/>
              </a:rPr>
              <a:t> </a:t>
            </a:r>
            <a:r>
              <a:rPr kumimoji="0" lang="en-US" altLang="ko-KR" sz="3200">
                <a:latin typeface="HY헤드라인M" pitchFamily="18" charset="-127"/>
                <a:ea typeface="HY헤드라인M" pitchFamily="18" charset="-127"/>
              </a:rPr>
              <a:t>1-2. </a:t>
            </a:r>
            <a:r>
              <a:rPr kumimoji="0" lang="ko-KR" altLang="en-US" sz="3200">
                <a:latin typeface="HY헤드라인M" pitchFamily="18" charset="-127"/>
                <a:ea typeface="HY헤드라인M" pitchFamily="18" charset="-127"/>
              </a:rPr>
              <a:t>화관법 주요내용</a:t>
            </a:r>
            <a:endParaRPr kumimoji="0" lang="en-US" altLang="ko-KR" sz="32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직사각형 4"/>
          <p:cNvSpPr>
            <a:spLocks noChangeArrowheads="1"/>
          </p:cNvSpPr>
          <p:nvPr/>
        </p:nvSpPr>
        <p:spPr bwMode="auto">
          <a:xfrm>
            <a:off x="546100" y="2060575"/>
            <a:ext cx="8026400" cy="584200"/>
          </a:xfrm>
          <a:prstGeom prst="rect">
            <a:avLst/>
          </a:prstGeom>
          <a:noFill/>
          <a:ln w="9525">
            <a:noFill/>
            <a:miter lim="800000"/>
            <a:headEnd/>
            <a:tailEnd/>
          </a:ln>
        </p:spPr>
        <p:txBody>
          <a:bodyPr wrap="none">
            <a:spAutoFit/>
          </a:bodyPr>
          <a:lstStyle/>
          <a:p>
            <a:r>
              <a:rPr kumimoji="0" lang="en-US" altLang="ko-KR" sz="3200">
                <a:latin typeface="HY헤드라인M" pitchFamily="18" charset="-127"/>
                <a:ea typeface="HY헤드라인M" pitchFamily="18" charset="-127"/>
              </a:rPr>
              <a:t>1-</a:t>
            </a:r>
            <a:r>
              <a:rPr kumimoji="0" lang="ko-KR" altLang="en-US" sz="3200">
                <a:latin typeface="HY헤드라인M" pitchFamily="18" charset="-127"/>
                <a:ea typeface="HY헤드라인M" pitchFamily="18" charset="-127"/>
              </a:rPr>
              <a:t> </a:t>
            </a:r>
            <a:r>
              <a:rPr kumimoji="0" lang="en-US" altLang="ko-KR" sz="3200">
                <a:latin typeface="HY헤드라인M" pitchFamily="18" charset="-127"/>
                <a:ea typeface="HY헤드라인M" pitchFamily="18" charset="-127"/>
              </a:rPr>
              <a:t>2-1. </a:t>
            </a:r>
            <a:r>
              <a:rPr kumimoji="0" lang="ko-KR" altLang="en-US" sz="3200">
                <a:latin typeface="HY헤드라인M" pitchFamily="18" charset="-127"/>
                <a:ea typeface="HY헤드라인M" pitchFamily="18" charset="-127"/>
              </a:rPr>
              <a:t>화학물질 통계조사 및 정보공개 등</a:t>
            </a:r>
            <a:endParaRPr kumimoji="0" lang="en-US" altLang="ko-KR" sz="32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확인명세서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9</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22" name="모서리가 둥근 직사각형 21"/>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확인대상 및 방법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23" name="모서리가 둥근 직사각형 22"/>
          <p:cNvSpPr>
            <a:spLocks noChangeArrowheads="1"/>
          </p:cNvSpPr>
          <p:nvPr/>
        </p:nvSpPr>
        <p:spPr bwMode="auto">
          <a:xfrm>
            <a:off x="539750" y="1295400"/>
            <a:ext cx="8243888" cy="1684338"/>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300"/>
              </a:spcAft>
              <a:buSzPct val="85000"/>
              <a:buFont typeface="Arial" pitchFamily="34" charset="0"/>
              <a:buChar char="•"/>
            </a:pP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모든 </a:t>
            </a: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화학물질 </a:t>
            </a:r>
            <a:r>
              <a:rPr kumimoji="0" lang="ko-KR" altLang="en-US" sz="1600" dirty="0" smtClean="0">
                <a:latin typeface="HY헤드라인M" pitchFamily="18" charset="-127"/>
                <a:ea typeface="HY헤드라인M" pitchFamily="18" charset="-127"/>
                <a:cs typeface="Arial" pitchFamily="34" charset="0"/>
                <a:sym typeface="맑은 고딕" pitchFamily="50" charset="-127"/>
              </a:rPr>
              <a:t>을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제조 또는 </a:t>
            </a: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수입</a:t>
            </a:r>
            <a:r>
              <a:rPr kumimoji="0" lang="ko-KR" altLang="en-US" sz="1600" dirty="0" smtClean="0">
                <a:latin typeface="HY헤드라인M" pitchFamily="18" charset="-127"/>
                <a:ea typeface="HY헤드라인M" pitchFamily="18" charset="-127"/>
                <a:cs typeface="Arial" pitchFamily="34" charset="0"/>
                <a:sym typeface="맑은 고딕" pitchFamily="50" charset="-127"/>
              </a:rPr>
              <a:t>하려는 </a:t>
            </a:r>
            <a:r>
              <a:rPr kumimoji="0" lang="ko-KR" altLang="en-US" sz="1600" dirty="0">
                <a:latin typeface="HY헤드라인M" pitchFamily="18" charset="-127"/>
                <a:ea typeface="HY헤드라인M" pitchFamily="18" charset="-127"/>
                <a:cs typeface="Arial" pitchFamily="34" charset="0"/>
                <a:sym typeface="맑은 고딕" pitchFamily="50" charset="-127"/>
              </a:rPr>
              <a:t>자는 제조 또는 수입하기 전에 확인명세서와 확인에 이용한 서류를 첨부하여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화학물질관리협회</a:t>
            </a:r>
            <a:r>
              <a:rPr kumimoji="0" lang="ko-KR" altLang="en-US" sz="1600" dirty="0">
                <a:latin typeface="HY헤드라인M" pitchFamily="18" charset="-127"/>
                <a:ea typeface="HY헤드라인M" pitchFamily="18" charset="-127"/>
                <a:cs typeface="Arial" pitchFamily="34" charset="0"/>
                <a:sym typeface="맑은 고딕" pitchFamily="50" charset="-127"/>
              </a:rPr>
              <a:t>에 제출</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pPr>
            <a:r>
              <a:rPr kumimoji="0" lang="ko-KR" altLang="en-US" sz="1600" dirty="0">
                <a:latin typeface="HY헤드라인M" pitchFamily="18" charset="-127"/>
                <a:ea typeface="HY헤드라인M" pitchFamily="18" charset="-127"/>
                <a:cs typeface="Arial" pitchFamily="34" charset="0"/>
                <a:sym typeface="맑은 고딕" pitchFamily="50" charset="-127"/>
              </a:rPr>
              <a:t>    다만</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시험용</a:t>
            </a:r>
            <a:r>
              <a:rPr kumimoji="0" lang="en-US" altLang="ko-KR" sz="1600" dirty="0">
                <a:latin typeface="HY헤드라인M" pitchFamily="18" charset="-127"/>
                <a:ea typeface="HY헤드라인M" pitchFamily="18" charset="-127"/>
                <a:cs typeface="Arial" pitchFamily="34" charset="0"/>
              </a:rPr>
              <a:t>∙</a:t>
            </a:r>
            <a:r>
              <a:rPr kumimoji="0" lang="ko-KR" altLang="en-US" sz="1600" dirty="0">
                <a:latin typeface="HY헤드라인M" pitchFamily="18" charset="-127"/>
                <a:ea typeface="HY헤드라인M" pitchFamily="18" charset="-127"/>
                <a:cs typeface="Arial" pitchFamily="34" charset="0"/>
                <a:sym typeface="맑은 고딕" pitchFamily="50" charset="-127"/>
              </a:rPr>
              <a:t>연구용</a:t>
            </a:r>
            <a:r>
              <a:rPr kumimoji="0" lang="en-US" altLang="ko-KR" sz="1600" dirty="0">
                <a:latin typeface="HY헤드라인M" pitchFamily="18" charset="-127"/>
                <a:ea typeface="HY헤드라인M" pitchFamily="18" charset="-127"/>
                <a:cs typeface="Arial" pitchFamily="34" charset="0"/>
              </a:rPr>
              <a:t>∙</a:t>
            </a:r>
            <a:r>
              <a:rPr kumimoji="0" lang="ko-KR" altLang="en-US" sz="1600" dirty="0">
                <a:latin typeface="HY헤드라인M" pitchFamily="18" charset="-127"/>
                <a:ea typeface="HY헤드라인M" pitchFamily="18" charset="-127"/>
                <a:cs typeface="Arial" pitchFamily="34" charset="0"/>
                <a:sym typeface="맑은 고딕" pitchFamily="50" charset="-127"/>
              </a:rPr>
              <a:t>검사용 시약</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시범 생산용 등 시장출시에 직접적으로 관계되지    </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pP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않는 화학물질은 제조 또는 수입 후 </a:t>
            </a:r>
            <a:r>
              <a:rPr kumimoji="0" lang="en-US" altLang="ko-KR" sz="1600" dirty="0">
                <a:latin typeface="HY헤드라인M" pitchFamily="18" charset="-127"/>
                <a:ea typeface="HY헤드라인M" pitchFamily="18" charset="-127"/>
                <a:cs typeface="Arial" pitchFamily="34" charset="0"/>
                <a:sym typeface="맑은 고딕" pitchFamily="50" charset="-127"/>
              </a:rPr>
              <a:t>14</a:t>
            </a:r>
            <a:r>
              <a:rPr kumimoji="0" lang="ko-KR" altLang="en-US" sz="1600" dirty="0">
                <a:latin typeface="HY헤드라인M" pitchFamily="18" charset="-127"/>
                <a:ea typeface="HY헤드라인M" pitchFamily="18" charset="-127"/>
                <a:cs typeface="Arial" pitchFamily="34" charset="0"/>
                <a:sym typeface="맑은 고딕" pitchFamily="50" charset="-127"/>
              </a:rPr>
              <a:t>일 이내에 제출 가능</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확인방법</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다음 중 어느 하나에 해당하는 자료에 의거하여 확인</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24" name="모서리가 둥근 직사각형 23"/>
          <p:cNvSpPr>
            <a:spLocks noChangeArrowheads="1"/>
          </p:cNvSpPr>
          <p:nvPr/>
        </p:nvSpPr>
        <p:spPr bwMode="auto">
          <a:xfrm>
            <a:off x="395288" y="39338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확인내용 및 제출서류</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25" name="모서리가 둥근 직사각형 24"/>
          <p:cNvSpPr>
            <a:spLocks noChangeArrowheads="1"/>
          </p:cNvSpPr>
          <p:nvPr/>
        </p:nvSpPr>
        <p:spPr bwMode="auto">
          <a:xfrm>
            <a:off x="539750" y="4319588"/>
            <a:ext cx="8243888" cy="1763712"/>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확인내용</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아래 각 호에 해당하는 지 여부를 스스로 확인</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증명서발급</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필요한 경우 확인증명서를 발급</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이 경우 확인명세서 제출은 면제</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26" name="Group 4"/>
          <p:cNvGraphicFramePr>
            <a:graphicFrameLocks noGrp="1"/>
          </p:cNvGraphicFramePr>
          <p:nvPr/>
        </p:nvGraphicFramePr>
        <p:xfrm>
          <a:off x="827088" y="4687888"/>
          <a:ext cx="7632700" cy="936625"/>
        </p:xfrm>
        <a:graphic>
          <a:graphicData uri="http://schemas.openxmlformats.org/drawingml/2006/table">
            <a:tbl>
              <a:tblPr/>
              <a:tblGrid>
                <a:gridCol w="3816350">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936625">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1.</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rPr>
                        <a:t>화평법</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」에 따른 기존화학물질</a:t>
                      </a:r>
                      <a:endPar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2.</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rPr>
                        <a:t>화평법</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」에 따른 신규화학물질</a:t>
                      </a:r>
                      <a:endPar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3.</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 유독물질</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4.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허가물질 </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제한물질</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금지물질</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6.</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사고대비물질</a:t>
                      </a:r>
                      <a:endPar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endParaRPr>
                    </a:p>
                  </a:txBody>
                  <a:tcPr marL="0" marR="32400" marT="72000" marB="0"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7" name="Group 4"/>
          <p:cNvGraphicFramePr>
            <a:graphicFrameLocks noGrp="1"/>
          </p:cNvGraphicFramePr>
          <p:nvPr/>
        </p:nvGraphicFramePr>
        <p:xfrm>
          <a:off x="828675" y="2924175"/>
          <a:ext cx="7704138" cy="863600"/>
        </p:xfrm>
        <a:graphic>
          <a:graphicData uri="http://schemas.openxmlformats.org/drawingml/2006/table">
            <a:tbl>
              <a:tblPr/>
              <a:tblGrid>
                <a:gridCol w="7704138">
                  <a:extLst>
                    <a:ext uri="{9D8B030D-6E8A-4147-A177-3AD203B41FA5}">
                      <a16:colId xmlns:a16="http://schemas.microsoft.com/office/drawing/2014/main" val="20000"/>
                    </a:ext>
                  </a:extLst>
                </a:gridCol>
              </a:tblGrid>
              <a:tr h="863600">
                <a:tc>
                  <a:txBody>
                    <a:bodyPr/>
                    <a:lstStyle/>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제조나 수입하려는 제품을 구성하는 화학물질명</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함량</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CAS</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번호 등을 적은 서류</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성분명세서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제조자ㆍ수출자 또는 확인을 위임 받은 자가 제공하는 화학물질확인 관련 서류</a:t>
                      </a: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확인증명서</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8" name="TextBox 27"/>
          <p:cNvSpPr txBox="1">
            <a:spLocks noChangeArrowheads="1"/>
          </p:cNvSpPr>
          <p:nvPr/>
        </p:nvSpPr>
        <p:spPr bwMode="auto">
          <a:xfrm>
            <a:off x="1116013" y="6165850"/>
            <a:ext cx="6985000" cy="323850"/>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미제출 또는 거짓으로 제출한 경우</a:t>
            </a:r>
            <a:r>
              <a:rPr kumimoji="0" lang="en-US" altLang="ko-KR" sz="1400">
                <a:latin typeface="HY헤드라인M" pitchFamily="18" charset="-127"/>
                <a:ea typeface="HY헤드라인M" pitchFamily="18" charset="-127"/>
              </a:rPr>
              <a:t> 1</a:t>
            </a:r>
            <a:r>
              <a:rPr kumimoji="0" lang="ko-KR" altLang="en-US" sz="1400">
                <a:latin typeface="HY헤드라인M" pitchFamily="18" charset="-127"/>
                <a:ea typeface="HY헤드라인M" pitchFamily="18" charset="-127"/>
              </a:rPr>
              <a:t>천만원 이하의 과태료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grpId="0" nodeType="withEffect">
                                  <p:stCondLst>
                                    <p:cond delay="0"/>
                                  </p:stCondLst>
                                  <p:childTnLst>
                                    <p:animEffect transition="out" filter="fade">
                                      <p:cBhvr>
                                        <p:cTn id="6" dur="1000"/>
                                        <p:tgtEl>
                                          <p:spTgt spid="22"/>
                                        </p:tgtEl>
                                      </p:cBhvr>
                                    </p:animEffect>
                                    <p:anim calcmode="lin" valueType="num">
                                      <p:cBhvr>
                                        <p:cTn id="7" dur="1000"/>
                                        <p:tgtEl>
                                          <p:spTgt spid="22"/>
                                        </p:tgtEl>
                                        <p:attrNameLst>
                                          <p:attrName>ppt_x</p:attrName>
                                        </p:attrNameLst>
                                      </p:cBhvr>
                                      <p:tavLst>
                                        <p:tav tm="0">
                                          <p:val>
                                            <p:strVal val="ppt_x"/>
                                          </p:val>
                                        </p:tav>
                                        <p:tav tm="100000">
                                          <p:val>
                                            <p:strVal val="ppt_x"/>
                                          </p:val>
                                        </p:tav>
                                      </p:tavLst>
                                    </p:anim>
                                    <p:anim calcmode="lin" valueType="num">
                                      <p:cBhvr>
                                        <p:cTn id="8" dur="1000"/>
                                        <p:tgtEl>
                                          <p:spTgt spid="22"/>
                                        </p:tgtEl>
                                        <p:attrNameLst>
                                          <p:attrName>ppt_y</p:attrName>
                                        </p:attrNameLst>
                                      </p:cBhvr>
                                      <p:tavLst>
                                        <p:tav tm="0">
                                          <p:val>
                                            <p:strVal val="ppt_y"/>
                                          </p:val>
                                        </p:tav>
                                        <p:tav tm="100000">
                                          <p:val>
                                            <p:strVal val="ppt_y+.1"/>
                                          </p:val>
                                        </p:tav>
                                      </p:tavLst>
                                    </p:anim>
                                    <p:set>
                                      <p:cBhvr>
                                        <p:cTn id="9" dur="1" fill="hold">
                                          <p:stCondLst>
                                            <p:cond delay="999"/>
                                          </p:stCondLst>
                                        </p:cTn>
                                        <p:tgtEl>
                                          <p:spTgt spid="2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3"/>
                                        </p:tgtEl>
                                      </p:cBhvr>
                                    </p:animEffect>
                                    <p:anim calcmode="lin" valueType="num">
                                      <p:cBhvr>
                                        <p:cTn id="12" dur="1000"/>
                                        <p:tgtEl>
                                          <p:spTgt spid="23"/>
                                        </p:tgtEl>
                                        <p:attrNameLst>
                                          <p:attrName>ppt_x</p:attrName>
                                        </p:attrNameLst>
                                      </p:cBhvr>
                                      <p:tavLst>
                                        <p:tav tm="0">
                                          <p:val>
                                            <p:strVal val="ppt_x"/>
                                          </p:val>
                                        </p:tav>
                                        <p:tav tm="100000">
                                          <p:val>
                                            <p:strVal val="ppt_x"/>
                                          </p:val>
                                        </p:tav>
                                      </p:tavLst>
                                    </p:anim>
                                    <p:anim calcmode="lin" valueType="num">
                                      <p:cBhvr>
                                        <p:cTn id="13" dur="1000"/>
                                        <p:tgtEl>
                                          <p:spTgt spid="23"/>
                                        </p:tgtEl>
                                        <p:attrNameLst>
                                          <p:attrName>ppt_y</p:attrName>
                                        </p:attrNameLst>
                                      </p:cBhvr>
                                      <p:tavLst>
                                        <p:tav tm="0">
                                          <p:val>
                                            <p:strVal val="ppt_y"/>
                                          </p:val>
                                        </p:tav>
                                        <p:tav tm="100000">
                                          <p:val>
                                            <p:strVal val="ppt_y+.1"/>
                                          </p:val>
                                        </p:tav>
                                      </p:tavLst>
                                    </p:anim>
                                    <p:set>
                                      <p:cBhvr>
                                        <p:cTn id="14" dur="1" fill="hold">
                                          <p:stCondLst>
                                            <p:cond delay="999"/>
                                          </p:stCondLst>
                                        </p:cTn>
                                        <p:tgtEl>
                                          <p:spTgt spid="2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4"/>
                                        </p:tgtEl>
                                      </p:cBhvr>
                                    </p:animEffect>
                                    <p:anim calcmode="lin" valueType="num">
                                      <p:cBhvr>
                                        <p:cTn id="17" dur="1000"/>
                                        <p:tgtEl>
                                          <p:spTgt spid="24"/>
                                        </p:tgtEl>
                                        <p:attrNameLst>
                                          <p:attrName>ppt_x</p:attrName>
                                        </p:attrNameLst>
                                      </p:cBhvr>
                                      <p:tavLst>
                                        <p:tav tm="0">
                                          <p:val>
                                            <p:strVal val="ppt_x"/>
                                          </p:val>
                                        </p:tav>
                                        <p:tav tm="100000">
                                          <p:val>
                                            <p:strVal val="ppt_x"/>
                                          </p:val>
                                        </p:tav>
                                      </p:tavLst>
                                    </p:anim>
                                    <p:anim calcmode="lin" valueType="num">
                                      <p:cBhvr>
                                        <p:cTn id="18" dur="1000"/>
                                        <p:tgtEl>
                                          <p:spTgt spid="24"/>
                                        </p:tgtEl>
                                        <p:attrNameLst>
                                          <p:attrName>ppt_y</p:attrName>
                                        </p:attrNameLst>
                                      </p:cBhvr>
                                      <p:tavLst>
                                        <p:tav tm="0">
                                          <p:val>
                                            <p:strVal val="ppt_y"/>
                                          </p:val>
                                        </p:tav>
                                        <p:tav tm="100000">
                                          <p:val>
                                            <p:strVal val="ppt_y+.1"/>
                                          </p:val>
                                        </p:tav>
                                      </p:tavLst>
                                    </p:anim>
                                    <p:set>
                                      <p:cBhvr>
                                        <p:cTn id="19" dur="1" fill="hold">
                                          <p:stCondLst>
                                            <p:cond delay="999"/>
                                          </p:stCondLst>
                                        </p:cTn>
                                        <p:tgtEl>
                                          <p:spTgt spid="2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5"/>
                                        </p:tgtEl>
                                      </p:cBhvr>
                                    </p:animEffect>
                                    <p:anim calcmode="lin" valueType="num">
                                      <p:cBhvr>
                                        <p:cTn id="22" dur="1000"/>
                                        <p:tgtEl>
                                          <p:spTgt spid="25"/>
                                        </p:tgtEl>
                                        <p:attrNameLst>
                                          <p:attrName>ppt_x</p:attrName>
                                        </p:attrNameLst>
                                      </p:cBhvr>
                                      <p:tavLst>
                                        <p:tav tm="0">
                                          <p:val>
                                            <p:strVal val="ppt_x"/>
                                          </p:val>
                                        </p:tav>
                                        <p:tav tm="100000">
                                          <p:val>
                                            <p:strVal val="ppt_x"/>
                                          </p:val>
                                        </p:tav>
                                      </p:tavLst>
                                    </p:anim>
                                    <p:anim calcmode="lin" valueType="num">
                                      <p:cBhvr>
                                        <p:cTn id="23" dur="1000"/>
                                        <p:tgtEl>
                                          <p:spTgt spid="25"/>
                                        </p:tgtEl>
                                        <p:attrNameLst>
                                          <p:attrName>ppt_y</p:attrName>
                                        </p:attrNameLst>
                                      </p:cBhvr>
                                      <p:tavLst>
                                        <p:tav tm="0">
                                          <p:val>
                                            <p:strVal val="ppt_y"/>
                                          </p:val>
                                        </p:tav>
                                        <p:tav tm="100000">
                                          <p:val>
                                            <p:strVal val="ppt_y+.1"/>
                                          </p:val>
                                        </p:tav>
                                      </p:tavLst>
                                    </p:anim>
                                    <p:set>
                                      <p:cBhvr>
                                        <p:cTn id="24" dur="1" fill="hold">
                                          <p:stCondLst>
                                            <p:cond delay="999"/>
                                          </p:stCondLst>
                                        </p:cTn>
                                        <p:tgtEl>
                                          <p:spTgt spid="25"/>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6"/>
                                        </p:tgtEl>
                                      </p:cBhvr>
                                    </p:animEffect>
                                    <p:anim calcmode="lin" valueType="num">
                                      <p:cBhvr>
                                        <p:cTn id="27" dur="1000"/>
                                        <p:tgtEl>
                                          <p:spTgt spid="26"/>
                                        </p:tgtEl>
                                        <p:attrNameLst>
                                          <p:attrName>ppt_x</p:attrName>
                                        </p:attrNameLst>
                                      </p:cBhvr>
                                      <p:tavLst>
                                        <p:tav tm="0">
                                          <p:val>
                                            <p:strVal val="ppt_x"/>
                                          </p:val>
                                        </p:tav>
                                        <p:tav tm="100000">
                                          <p:val>
                                            <p:strVal val="ppt_x"/>
                                          </p:val>
                                        </p:tav>
                                      </p:tavLst>
                                    </p:anim>
                                    <p:anim calcmode="lin" valueType="num">
                                      <p:cBhvr>
                                        <p:cTn id="28" dur="1000"/>
                                        <p:tgtEl>
                                          <p:spTgt spid="26"/>
                                        </p:tgtEl>
                                        <p:attrNameLst>
                                          <p:attrName>ppt_y</p:attrName>
                                        </p:attrNameLst>
                                      </p:cBhvr>
                                      <p:tavLst>
                                        <p:tav tm="0">
                                          <p:val>
                                            <p:strVal val="ppt_y"/>
                                          </p:val>
                                        </p:tav>
                                        <p:tav tm="100000">
                                          <p:val>
                                            <p:strVal val="ppt_y+.1"/>
                                          </p:val>
                                        </p:tav>
                                      </p:tavLst>
                                    </p:anim>
                                    <p:set>
                                      <p:cBhvr>
                                        <p:cTn id="29" dur="1" fill="hold">
                                          <p:stCondLst>
                                            <p:cond delay="999"/>
                                          </p:stCondLst>
                                        </p:cTn>
                                        <p:tgtEl>
                                          <p:spTgt spid="26"/>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27"/>
                                        </p:tgtEl>
                                      </p:cBhvr>
                                    </p:animEffect>
                                    <p:anim calcmode="lin" valueType="num">
                                      <p:cBhvr>
                                        <p:cTn id="32" dur="1000"/>
                                        <p:tgtEl>
                                          <p:spTgt spid="27"/>
                                        </p:tgtEl>
                                        <p:attrNameLst>
                                          <p:attrName>ppt_x</p:attrName>
                                        </p:attrNameLst>
                                      </p:cBhvr>
                                      <p:tavLst>
                                        <p:tav tm="0">
                                          <p:val>
                                            <p:strVal val="ppt_x"/>
                                          </p:val>
                                        </p:tav>
                                        <p:tav tm="100000">
                                          <p:val>
                                            <p:strVal val="ppt_x"/>
                                          </p:val>
                                        </p:tav>
                                      </p:tavLst>
                                    </p:anim>
                                    <p:anim calcmode="lin" valueType="num">
                                      <p:cBhvr>
                                        <p:cTn id="33" dur="1000"/>
                                        <p:tgtEl>
                                          <p:spTgt spid="27"/>
                                        </p:tgtEl>
                                        <p:attrNameLst>
                                          <p:attrName>ppt_y</p:attrName>
                                        </p:attrNameLst>
                                      </p:cBhvr>
                                      <p:tavLst>
                                        <p:tav tm="0">
                                          <p:val>
                                            <p:strVal val="ppt_y"/>
                                          </p:val>
                                        </p:tav>
                                        <p:tav tm="100000">
                                          <p:val>
                                            <p:strVal val="ppt_y+.1"/>
                                          </p:val>
                                        </p:tav>
                                      </p:tavLst>
                                    </p:anim>
                                    <p:set>
                                      <p:cBhvr>
                                        <p:cTn id="34" dur="1" fill="hold">
                                          <p:stCondLst>
                                            <p:cond delay="999"/>
                                          </p:stCondLst>
                                        </p:cTn>
                                        <p:tgtEl>
                                          <p:spTgt spid="27"/>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28"/>
                                        </p:tgtEl>
                                      </p:cBhvr>
                                    </p:animEffect>
                                    <p:anim calcmode="lin" valueType="num">
                                      <p:cBhvr>
                                        <p:cTn id="37" dur="1000"/>
                                        <p:tgtEl>
                                          <p:spTgt spid="28"/>
                                        </p:tgtEl>
                                        <p:attrNameLst>
                                          <p:attrName>ppt_x</p:attrName>
                                        </p:attrNameLst>
                                      </p:cBhvr>
                                      <p:tavLst>
                                        <p:tav tm="0">
                                          <p:val>
                                            <p:strVal val="ppt_x"/>
                                          </p:val>
                                        </p:tav>
                                        <p:tav tm="100000">
                                          <p:val>
                                            <p:strVal val="ppt_x"/>
                                          </p:val>
                                        </p:tav>
                                      </p:tavLst>
                                    </p:anim>
                                    <p:anim calcmode="lin" valueType="num">
                                      <p:cBhvr>
                                        <p:cTn id="38" dur="1000"/>
                                        <p:tgtEl>
                                          <p:spTgt spid="28"/>
                                        </p:tgtEl>
                                        <p:attrNameLst>
                                          <p:attrName>ppt_y</p:attrName>
                                        </p:attrNameLst>
                                      </p:cBhvr>
                                      <p:tavLst>
                                        <p:tav tm="0">
                                          <p:val>
                                            <p:strVal val="ppt_y"/>
                                          </p:val>
                                        </p:tav>
                                        <p:tav tm="100000">
                                          <p:val>
                                            <p:strVal val="ppt_y+.1"/>
                                          </p:val>
                                        </p:tav>
                                      </p:tavLst>
                                    </p:anim>
                                    <p:set>
                                      <p:cBhvr>
                                        <p:cTn id="39"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1654175"/>
            <a:ext cx="8286750" cy="4338638"/>
          </a:xfrm>
          <a:prstGeom prst="rect">
            <a:avLst/>
          </a:prstGeom>
          <a:noFill/>
        </p:spPr>
        <p:txBody>
          <a:bodyPr>
            <a:spAutoFit/>
          </a:bodyPr>
          <a:lstStyle/>
          <a:p>
            <a:pPr algn="ctr" fontAlgn="auto">
              <a:spcBef>
                <a:spcPts val="0"/>
              </a:spcBef>
              <a:spcAft>
                <a:spcPts val="0"/>
              </a:spcAft>
              <a:defRPr/>
            </a:pPr>
            <a:r>
              <a:rPr kumimoji="0" lang="ko-KR" altLang="en-US" sz="3200" dirty="0">
                <a:latin typeface="HY헤드라인M" panose="02030600000101010101" pitchFamily="18" charset="-127"/>
                <a:ea typeface="HY헤드라인M" panose="02030600000101010101" pitchFamily="18" charset="-127"/>
              </a:rPr>
              <a:t>목   차</a:t>
            </a:r>
            <a:endParaRPr kumimoji="0" lang="en-US" altLang="ko-KR" sz="3200" dirty="0">
              <a:latin typeface="HY헤드라인M" panose="02030600000101010101" pitchFamily="18" charset="-127"/>
              <a:ea typeface="HY헤드라인M" panose="02030600000101010101" pitchFamily="18" charset="-127"/>
            </a:endParaRPr>
          </a:p>
          <a:p>
            <a:pPr algn="ctr" fontAlgn="auto">
              <a:spcBef>
                <a:spcPts val="0"/>
              </a:spcBef>
              <a:spcAft>
                <a:spcPts val="0"/>
              </a:spcAft>
              <a:defRPr/>
            </a:pPr>
            <a:endParaRPr kumimoji="0" lang="en-US" altLang="ko-KR" sz="3200" dirty="0">
              <a:latin typeface="HY헤드라인M" panose="02030600000101010101" pitchFamily="18" charset="-127"/>
              <a:ea typeface="HY헤드라인M" panose="02030600000101010101" pitchFamily="18" charset="-127"/>
            </a:endParaRPr>
          </a:p>
          <a:p>
            <a:pPr algn="ctr" fontAlgn="auto">
              <a:spcBef>
                <a:spcPts val="0"/>
              </a:spcBef>
              <a:spcAft>
                <a:spcPts val="0"/>
              </a:spcAft>
              <a:defRPr/>
            </a:pPr>
            <a:endParaRPr kumimoji="0" lang="en-US" altLang="ko-KR" sz="1200" dirty="0">
              <a:latin typeface="HY헤드라인M" panose="02030600000101010101" pitchFamily="18" charset="-127"/>
              <a:ea typeface="HY헤드라인M" panose="02030600000101010101" pitchFamily="18" charset="-127"/>
            </a:endParaRPr>
          </a:p>
          <a:p>
            <a:pPr marL="342900" indent="-342900" fontAlgn="auto">
              <a:spcBef>
                <a:spcPts val="0"/>
              </a:spcBef>
              <a:spcAft>
                <a:spcPts val="0"/>
              </a:spcAft>
              <a:defRPr/>
            </a:pPr>
            <a:endParaRPr kumimoji="0" lang="en-US" altLang="ko-KR" sz="2400" dirty="0">
              <a:latin typeface="HY헤드라인M" panose="02030600000101010101" pitchFamily="18" charset="-127"/>
              <a:ea typeface="HY헤드라인M" panose="02030600000101010101" pitchFamily="18" charset="-127"/>
            </a:endParaRPr>
          </a:p>
          <a:p>
            <a:pPr marL="457200" indent="-457200" fontAlgn="auto">
              <a:spcBef>
                <a:spcPts val="0"/>
              </a:spcBef>
              <a:spcAft>
                <a:spcPts val="0"/>
              </a:spcAft>
              <a:buFont typeface="+mj-lt"/>
              <a:buAutoNum type="arabicPeriod"/>
              <a:defRPr/>
            </a:pPr>
            <a:r>
              <a:rPr kumimoji="0" lang="ko-KR" altLang="en-US" sz="2800" dirty="0">
                <a:latin typeface="HY헤드라인M" panose="02030600000101010101" pitchFamily="18" charset="-127"/>
                <a:ea typeface="HY헤드라인M" panose="02030600000101010101" pitchFamily="18" charset="-127"/>
              </a:rPr>
              <a:t>화학물질관리법</a:t>
            </a:r>
            <a:endParaRPr kumimoji="0" lang="en-US" altLang="ko-KR" sz="2800" dirty="0">
              <a:latin typeface="HY헤드라인M" panose="02030600000101010101" pitchFamily="18" charset="-127"/>
              <a:ea typeface="HY헤드라인M" panose="02030600000101010101" pitchFamily="18" charset="-127"/>
            </a:endParaRPr>
          </a:p>
          <a:p>
            <a:pPr marL="457200" indent="-457200" fontAlgn="auto">
              <a:spcBef>
                <a:spcPts val="0"/>
              </a:spcBef>
              <a:spcAft>
                <a:spcPts val="0"/>
              </a:spcAft>
              <a:buFont typeface="+mj-lt"/>
              <a:buAutoNum type="arabicPeriod"/>
              <a:defRPr/>
            </a:pPr>
            <a:endParaRPr kumimoji="0" lang="en-US" altLang="ko-KR" sz="2800" dirty="0">
              <a:latin typeface="HY헤드라인M" panose="02030600000101010101" pitchFamily="18" charset="-127"/>
              <a:ea typeface="HY헤드라인M" panose="02030600000101010101" pitchFamily="18" charset="-127"/>
            </a:endParaRPr>
          </a:p>
          <a:p>
            <a:pPr marL="342900" indent="-342900" fontAlgn="auto">
              <a:spcBef>
                <a:spcPts val="0"/>
              </a:spcBef>
              <a:spcAft>
                <a:spcPts val="0"/>
              </a:spcAft>
              <a:buFontTx/>
              <a:buAutoNum type="arabicPeriod"/>
              <a:defRPr/>
            </a:pPr>
            <a:r>
              <a:rPr kumimoji="0" lang="en-US" altLang="ko-KR" sz="2800" dirty="0">
                <a:latin typeface="HY헤드라인M" panose="02030600000101010101" pitchFamily="18" charset="-127"/>
                <a:ea typeface="HY헤드라인M" panose="02030600000101010101" pitchFamily="18" charset="-127"/>
              </a:rPr>
              <a:t> </a:t>
            </a:r>
            <a:r>
              <a:rPr kumimoji="0" lang="ko-KR" altLang="en-US" sz="2800" dirty="0">
                <a:latin typeface="HY헤드라인M" panose="02030600000101010101" pitchFamily="18" charset="-127"/>
                <a:ea typeface="HY헤드라인M" panose="02030600000101010101" pitchFamily="18" charset="-127"/>
              </a:rPr>
              <a:t>화학물질의 등록 및 평가 등에 관한 법률</a:t>
            </a:r>
            <a:endParaRPr kumimoji="0" lang="en-US" altLang="ko-KR" sz="2800" dirty="0">
              <a:latin typeface="HY헤드라인M" panose="02030600000101010101" pitchFamily="18" charset="-127"/>
              <a:ea typeface="HY헤드라인M" panose="02030600000101010101" pitchFamily="18" charset="-127"/>
            </a:endParaRPr>
          </a:p>
          <a:p>
            <a:pPr marL="342900" indent="-342900" fontAlgn="auto">
              <a:spcBef>
                <a:spcPts val="0"/>
              </a:spcBef>
              <a:spcAft>
                <a:spcPts val="0"/>
              </a:spcAft>
              <a:buFontTx/>
              <a:buAutoNum type="arabicPeriod"/>
              <a:defRPr/>
            </a:pPr>
            <a:endParaRPr kumimoji="0" lang="en-US" altLang="ko-KR" sz="2800" dirty="0">
              <a:latin typeface="HY헤드라인M" panose="02030600000101010101" pitchFamily="18" charset="-127"/>
              <a:ea typeface="HY헤드라인M" panose="02030600000101010101" pitchFamily="18" charset="-127"/>
            </a:endParaRPr>
          </a:p>
          <a:p>
            <a:pPr marL="342900" indent="-342900" fontAlgn="auto">
              <a:spcBef>
                <a:spcPts val="0"/>
              </a:spcBef>
              <a:spcAft>
                <a:spcPts val="0"/>
              </a:spcAft>
              <a:buFontTx/>
              <a:buAutoNum type="arabicPeriod"/>
              <a:defRPr/>
            </a:pPr>
            <a:r>
              <a:rPr kumimoji="0" lang="ko-KR" altLang="en-US" sz="2800" dirty="0">
                <a:latin typeface="HY헤드라인M" panose="02030600000101010101" pitchFamily="18" charset="-127"/>
                <a:ea typeface="HY헤드라인M" panose="02030600000101010101" pitchFamily="18" charset="-127"/>
              </a:rPr>
              <a:t>환경오염피해 배상책임 및 구제에 관한 법률</a:t>
            </a:r>
            <a:endParaRPr kumimoji="0" lang="en-US" altLang="ko-KR" sz="2800" dirty="0">
              <a:latin typeface="HY헤드라인M" panose="02030600000101010101" pitchFamily="18" charset="-127"/>
              <a:ea typeface="HY헤드라인M" panose="02030600000101010101" pitchFamily="18" charset="-127"/>
            </a:endParaRPr>
          </a:p>
          <a:p>
            <a:pPr marL="342900" indent="-342900" fontAlgn="auto">
              <a:spcBef>
                <a:spcPts val="0"/>
              </a:spcBef>
              <a:spcAft>
                <a:spcPts val="0"/>
              </a:spcAft>
              <a:defRPr/>
            </a:pPr>
            <a:endParaRPr kumimoji="0" lang="en-US" altLang="ko-KR" dirty="0">
              <a:latin typeface="HY헤드라인M" panose="02030600000101010101" pitchFamily="18" charset="-127"/>
              <a:ea typeface="HY헤드라인M" panose="02030600000101010101" pitchFamily="18" charset="-127"/>
            </a:endParaRPr>
          </a:p>
          <a:p>
            <a:pPr marL="342900" indent="-342900" fontAlgn="auto">
              <a:spcBef>
                <a:spcPts val="0"/>
              </a:spcBef>
              <a:spcAft>
                <a:spcPts val="0"/>
              </a:spcAft>
              <a:buFontTx/>
              <a:buAutoNum type="arabicPeriod"/>
              <a:defRPr/>
            </a:pPr>
            <a:endParaRPr kumimoji="0" lang="ko-KR" altLang="en-US" dirty="0">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851025" y="2771775"/>
            <a:ext cx="9144000" cy="457200"/>
          </a:xfrm>
          <a:prstGeom prst="rect">
            <a:avLst/>
          </a:prstGeom>
          <a:noFill/>
          <a:ln w="9525">
            <a:noFill/>
            <a:miter lim="800000"/>
            <a:headEnd/>
            <a:tailEnd/>
          </a:ln>
        </p:spPr>
        <p:txBody>
          <a:bodyPr wrap="none" anchor="ctr">
            <a:spAutoFit/>
          </a:bodyPr>
          <a:lstStyle/>
          <a:p>
            <a:endParaRPr kumimoji="0" lang="ko-KR" altLang="en-US">
              <a:latin typeface="맑은 고딕" pitchFamily="50" charset="-127"/>
              <a:ea typeface="맑은 고딕" pitchFamily="50" charset="-127"/>
            </a:endParaRPr>
          </a:p>
        </p:txBody>
      </p:sp>
      <p:sp>
        <p:nvSpPr>
          <p:cNvPr id="27651" name="Rectangle 2"/>
          <p:cNvSpPr>
            <a:spLocks noChangeArrowheads="1"/>
          </p:cNvSpPr>
          <p:nvPr/>
        </p:nvSpPr>
        <p:spPr bwMode="auto">
          <a:xfrm>
            <a:off x="1509713" y="2251075"/>
            <a:ext cx="9144000" cy="457200"/>
          </a:xfrm>
          <a:prstGeom prst="rect">
            <a:avLst/>
          </a:prstGeom>
          <a:noFill/>
          <a:ln w="9525">
            <a:noFill/>
            <a:miter lim="800000"/>
            <a:headEnd/>
            <a:tailEnd/>
          </a:ln>
        </p:spPr>
        <p:txBody>
          <a:bodyPr wrap="none" anchor="ctr">
            <a:spAutoFit/>
          </a:bodyPr>
          <a:lstStyle/>
          <a:p>
            <a:endParaRPr kumimoji="0" lang="ko-KR" altLang="en-US">
              <a:latin typeface="맑은 고딕" pitchFamily="50" charset="-127"/>
              <a:ea typeface="맑은 고딕" pitchFamily="50" charset="-127"/>
            </a:endParaRPr>
          </a:p>
        </p:txBody>
      </p:sp>
      <p:sp>
        <p:nvSpPr>
          <p:cNvPr id="8" name="TextBox 7"/>
          <p:cNvSpPr txBox="1"/>
          <p:nvPr/>
        </p:nvSpPr>
        <p:spPr>
          <a:xfrm>
            <a:off x="827088" y="981075"/>
            <a:ext cx="4321175" cy="646113"/>
          </a:xfrm>
          <a:prstGeom prst="rect">
            <a:avLst/>
          </a:prstGeom>
          <a:noFill/>
        </p:spPr>
        <p:txBody>
          <a:bodyPr>
            <a:spAutoFit/>
          </a:bodyPr>
          <a:lstStyle/>
          <a:p>
            <a:pPr fontAlgn="auto">
              <a:spcBef>
                <a:spcPts val="0"/>
              </a:spcBef>
              <a:spcAft>
                <a:spcPts val="0"/>
              </a:spcAft>
              <a:defRPr/>
            </a:pPr>
            <a:r>
              <a:rPr kumimoji="0" lang="en-US" altLang="ko-KR" b="1" kern="0" dirty="0">
                <a:solidFill>
                  <a:srgbClr val="000000"/>
                </a:solidFill>
                <a:latin typeface="+mn-lt"/>
                <a:ea typeface="HY헤드라인M"/>
              </a:rPr>
              <a:t>【 </a:t>
            </a:r>
            <a:r>
              <a:rPr kumimoji="0" lang="ko-KR" altLang="en-US" kern="0" dirty="0">
                <a:solidFill>
                  <a:srgbClr val="000000"/>
                </a:solidFill>
                <a:latin typeface="+mn-lt"/>
                <a:ea typeface="HY헤드라인M"/>
              </a:rPr>
              <a:t>화학물질 확인명세서 제출대상 예시 </a:t>
            </a:r>
            <a:r>
              <a:rPr kumimoji="0" lang="en-US" altLang="ko-KR" b="1" kern="0" dirty="0">
                <a:solidFill>
                  <a:srgbClr val="000000"/>
                </a:solidFill>
                <a:latin typeface="+mn-lt"/>
                <a:ea typeface="HY헤드라인M"/>
              </a:rPr>
              <a:t>】</a:t>
            </a:r>
            <a:endParaRPr kumimoji="0" lang="ko-KR" altLang="en-US" sz="1100" kern="0" dirty="0">
              <a:solidFill>
                <a:srgbClr val="000000"/>
              </a:solidFill>
              <a:latin typeface="+mn-lt"/>
              <a:ea typeface="+mn-ea"/>
            </a:endParaRPr>
          </a:p>
          <a:p>
            <a:pPr fontAlgn="auto">
              <a:spcBef>
                <a:spcPts val="0"/>
              </a:spcBef>
              <a:spcAft>
                <a:spcPts val="0"/>
              </a:spcAft>
              <a:defRPr/>
            </a:pPr>
            <a:endParaRPr kumimoji="0" lang="ko-KR" altLang="en-US" dirty="0">
              <a:latin typeface="+mn-lt"/>
              <a:ea typeface="+mn-ea"/>
            </a:endParaRPr>
          </a:p>
        </p:txBody>
      </p:sp>
      <p:graphicFrame>
        <p:nvGraphicFramePr>
          <p:cNvPr id="9" name="표 8"/>
          <p:cNvGraphicFramePr>
            <a:graphicFrameLocks noGrp="1"/>
          </p:cNvGraphicFramePr>
          <p:nvPr/>
        </p:nvGraphicFramePr>
        <p:xfrm>
          <a:off x="1042988" y="1431925"/>
          <a:ext cx="7129462" cy="3135313"/>
        </p:xfrm>
        <a:graphic>
          <a:graphicData uri="http://schemas.openxmlformats.org/drawingml/2006/table">
            <a:tbl>
              <a:tblPr/>
              <a:tblGrid>
                <a:gridCol w="7129462">
                  <a:extLst>
                    <a:ext uri="{9D8B030D-6E8A-4147-A177-3AD203B41FA5}">
                      <a16:colId xmlns:a16="http://schemas.microsoft.com/office/drawing/2014/main" val="20000"/>
                    </a:ext>
                  </a:extLst>
                </a:gridCol>
              </a:tblGrid>
              <a:tr h="3135313">
                <a:tc>
                  <a:txBody>
                    <a:bodyPr/>
                    <a:lstStyle/>
                    <a:p>
                      <a:pPr marL="0" marR="0" indent="0" algn="just" fontAlgn="base" latinLnBrk="1">
                        <a:lnSpc>
                          <a:spcPct val="160000"/>
                        </a:lnSpc>
                        <a:spcBef>
                          <a:spcPts val="600"/>
                        </a:spcBef>
                        <a:spcAft>
                          <a:spcPts val="0"/>
                        </a:spcAft>
                        <a:tabLst>
                          <a:tab pos="149860" algn="l"/>
                          <a:tab pos="149860" algn="l"/>
                        </a:tabLst>
                      </a:pPr>
                      <a:r>
                        <a:rPr lang="ko-KR" altLang="en-US" sz="1400" kern="0" spc="0" dirty="0" smtClean="0">
                          <a:solidFill>
                            <a:srgbClr val="000000"/>
                          </a:solidFill>
                          <a:effectLst/>
                          <a:ea typeface="HY헤드라인M"/>
                        </a:rPr>
                        <a:t>∙ </a:t>
                      </a:r>
                      <a:r>
                        <a:rPr lang="ko-KR" altLang="en-US" sz="1600" kern="0" spc="0" dirty="0">
                          <a:solidFill>
                            <a:srgbClr val="000000"/>
                          </a:solidFill>
                          <a:effectLst/>
                          <a:ea typeface="HY헤드라인M"/>
                        </a:rPr>
                        <a:t>국내에서 제조한 화학물질</a:t>
                      </a:r>
                      <a:r>
                        <a:rPr lang="en-US" altLang="ko-KR" sz="1600" kern="0" spc="0" dirty="0">
                          <a:solidFill>
                            <a:srgbClr val="000000"/>
                          </a:solidFill>
                          <a:effectLst/>
                          <a:latin typeface="HY헤드라인M"/>
                        </a:rPr>
                        <a:t>(</a:t>
                      </a:r>
                      <a:r>
                        <a:rPr lang="ko-KR" altLang="en-US" sz="1600" kern="0" spc="0" dirty="0">
                          <a:solidFill>
                            <a:srgbClr val="000000"/>
                          </a:solidFill>
                          <a:effectLst/>
                          <a:ea typeface="HY헤드라인M"/>
                        </a:rPr>
                        <a:t>제품</a:t>
                      </a:r>
                      <a:r>
                        <a:rPr lang="en-US" altLang="ko-KR" sz="1600" kern="0" spc="0" dirty="0">
                          <a:solidFill>
                            <a:srgbClr val="000000"/>
                          </a:solidFill>
                          <a:effectLst/>
                          <a:latin typeface="HY헤드라인M"/>
                        </a:rPr>
                        <a:t>)</a:t>
                      </a:r>
                      <a:r>
                        <a:rPr lang="ko-KR" altLang="en-US" sz="1600" kern="0" spc="0" dirty="0">
                          <a:solidFill>
                            <a:srgbClr val="000000"/>
                          </a:solidFill>
                          <a:effectLst/>
                          <a:ea typeface="HY헤드라인M"/>
                        </a:rPr>
                        <a:t>을 수출 후 재수입하는 경우 → 제출대상</a:t>
                      </a:r>
                      <a:endParaRPr lang="ko-KR" altLang="en-US" sz="1600" kern="0" spc="-50" dirty="0">
                        <a:solidFill>
                          <a:srgbClr val="000000"/>
                        </a:solidFill>
                        <a:effectLst/>
                      </a:endParaRPr>
                    </a:p>
                    <a:p>
                      <a:pPr marL="0" marR="0" indent="0" algn="just" fontAlgn="base" latinLnBrk="1">
                        <a:lnSpc>
                          <a:spcPct val="160000"/>
                        </a:lnSpc>
                        <a:spcBef>
                          <a:spcPts val="600"/>
                        </a:spcBef>
                        <a:spcAft>
                          <a:spcPts val="0"/>
                        </a:spcAft>
                        <a:tabLst>
                          <a:tab pos="149860" algn="l"/>
                          <a:tab pos="149860" algn="l"/>
                        </a:tabLst>
                      </a:pPr>
                      <a:r>
                        <a:rPr lang="ko-KR" altLang="en-US" sz="1600" kern="0" spc="0" dirty="0">
                          <a:solidFill>
                            <a:srgbClr val="000000"/>
                          </a:solidFill>
                          <a:effectLst/>
                          <a:ea typeface="HY헤드라인M"/>
                        </a:rPr>
                        <a:t>∙ 국내제조자가 수출한 화학물질</a:t>
                      </a:r>
                      <a:r>
                        <a:rPr lang="en-US" altLang="ko-KR" sz="1600" kern="0" spc="0" dirty="0">
                          <a:solidFill>
                            <a:srgbClr val="000000"/>
                          </a:solidFill>
                          <a:effectLst/>
                          <a:latin typeface="HY헤드라인M"/>
                        </a:rPr>
                        <a:t>(</a:t>
                      </a:r>
                      <a:r>
                        <a:rPr lang="ko-KR" altLang="en-US" sz="1600" kern="0" spc="0" dirty="0">
                          <a:solidFill>
                            <a:srgbClr val="000000"/>
                          </a:solidFill>
                          <a:effectLst/>
                          <a:ea typeface="HY헤드라인M"/>
                        </a:rPr>
                        <a:t>제품</a:t>
                      </a:r>
                      <a:r>
                        <a:rPr lang="en-US" altLang="ko-KR" sz="1600" kern="0" spc="0" dirty="0">
                          <a:solidFill>
                            <a:srgbClr val="000000"/>
                          </a:solidFill>
                          <a:effectLst/>
                          <a:latin typeface="HY헤드라인M"/>
                        </a:rPr>
                        <a:t>)</a:t>
                      </a:r>
                      <a:r>
                        <a:rPr lang="ko-KR" altLang="en-US" sz="1600" kern="0" spc="0" dirty="0">
                          <a:solidFill>
                            <a:srgbClr val="000000"/>
                          </a:solidFill>
                          <a:effectLst/>
                          <a:ea typeface="HY헤드라인M"/>
                        </a:rPr>
                        <a:t>을 반품 받는 경우 → 제출대상</a:t>
                      </a:r>
                      <a:endParaRPr lang="ko-KR" altLang="en-US" sz="1600" kern="0" spc="-50" dirty="0">
                        <a:solidFill>
                          <a:srgbClr val="000000"/>
                        </a:solidFill>
                        <a:effectLst/>
                      </a:endParaRPr>
                    </a:p>
                    <a:p>
                      <a:pPr marL="0" marR="0" indent="0" algn="just" fontAlgn="base" latinLnBrk="1">
                        <a:lnSpc>
                          <a:spcPct val="160000"/>
                        </a:lnSpc>
                        <a:spcBef>
                          <a:spcPts val="600"/>
                        </a:spcBef>
                        <a:spcAft>
                          <a:spcPts val="0"/>
                        </a:spcAft>
                        <a:tabLst>
                          <a:tab pos="149860" algn="l"/>
                          <a:tab pos="149860" algn="l"/>
                        </a:tabLst>
                      </a:pPr>
                      <a:r>
                        <a:rPr lang="ko-KR" altLang="en-US" sz="1600" kern="0" spc="0" dirty="0">
                          <a:solidFill>
                            <a:srgbClr val="000000"/>
                          </a:solidFill>
                          <a:effectLst/>
                          <a:ea typeface="HY헤드라인M"/>
                        </a:rPr>
                        <a:t>∙ 국내제품을 외국에서 구매하여 수입하는 경우 → 제출대상</a:t>
                      </a:r>
                      <a:endParaRPr lang="ko-KR" altLang="en-US" sz="1600" kern="0" spc="-50" dirty="0">
                        <a:solidFill>
                          <a:srgbClr val="000000"/>
                        </a:solidFill>
                        <a:effectLst/>
                      </a:endParaRPr>
                    </a:p>
                    <a:p>
                      <a:pPr marL="0" marR="0" indent="0" algn="just" fontAlgn="base" latinLnBrk="1">
                        <a:lnSpc>
                          <a:spcPct val="160000"/>
                        </a:lnSpc>
                        <a:spcBef>
                          <a:spcPts val="600"/>
                        </a:spcBef>
                        <a:spcAft>
                          <a:spcPts val="0"/>
                        </a:spcAft>
                        <a:tabLst>
                          <a:tab pos="149860" algn="l"/>
                          <a:tab pos="149860" algn="l"/>
                        </a:tabLst>
                      </a:pPr>
                      <a:r>
                        <a:rPr lang="ko-KR" altLang="en-US" sz="1600" kern="0" spc="0" dirty="0">
                          <a:solidFill>
                            <a:srgbClr val="000000"/>
                          </a:solidFill>
                          <a:effectLst/>
                          <a:ea typeface="HY헤드라인M"/>
                        </a:rPr>
                        <a:t>∙ 보세구역에서 화학물질을 제조하거나 수입하는 경우 → 제출대상</a:t>
                      </a:r>
                      <a:endParaRPr lang="ko-KR" altLang="en-US" sz="1600" kern="0" spc="-50" dirty="0">
                        <a:solidFill>
                          <a:srgbClr val="000000"/>
                        </a:solidFill>
                        <a:effectLst/>
                      </a:endParaRPr>
                    </a:p>
                    <a:p>
                      <a:pPr marL="176213" marR="0" indent="-176213" algn="just" fontAlgn="base" latinLnBrk="1">
                        <a:lnSpc>
                          <a:spcPct val="160000"/>
                        </a:lnSpc>
                        <a:spcBef>
                          <a:spcPts val="300"/>
                        </a:spcBef>
                        <a:spcAft>
                          <a:spcPts val="0"/>
                        </a:spcAft>
                        <a:tabLst>
                          <a:tab pos="149860" algn="l"/>
                          <a:tab pos="149860" algn="l"/>
                        </a:tabLst>
                      </a:pPr>
                      <a:r>
                        <a:rPr lang="en-US" altLang="ko-KR" sz="1400" kern="0" spc="0" dirty="0">
                          <a:solidFill>
                            <a:srgbClr val="000000"/>
                          </a:solidFill>
                          <a:effectLst/>
                          <a:ea typeface="HY헤드라인M"/>
                        </a:rPr>
                        <a:t>※ </a:t>
                      </a:r>
                      <a:r>
                        <a:rPr lang="ko-KR" altLang="en-US" sz="1400" kern="0" spc="0" dirty="0">
                          <a:solidFill>
                            <a:srgbClr val="000000"/>
                          </a:solidFill>
                          <a:effectLst/>
                          <a:latin typeface="HY헤드라인M" panose="02030600000101010101" pitchFamily="18" charset="-127"/>
                          <a:ea typeface="HY헤드라인M" panose="02030600000101010101" pitchFamily="18" charset="-127"/>
                        </a:rPr>
                        <a:t>보세구역에서 화학물질 확인을 받은 화학물질</a:t>
                      </a:r>
                      <a:r>
                        <a:rPr lang="en-US" altLang="ko-KR" sz="1400" kern="0" spc="0" dirty="0">
                          <a:solidFill>
                            <a:srgbClr val="000000"/>
                          </a:solidFill>
                          <a:effectLst/>
                          <a:latin typeface="HY헤드라인M" panose="02030600000101010101" pitchFamily="18" charset="-127"/>
                          <a:ea typeface="HY헤드라인M" panose="02030600000101010101" pitchFamily="18" charset="-127"/>
                        </a:rPr>
                        <a:t>(</a:t>
                      </a:r>
                      <a:r>
                        <a:rPr lang="ko-KR" altLang="en-US" sz="1400" kern="0" spc="0" dirty="0">
                          <a:solidFill>
                            <a:srgbClr val="000000"/>
                          </a:solidFill>
                          <a:effectLst/>
                          <a:latin typeface="HY헤드라인M" panose="02030600000101010101" pitchFamily="18" charset="-127"/>
                          <a:ea typeface="HY헤드라인M" panose="02030600000101010101" pitchFamily="18" charset="-127"/>
                        </a:rPr>
                        <a:t>제품</a:t>
                      </a:r>
                      <a:r>
                        <a:rPr lang="en-US" altLang="ko-KR" sz="1400" kern="0" spc="0" dirty="0">
                          <a:solidFill>
                            <a:srgbClr val="000000"/>
                          </a:solidFill>
                          <a:effectLst/>
                          <a:latin typeface="HY헤드라인M" panose="02030600000101010101" pitchFamily="18" charset="-127"/>
                          <a:ea typeface="HY헤드라인M" panose="02030600000101010101" pitchFamily="18" charset="-127"/>
                        </a:rPr>
                        <a:t>)</a:t>
                      </a:r>
                      <a:r>
                        <a:rPr lang="ko-KR" altLang="en-US" sz="1400" kern="0" spc="0" dirty="0">
                          <a:solidFill>
                            <a:srgbClr val="000000"/>
                          </a:solidFill>
                          <a:effectLst/>
                          <a:latin typeface="HY헤드라인M" panose="02030600000101010101" pitchFamily="18" charset="-127"/>
                          <a:ea typeface="HY헤드라인M" panose="02030600000101010101" pitchFamily="18" charset="-127"/>
                        </a:rPr>
                        <a:t>을 통관절차를 거쳐 국내로 반입하는 경우 → 제출대상 아님</a:t>
                      </a:r>
                      <a:endParaRPr lang="ko-KR" altLang="en-US" sz="1400" kern="0" spc="-50" dirty="0">
                        <a:solidFill>
                          <a:srgbClr val="000000"/>
                        </a:solidFill>
                        <a:effectLst/>
                        <a:latin typeface="HY헤드라인M" panose="02030600000101010101" pitchFamily="18" charset="-127"/>
                        <a:ea typeface="HY헤드라인M" panose="02030600000101010101" pitchFamily="18" charset="-127"/>
                      </a:endParaRPr>
                    </a:p>
                    <a:p>
                      <a:pPr marL="0" marR="0" indent="0" algn="just" fontAlgn="base" latinLnBrk="1">
                        <a:lnSpc>
                          <a:spcPct val="160000"/>
                        </a:lnSpc>
                        <a:spcBef>
                          <a:spcPts val="600"/>
                        </a:spcBef>
                        <a:spcAft>
                          <a:spcPts val="0"/>
                        </a:spcAft>
                        <a:tabLst>
                          <a:tab pos="149860" algn="l"/>
                          <a:tab pos="149860" algn="l"/>
                        </a:tabLst>
                      </a:pPr>
                      <a:r>
                        <a:rPr lang="ko-KR" altLang="en-US" sz="1600" kern="0" spc="0" dirty="0">
                          <a:solidFill>
                            <a:srgbClr val="000000"/>
                          </a:solidFill>
                          <a:effectLst/>
                          <a:ea typeface="HY헤드라인M"/>
                        </a:rPr>
                        <a:t>∙ 해외우편을 통해 화학물질</a:t>
                      </a:r>
                      <a:r>
                        <a:rPr lang="en-US" altLang="ko-KR" sz="1600" kern="0" spc="0" dirty="0">
                          <a:solidFill>
                            <a:srgbClr val="000000"/>
                          </a:solidFill>
                          <a:effectLst/>
                          <a:latin typeface="HY헤드라인M"/>
                        </a:rPr>
                        <a:t>(</a:t>
                      </a:r>
                      <a:r>
                        <a:rPr lang="ko-KR" altLang="en-US" sz="1600" kern="0" spc="0" dirty="0">
                          <a:solidFill>
                            <a:srgbClr val="000000"/>
                          </a:solidFill>
                          <a:effectLst/>
                          <a:ea typeface="HY헤드라인M"/>
                        </a:rPr>
                        <a:t>제품</a:t>
                      </a:r>
                      <a:r>
                        <a:rPr lang="en-US" altLang="ko-KR" sz="1600" kern="0" spc="0" dirty="0">
                          <a:solidFill>
                            <a:srgbClr val="000000"/>
                          </a:solidFill>
                          <a:effectLst/>
                          <a:latin typeface="HY헤드라인M"/>
                        </a:rPr>
                        <a:t>)</a:t>
                      </a:r>
                      <a:r>
                        <a:rPr lang="ko-KR" altLang="en-US" sz="1600" kern="0" spc="0" dirty="0">
                          <a:solidFill>
                            <a:srgbClr val="000000"/>
                          </a:solidFill>
                          <a:effectLst/>
                          <a:ea typeface="HY헤드라인M"/>
                        </a:rPr>
                        <a:t>을 받고자 할 경우 → 제출대상</a:t>
                      </a:r>
                      <a:endParaRPr lang="ko-KR" altLang="en-US" sz="1600" kern="0" spc="-50" dirty="0">
                        <a:solidFill>
                          <a:srgbClr val="000000"/>
                        </a:solidFill>
                        <a:effectLst/>
                      </a:endParaRPr>
                    </a:p>
                  </a:txBody>
                  <a:tcPr marL="64776" marR="64776" marT="17905" marB="1790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7659" name="Rectangle 3"/>
          <p:cNvSpPr>
            <a:spLocks noChangeArrowheads="1"/>
          </p:cNvSpPr>
          <p:nvPr/>
        </p:nvSpPr>
        <p:spPr bwMode="auto">
          <a:xfrm>
            <a:off x="971550" y="1398588"/>
            <a:ext cx="9144000" cy="457200"/>
          </a:xfrm>
          <a:prstGeom prst="rect">
            <a:avLst/>
          </a:prstGeom>
          <a:noFill/>
          <a:ln w="9525">
            <a:noFill/>
            <a:miter lim="800000"/>
            <a:headEnd/>
            <a:tailEnd/>
          </a:ln>
        </p:spPr>
        <p:txBody>
          <a:bodyPr wrap="none" anchor="ctr">
            <a:spAutoFit/>
          </a:bodyPr>
          <a:lstStyle/>
          <a:p>
            <a:endParaRPr kumimoji="0" lang="ko-KR" altLang="en-US">
              <a:latin typeface="맑은 고딕" pitchFamily="50" charset="-127"/>
              <a:ea typeface="맑은 고딕" pitchFamily="50" charset="-127"/>
            </a:endParaRPr>
          </a:p>
        </p:txBody>
      </p:sp>
      <p:graphicFrame>
        <p:nvGraphicFramePr>
          <p:cNvPr id="11" name="표 10"/>
          <p:cNvGraphicFramePr>
            <a:graphicFrameLocks noGrp="1"/>
          </p:cNvGraphicFramePr>
          <p:nvPr/>
        </p:nvGraphicFramePr>
        <p:xfrm>
          <a:off x="1187450" y="5013325"/>
          <a:ext cx="7056438" cy="1008063"/>
        </p:xfrm>
        <a:graphic>
          <a:graphicData uri="http://schemas.openxmlformats.org/drawingml/2006/table">
            <a:tbl>
              <a:tblPr/>
              <a:tblGrid>
                <a:gridCol w="1008981">
                  <a:extLst>
                    <a:ext uri="{9D8B030D-6E8A-4147-A177-3AD203B41FA5}">
                      <a16:colId xmlns:a16="http://schemas.microsoft.com/office/drawing/2014/main" val="20000"/>
                    </a:ext>
                  </a:extLst>
                </a:gridCol>
                <a:gridCol w="1000196">
                  <a:extLst>
                    <a:ext uri="{9D8B030D-6E8A-4147-A177-3AD203B41FA5}">
                      <a16:colId xmlns:a16="http://schemas.microsoft.com/office/drawing/2014/main" val="20001"/>
                    </a:ext>
                  </a:extLst>
                </a:gridCol>
                <a:gridCol w="945753">
                  <a:extLst>
                    <a:ext uri="{9D8B030D-6E8A-4147-A177-3AD203B41FA5}">
                      <a16:colId xmlns:a16="http://schemas.microsoft.com/office/drawing/2014/main" val="20002"/>
                    </a:ext>
                  </a:extLst>
                </a:gridCol>
                <a:gridCol w="1138732">
                  <a:extLst>
                    <a:ext uri="{9D8B030D-6E8A-4147-A177-3AD203B41FA5}">
                      <a16:colId xmlns:a16="http://schemas.microsoft.com/office/drawing/2014/main" val="20003"/>
                    </a:ext>
                  </a:extLst>
                </a:gridCol>
                <a:gridCol w="978701">
                  <a:extLst>
                    <a:ext uri="{9D8B030D-6E8A-4147-A177-3AD203B41FA5}">
                      <a16:colId xmlns:a16="http://schemas.microsoft.com/office/drawing/2014/main" val="20004"/>
                    </a:ext>
                  </a:extLst>
                </a:gridCol>
                <a:gridCol w="903393">
                  <a:extLst>
                    <a:ext uri="{9D8B030D-6E8A-4147-A177-3AD203B41FA5}">
                      <a16:colId xmlns:a16="http://schemas.microsoft.com/office/drawing/2014/main" val="20005"/>
                    </a:ext>
                  </a:extLst>
                </a:gridCol>
                <a:gridCol w="1080682">
                  <a:extLst>
                    <a:ext uri="{9D8B030D-6E8A-4147-A177-3AD203B41FA5}">
                      <a16:colId xmlns:a16="http://schemas.microsoft.com/office/drawing/2014/main" val="20006"/>
                    </a:ext>
                  </a:extLst>
                </a:gridCol>
              </a:tblGrid>
              <a:tr h="1008063">
                <a:tc>
                  <a:txBody>
                    <a:bodyPr/>
                    <a:lstStyle/>
                    <a:p>
                      <a:pPr marL="0" marR="0" indent="0" algn="ctr" fontAlgn="base" latinLnBrk="0">
                        <a:lnSpc>
                          <a:spcPct val="130000"/>
                        </a:lnSpc>
                        <a:spcBef>
                          <a:spcPts val="0"/>
                        </a:spcBef>
                        <a:spcAft>
                          <a:spcPts val="0"/>
                        </a:spcAft>
                      </a:pPr>
                      <a:r>
                        <a:rPr lang="ko-KR" altLang="en-US" sz="1200" kern="0" spc="0" dirty="0">
                          <a:solidFill>
                            <a:srgbClr val="000000"/>
                          </a:solidFill>
                          <a:effectLst/>
                          <a:ea typeface="HY헤드라인M"/>
                        </a:rPr>
                        <a:t>화학물질 제조</a:t>
                      </a:r>
                      <a:r>
                        <a:rPr lang="en-US" altLang="ko-KR" sz="1200" kern="0" spc="0" dirty="0">
                          <a:solidFill>
                            <a:srgbClr val="000000"/>
                          </a:solidFill>
                          <a:effectLst/>
                          <a:latin typeface="HY헤드라인M"/>
                        </a:rPr>
                        <a:t>·</a:t>
                      </a:r>
                      <a:r>
                        <a:rPr lang="ko-KR" altLang="en-US" sz="1200" kern="0" spc="0" dirty="0" err="1">
                          <a:solidFill>
                            <a:srgbClr val="000000"/>
                          </a:solidFill>
                          <a:effectLst/>
                          <a:ea typeface="HY헤드라인M"/>
                        </a:rPr>
                        <a:t>수입자</a:t>
                      </a:r>
                      <a:endParaRPr lang="ko-KR" altLang="en-US" sz="1200" kern="0" spc="0" dirty="0">
                        <a:solidFill>
                          <a:srgbClr val="000000"/>
                        </a:solidFill>
                        <a:effectLst/>
                      </a:endParaRPr>
                    </a:p>
                  </a:txBody>
                  <a:tcPr marL="17906" marR="17906" marT="17906" marB="17906" anchor="ctr">
                    <a:lnL w="3556" cap="flat" cmpd="sng" algn="ctr">
                      <a:solidFill>
                        <a:srgbClr val="800000"/>
                      </a:solidFill>
                      <a:prstDash val="solid"/>
                      <a:round/>
                      <a:headEnd type="none" w="med" len="med"/>
                      <a:tailEnd type="none" w="med" len="med"/>
                    </a:lnL>
                    <a:lnR w="32385" cap="flat" cmpd="sng" algn="ctr">
                      <a:solidFill>
                        <a:srgbClr val="8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2385" cap="flat" cmpd="sng" algn="ctr">
                      <a:solidFill>
                        <a:srgbClr val="8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endParaRPr lang="ko-KR" altLang="en-US" sz="1200" kern="0" spc="0" dirty="0">
                        <a:solidFill>
                          <a:srgbClr val="000000"/>
                        </a:solidFill>
                        <a:effectLst/>
                      </a:endParaRPr>
                    </a:p>
                    <a:p>
                      <a:pPr marL="0" marR="0" indent="0" algn="ctr" fontAlgn="base" latinLnBrk="0">
                        <a:lnSpc>
                          <a:spcPct val="130000"/>
                        </a:lnSpc>
                        <a:spcBef>
                          <a:spcPts val="400"/>
                        </a:spcBef>
                        <a:spcAft>
                          <a:spcPts val="0"/>
                        </a:spcAft>
                      </a:pPr>
                      <a:r>
                        <a:rPr lang="ko-KR" altLang="en-US" sz="1200" kern="0" spc="0" dirty="0">
                          <a:solidFill>
                            <a:srgbClr val="000000"/>
                          </a:solidFill>
                          <a:effectLst/>
                          <a:ea typeface="HY헤드라인M"/>
                        </a:rPr>
                        <a:t>명세서 및 </a:t>
                      </a:r>
                      <a:r>
                        <a:rPr lang="ko-KR" altLang="en-US" sz="1200" kern="0" spc="-100" dirty="0">
                          <a:solidFill>
                            <a:srgbClr val="000000"/>
                          </a:solidFill>
                          <a:effectLst/>
                          <a:ea typeface="HY헤드라인M"/>
                        </a:rPr>
                        <a:t>확인자료 제출</a:t>
                      </a:r>
                      <a:endParaRPr lang="ko-KR" altLang="en-US" sz="1200" kern="0" spc="0" dirty="0">
                        <a:solidFill>
                          <a:srgbClr val="000000"/>
                        </a:solidFill>
                        <a:effectLst/>
                      </a:endParaRPr>
                    </a:p>
                  </a:txBody>
                  <a:tcPr marL="17906" marR="17906" marT="17906" marB="17906" anchor="ctr">
                    <a:lnL w="32385" cap="flat" cmpd="sng" algn="ctr">
                      <a:solidFill>
                        <a:srgbClr val="800000"/>
                      </a:solidFill>
                      <a:prstDash val="solid"/>
                      <a:round/>
                      <a:headEnd type="none" w="med" len="med"/>
                      <a:tailEnd type="none" w="med" len="med"/>
                    </a:lnL>
                    <a:lnR w="3556" cap="flat" cmpd="sng" algn="ctr">
                      <a:solidFill>
                        <a:srgbClr val="800000"/>
                      </a:solidFill>
                      <a:prstDash val="solid"/>
                      <a:round/>
                      <a:headEnd type="none" w="med" len="med"/>
                      <a:tailEnd type="none" w="med" len="med"/>
                    </a:lnR>
                    <a:lnT>
                      <a:noFill/>
                    </a:lnT>
                    <a:lnB>
                      <a:noFill/>
                    </a:lnB>
                  </a:tcPr>
                </a:tc>
                <a:tc>
                  <a:txBody>
                    <a:bodyPr/>
                    <a:lstStyle/>
                    <a:p>
                      <a:pPr marL="0" marR="0" indent="0" algn="ctr" fontAlgn="base" latinLnBrk="0">
                        <a:lnSpc>
                          <a:spcPct val="130000"/>
                        </a:lnSpc>
                        <a:spcBef>
                          <a:spcPts val="0"/>
                        </a:spcBef>
                        <a:spcAft>
                          <a:spcPts val="0"/>
                        </a:spcAft>
                      </a:pPr>
                      <a:r>
                        <a:rPr lang="ko-KR" altLang="en-US" sz="1200" kern="0" spc="-120" dirty="0">
                          <a:solidFill>
                            <a:srgbClr val="000000"/>
                          </a:solidFill>
                          <a:effectLst/>
                          <a:ea typeface="HY헤드라인M"/>
                        </a:rPr>
                        <a:t>한국화학물질</a:t>
                      </a:r>
                      <a:endParaRPr lang="ko-KR" altLang="en-US" sz="1200" kern="0" spc="0" dirty="0">
                        <a:solidFill>
                          <a:srgbClr val="000000"/>
                        </a:solidFill>
                        <a:effectLst/>
                      </a:endParaRPr>
                    </a:p>
                    <a:p>
                      <a:pPr marL="0" marR="0" indent="0" algn="ctr" fontAlgn="base" latinLnBrk="0">
                        <a:lnSpc>
                          <a:spcPct val="130000"/>
                        </a:lnSpc>
                        <a:spcBef>
                          <a:spcPts val="0"/>
                        </a:spcBef>
                        <a:spcAft>
                          <a:spcPts val="0"/>
                        </a:spcAft>
                      </a:pPr>
                      <a:r>
                        <a:rPr lang="ko-KR" altLang="en-US" sz="1200" kern="0" spc="0" dirty="0">
                          <a:solidFill>
                            <a:srgbClr val="000000"/>
                          </a:solidFill>
                          <a:effectLst/>
                          <a:ea typeface="HY헤드라인M"/>
                        </a:rPr>
                        <a:t>관리협회</a:t>
                      </a:r>
                      <a:endParaRPr lang="ko-KR" altLang="en-US" sz="1200" kern="0" spc="0" dirty="0">
                        <a:solidFill>
                          <a:srgbClr val="000000"/>
                        </a:solidFill>
                        <a:effectLst/>
                      </a:endParaRPr>
                    </a:p>
                  </a:txBody>
                  <a:tcPr marL="17906" marR="17906" marT="17906" marB="17906" anchor="ctr">
                    <a:lnL w="3556" cap="flat" cmpd="sng" algn="ctr">
                      <a:solidFill>
                        <a:srgbClr val="800000"/>
                      </a:solidFill>
                      <a:prstDash val="solid"/>
                      <a:round/>
                      <a:headEnd type="none" w="med" len="med"/>
                      <a:tailEnd type="none" w="med" len="med"/>
                    </a:lnL>
                    <a:lnR w="32385" cap="flat" cmpd="sng" algn="ctr">
                      <a:solidFill>
                        <a:srgbClr val="8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2385" cap="flat" cmpd="sng" algn="ctr">
                      <a:solidFill>
                        <a:srgbClr val="8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endParaRPr lang="ko-KR" altLang="en-US" sz="1200" kern="0" spc="0" dirty="0">
                        <a:solidFill>
                          <a:srgbClr val="000000"/>
                        </a:solidFill>
                        <a:effectLst/>
                      </a:endParaRPr>
                    </a:p>
                    <a:p>
                      <a:pPr marL="0" marR="0" indent="0" algn="ctr" fontAlgn="base" latinLnBrk="0">
                        <a:lnSpc>
                          <a:spcPct val="130000"/>
                        </a:lnSpc>
                        <a:spcBef>
                          <a:spcPts val="400"/>
                        </a:spcBef>
                        <a:spcAft>
                          <a:spcPts val="0"/>
                        </a:spcAft>
                      </a:pPr>
                      <a:r>
                        <a:rPr lang="ko-KR" altLang="en-US" sz="1200" kern="0" spc="0" dirty="0">
                          <a:solidFill>
                            <a:srgbClr val="000000"/>
                          </a:solidFill>
                          <a:effectLst/>
                          <a:ea typeface="HY헤드라인M"/>
                        </a:rPr>
                        <a:t>미제출자 통보</a:t>
                      </a:r>
                      <a:endParaRPr lang="ko-KR" altLang="en-US" sz="1200" kern="0" spc="0" dirty="0">
                        <a:solidFill>
                          <a:srgbClr val="000000"/>
                        </a:solidFill>
                        <a:effectLst/>
                      </a:endParaRPr>
                    </a:p>
                    <a:p>
                      <a:pPr marL="0" marR="0" indent="0" algn="ctr" fontAlgn="base" latinLnBrk="0">
                        <a:lnSpc>
                          <a:spcPct val="130000"/>
                        </a:lnSpc>
                        <a:spcBef>
                          <a:spcPts val="0"/>
                        </a:spcBef>
                        <a:spcAft>
                          <a:spcPts val="0"/>
                        </a:spcAft>
                      </a:pPr>
                      <a:r>
                        <a:rPr lang="en-US" altLang="ko-KR" sz="1200" kern="0" spc="0" dirty="0">
                          <a:solidFill>
                            <a:srgbClr val="000000"/>
                          </a:solidFill>
                          <a:effectLst/>
                          <a:latin typeface="HY헤드라인M"/>
                        </a:rPr>
                        <a:t>(</a:t>
                      </a:r>
                      <a:r>
                        <a:rPr lang="ko-KR" altLang="en-US" sz="1200" kern="0" spc="0" dirty="0">
                          <a:solidFill>
                            <a:srgbClr val="000000"/>
                          </a:solidFill>
                          <a:effectLst/>
                          <a:ea typeface="HY헤드라인M"/>
                        </a:rPr>
                        <a:t>분기별</a:t>
                      </a:r>
                      <a:r>
                        <a:rPr lang="en-US" altLang="ko-KR" sz="1200" kern="0" spc="0" dirty="0">
                          <a:solidFill>
                            <a:srgbClr val="000000"/>
                          </a:solidFill>
                          <a:effectLst/>
                          <a:latin typeface="HY헤드라인M"/>
                        </a:rPr>
                        <a:t>)</a:t>
                      </a:r>
                      <a:endParaRPr lang="ko-KR" altLang="en-US" sz="1200" kern="0" spc="0" dirty="0">
                        <a:solidFill>
                          <a:srgbClr val="000000"/>
                        </a:solidFill>
                        <a:effectLst/>
                      </a:endParaRPr>
                    </a:p>
                  </a:txBody>
                  <a:tcPr marL="17906" marR="17906" marT="17906" marB="17906" anchor="ctr">
                    <a:lnL w="32385" cap="flat" cmpd="sng" algn="ctr">
                      <a:solidFill>
                        <a:srgbClr val="800000"/>
                      </a:solidFill>
                      <a:prstDash val="solid"/>
                      <a:round/>
                      <a:headEnd type="none" w="med" len="med"/>
                      <a:tailEnd type="none" w="med" len="med"/>
                    </a:lnL>
                    <a:lnR w="3556" cap="flat" cmpd="sng" algn="ctr">
                      <a:solidFill>
                        <a:srgbClr val="800000"/>
                      </a:solidFill>
                      <a:prstDash val="solid"/>
                      <a:round/>
                      <a:headEnd type="none" w="med" len="med"/>
                      <a:tailEnd type="none" w="med" len="med"/>
                    </a:lnR>
                    <a:lnT>
                      <a:noFill/>
                    </a:lnT>
                    <a:lnB>
                      <a:noFill/>
                    </a:lnB>
                  </a:tcPr>
                </a:tc>
                <a:tc>
                  <a:txBody>
                    <a:bodyPr/>
                    <a:lstStyle/>
                    <a:p>
                      <a:pPr marL="0" marR="0" indent="0" algn="ctr" fontAlgn="base" latinLnBrk="0">
                        <a:lnSpc>
                          <a:spcPct val="130000"/>
                        </a:lnSpc>
                        <a:spcBef>
                          <a:spcPts val="0"/>
                        </a:spcBef>
                        <a:spcAft>
                          <a:spcPts val="0"/>
                        </a:spcAft>
                      </a:pPr>
                      <a:r>
                        <a:rPr lang="ko-KR" altLang="en-US" sz="1200" b="1" kern="0" spc="0" dirty="0">
                          <a:solidFill>
                            <a:srgbClr val="000000"/>
                          </a:solidFill>
                          <a:effectLst/>
                          <a:ea typeface="HY헤드라인M"/>
                        </a:rPr>
                        <a:t>지방</a:t>
                      </a:r>
                      <a:r>
                        <a:rPr lang="en-US" altLang="ko-KR" sz="1200" b="1" kern="0" spc="0" dirty="0">
                          <a:solidFill>
                            <a:srgbClr val="000000"/>
                          </a:solidFill>
                          <a:effectLst/>
                          <a:latin typeface="HY헤드라인M"/>
                        </a:rPr>
                        <a:t>(</a:t>
                      </a:r>
                      <a:r>
                        <a:rPr lang="ko-KR" altLang="en-US" sz="1200" b="1" kern="0" spc="0" dirty="0">
                          <a:solidFill>
                            <a:srgbClr val="000000"/>
                          </a:solidFill>
                          <a:effectLst/>
                          <a:ea typeface="HY헤드라인M"/>
                        </a:rPr>
                        <a:t>유역</a:t>
                      </a:r>
                      <a:r>
                        <a:rPr lang="en-US" altLang="ko-KR" sz="1200" b="1" kern="0" spc="0" dirty="0">
                          <a:solidFill>
                            <a:srgbClr val="000000"/>
                          </a:solidFill>
                          <a:effectLst/>
                          <a:latin typeface="HY헤드라인M"/>
                        </a:rPr>
                        <a:t>)</a:t>
                      </a:r>
                      <a:endParaRPr lang="ko-KR" altLang="en-US" sz="1200" kern="0" spc="0" dirty="0">
                        <a:solidFill>
                          <a:srgbClr val="000000"/>
                        </a:solidFill>
                        <a:effectLst/>
                      </a:endParaRPr>
                    </a:p>
                    <a:p>
                      <a:pPr marL="0" marR="0" indent="0" algn="ctr" fontAlgn="base" latinLnBrk="0">
                        <a:lnSpc>
                          <a:spcPct val="130000"/>
                        </a:lnSpc>
                        <a:spcBef>
                          <a:spcPts val="0"/>
                        </a:spcBef>
                        <a:spcAft>
                          <a:spcPts val="0"/>
                        </a:spcAft>
                      </a:pPr>
                      <a:r>
                        <a:rPr lang="ko-KR" altLang="en-US" sz="1200" b="1" kern="0" spc="0" dirty="0">
                          <a:solidFill>
                            <a:srgbClr val="000000"/>
                          </a:solidFill>
                          <a:effectLst/>
                          <a:ea typeface="HY헤드라인M"/>
                        </a:rPr>
                        <a:t>환경청</a:t>
                      </a:r>
                      <a:endParaRPr lang="ko-KR" altLang="en-US" sz="1200" kern="0" spc="0" dirty="0">
                        <a:solidFill>
                          <a:srgbClr val="000000"/>
                        </a:solidFill>
                        <a:effectLst/>
                      </a:endParaRPr>
                    </a:p>
                  </a:txBody>
                  <a:tcPr marL="17906" marR="17906" marT="17906" marB="17906" anchor="ctr">
                    <a:lnL w="3556" cap="flat" cmpd="sng" algn="ctr">
                      <a:solidFill>
                        <a:srgbClr val="800000"/>
                      </a:solidFill>
                      <a:prstDash val="solid"/>
                      <a:round/>
                      <a:headEnd type="none" w="med" len="med"/>
                      <a:tailEnd type="none" w="med" len="med"/>
                    </a:lnL>
                    <a:lnR w="32385" cap="flat" cmpd="sng" algn="ctr">
                      <a:solidFill>
                        <a:srgbClr val="8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2385" cap="flat" cmpd="sng" algn="ctr">
                      <a:solidFill>
                        <a:srgbClr val="800000"/>
                      </a:solidFill>
                      <a:prstDash val="solid"/>
                      <a:round/>
                      <a:headEnd type="none" w="med" len="med"/>
                      <a:tailEnd type="none" w="med" len="med"/>
                    </a:lnB>
                  </a:tcPr>
                </a:tc>
                <a:tc>
                  <a:txBody>
                    <a:bodyPr/>
                    <a:lstStyle/>
                    <a:p>
                      <a:pPr marL="0" marR="0" indent="0" algn="ctr" fontAlgn="base" latinLnBrk="0">
                        <a:lnSpc>
                          <a:spcPct val="130000"/>
                        </a:lnSpc>
                        <a:spcBef>
                          <a:spcPts val="0"/>
                        </a:spcBef>
                        <a:spcAft>
                          <a:spcPts val="0"/>
                        </a:spcAft>
                      </a:pPr>
                      <a:endParaRPr lang="ko-KR" altLang="en-US" sz="1200" kern="0" spc="0" dirty="0">
                        <a:solidFill>
                          <a:srgbClr val="000000"/>
                        </a:solidFill>
                        <a:effectLst/>
                      </a:endParaRPr>
                    </a:p>
                    <a:p>
                      <a:pPr marL="0" marR="0" indent="0" algn="ctr" fontAlgn="base" latinLnBrk="0">
                        <a:lnSpc>
                          <a:spcPct val="130000"/>
                        </a:lnSpc>
                        <a:spcBef>
                          <a:spcPts val="400"/>
                        </a:spcBef>
                        <a:spcAft>
                          <a:spcPts val="0"/>
                        </a:spcAft>
                      </a:pPr>
                      <a:r>
                        <a:rPr lang="ko-KR" altLang="en-US" sz="1200" kern="0" spc="0" dirty="0">
                          <a:solidFill>
                            <a:srgbClr val="000000"/>
                          </a:solidFill>
                          <a:effectLst/>
                          <a:ea typeface="HY헤드라인M"/>
                        </a:rPr>
                        <a:t>지도</a:t>
                      </a:r>
                      <a:r>
                        <a:rPr lang="en-US" altLang="ko-KR" sz="1200" kern="0" spc="0" dirty="0">
                          <a:solidFill>
                            <a:srgbClr val="000000"/>
                          </a:solidFill>
                          <a:effectLst/>
                          <a:latin typeface="HY헤드라인M"/>
                        </a:rPr>
                        <a:t>·</a:t>
                      </a:r>
                      <a:r>
                        <a:rPr lang="ko-KR" altLang="en-US" sz="1200" kern="0" spc="0" dirty="0">
                          <a:solidFill>
                            <a:srgbClr val="000000"/>
                          </a:solidFill>
                          <a:effectLst/>
                          <a:ea typeface="HY헤드라인M"/>
                        </a:rPr>
                        <a:t>점검</a:t>
                      </a:r>
                      <a:endParaRPr lang="ko-KR" altLang="en-US" sz="1200" kern="0" spc="0" dirty="0">
                        <a:solidFill>
                          <a:srgbClr val="000000"/>
                        </a:solidFill>
                        <a:effectLst/>
                      </a:endParaRPr>
                    </a:p>
                  </a:txBody>
                  <a:tcPr marL="17906" marR="17906" marT="17906" marB="17906" anchor="ctr">
                    <a:lnL w="32385" cap="flat" cmpd="sng" algn="ctr">
                      <a:solidFill>
                        <a:srgbClr val="800000"/>
                      </a:solidFill>
                      <a:prstDash val="solid"/>
                      <a:round/>
                      <a:headEnd type="none" w="med" len="med"/>
                      <a:tailEnd type="none" w="med" len="med"/>
                    </a:lnL>
                    <a:lnR w="3556" cap="flat" cmpd="sng" algn="ctr">
                      <a:solidFill>
                        <a:srgbClr val="800000"/>
                      </a:solidFill>
                      <a:prstDash val="solid"/>
                      <a:round/>
                      <a:headEnd type="none" w="med" len="med"/>
                      <a:tailEnd type="none" w="med" len="med"/>
                    </a:lnR>
                    <a:lnT>
                      <a:noFill/>
                    </a:lnT>
                    <a:lnB>
                      <a:noFill/>
                    </a:lnB>
                  </a:tcPr>
                </a:tc>
                <a:tc>
                  <a:txBody>
                    <a:bodyPr/>
                    <a:lstStyle/>
                    <a:p>
                      <a:pPr marL="0" marR="0" indent="0" algn="ctr" fontAlgn="base" latinLnBrk="0">
                        <a:lnSpc>
                          <a:spcPct val="130000"/>
                        </a:lnSpc>
                        <a:spcBef>
                          <a:spcPts val="0"/>
                        </a:spcBef>
                        <a:spcAft>
                          <a:spcPts val="0"/>
                        </a:spcAft>
                      </a:pPr>
                      <a:r>
                        <a:rPr lang="ko-KR" altLang="en-US" sz="1200" kern="0" spc="-170" dirty="0">
                          <a:solidFill>
                            <a:srgbClr val="000000"/>
                          </a:solidFill>
                          <a:effectLst/>
                          <a:ea typeface="HY헤드라인M"/>
                        </a:rPr>
                        <a:t>명세서 </a:t>
                      </a:r>
                      <a:r>
                        <a:rPr lang="ko-KR" altLang="en-US" sz="1200" kern="0" spc="-170" dirty="0" err="1">
                          <a:solidFill>
                            <a:srgbClr val="000000"/>
                          </a:solidFill>
                          <a:effectLst/>
                          <a:ea typeface="HY헤드라인M"/>
                        </a:rPr>
                        <a:t>미제출</a:t>
                      </a:r>
                      <a:endParaRPr lang="ko-KR" altLang="en-US" sz="1200" kern="0" spc="0" dirty="0">
                        <a:solidFill>
                          <a:srgbClr val="000000"/>
                        </a:solidFill>
                        <a:effectLst/>
                      </a:endParaRPr>
                    </a:p>
                    <a:p>
                      <a:pPr marL="0" marR="0" indent="0" algn="ctr" fontAlgn="base" latinLnBrk="0">
                        <a:lnSpc>
                          <a:spcPct val="130000"/>
                        </a:lnSpc>
                        <a:spcBef>
                          <a:spcPts val="0"/>
                        </a:spcBef>
                        <a:spcAft>
                          <a:spcPts val="0"/>
                        </a:spcAft>
                      </a:pPr>
                      <a:r>
                        <a:rPr lang="ko-KR" altLang="en-US" sz="1200" kern="0" spc="-110" dirty="0">
                          <a:solidFill>
                            <a:srgbClr val="000000"/>
                          </a:solidFill>
                          <a:effectLst/>
                          <a:ea typeface="HY헤드라인M"/>
                        </a:rPr>
                        <a:t>사업장 </a:t>
                      </a:r>
                      <a:endParaRPr lang="ko-KR" altLang="en-US" sz="1200" kern="0" spc="0" dirty="0">
                        <a:solidFill>
                          <a:srgbClr val="000000"/>
                        </a:solidFill>
                        <a:effectLst/>
                      </a:endParaRPr>
                    </a:p>
                  </a:txBody>
                  <a:tcPr marL="17906" marR="17906" marT="17906" marB="17906" anchor="ctr">
                    <a:lnL w="3556" cap="flat" cmpd="sng" algn="ctr">
                      <a:solidFill>
                        <a:srgbClr val="800000"/>
                      </a:solidFill>
                      <a:prstDash val="solid"/>
                      <a:round/>
                      <a:headEnd type="none" w="med" len="med"/>
                      <a:tailEnd type="none" w="med" len="med"/>
                    </a:lnL>
                    <a:lnR w="32385" cap="flat" cmpd="sng" algn="ctr">
                      <a:solidFill>
                        <a:srgbClr val="8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2385" cap="flat" cmpd="sng" algn="ctr">
                      <a:solidFill>
                        <a:srgbClr val="8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7684" name="TextBox 12"/>
          <p:cNvSpPr txBox="1">
            <a:spLocks noChangeArrowheads="1"/>
          </p:cNvSpPr>
          <p:nvPr/>
        </p:nvSpPr>
        <p:spPr bwMode="auto">
          <a:xfrm>
            <a:off x="1860550" y="6165850"/>
            <a:ext cx="5375275" cy="338138"/>
          </a:xfrm>
          <a:prstGeom prst="rect">
            <a:avLst/>
          </a:prstGeom>
          <a:noFill/>
          <a:ln w="9525">
            <a:noFill/>
            <a:miter lim="800000"/>
            <a:headEnd/>
            <a:tailEnd/>
          </a:ln>
        </p:spPr>
        <p:txBody>
          <a:bodyPr>
            <a:spAutoFit/>
          </a:bodyPr>
          <a:lstStyle/>
          <a:p>
            <a:pPr algn="ctr"/>
            <a:r>
              <a:rPr kumimoji="0" lang="en-US" altLang="ko-KR" sz="1600">
                <a:latin typeface="HY헤드라인M" pitchFamily="18" charset="-127"/>
                <a:ea typeface="HY헤드라인M" pitchFamily="18" charset="-127"/>
              </a:rPr>
              <a:t>&lt;</a:t>
            </a:r>
            <a:r>
              <a:rPr kumimoji="0" lang="ko-KR" altLang="en-US" sz="1600">
                <a:latin typeface="HY헤드라인M" pitchFamily="18" charset="-127"/>
                <a:ea typeface="HY헤드라인M" pitchFamily="18" charset="-127"/>
              </a:rPr>
              <a:t>화학물질 확인제도 업무 흐름도</a:t>
            </a:r>
            <a:r>
              <a:rPr kumimoji="0" lang="en-US" altLang="ko-KR" sz="1600">
                <a:latin typeface="HY헤드라인M" pitchFamily="18" charset="-127"/>
                <a:ea typeface="HY헤드라인M" pitchFamily="18" charset="-127"/>
              </a:rPr>
              <a:t>&gt;</a:t>
            </a:r>
            <a:endParaRPr kumimoji="0" lang="ko-KR" altLang="en-US" sz="1600">
              <a:latin typeface="HY헤드라인M" pitchFamily="18" charset="-127"/>
              <a:ea typeface="HY헤드라인M" pitchFamily="18" charset="-127"/>
            </a:endParaRPr>
          </a:p>
        </p:txBody>
      </p:sp>
      <p:sp>
        <p:nvSpPr>
          <p:cNvPr id="16" name="오른쪽 화살표 15"/>
          <p:cNvSpPr/>
          <p:nvPr/>
        </p:nvSpPr>
        <p:spPr>
          <a:xfrm>
            <a:off x="2411413" y="5229225"/>
            <a:ext cx="504825"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0" name="오른쪽 화살표 19"/>
          <p:cNvSpPr/>
          <p:nvPr/>
        </p:nvSpPr>
        <p:spPr>
          <a:xfrm>
            <a:off x="4427538" y="5207000"/>
            <a:ext cx="504825"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1" name="오른쪽 화살표 20"/>
          <p:cNvSpPr/>
          <p:nvPr/>
        </p:nvSpPr>
        <p:spPr>
          <a:xfrm>
            <a:off x="6453188" y="5229225"/>
            <a:ext cx="503237"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2" name="직사각형 21"/>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확인명세서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9</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모서리가 둥근 직사각형 2"/>
          <p:cNvSpPr/>
          <p:nvPr/>
        </p:nvSpPr>
        <p:spPr>
          <a:xfrm>
            <a:off x="468313" y="1714500"/>
            <a:ext cx="8207375" cy="4643438"/>
          </a:xfrm>
          <a:prstGeom prst="roundRect">
            <a:avLst>
              <a:gd name="adj" fmla="val 356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lnSpc>
                <a:spcPct val="130000"/>
              </a:lnSpc>
              <a:spcBef>
                <a:spcPts val="0"/>
              </a:spcBef>
              <a:spcAft>
                <a:spcPts val="600"/>
              </a:spcAft>
              <a:defRPr/>
            </a:pPr>
            <a:endParaRPr kumimoji="0" lang="ko-KR" altLang="en-US" sz="1600" dirty="0">
              <a:solidFill>
                <a:schemeClr val="tx1"/>
              </a:solidFill>
              <a:latin typeface="HY헤드라인M" panose="02030600000101010101" pitchFamily="18" charset="-127"/>
              <a:ea typeface="HY헤드라인M" panose="02030600000101010101" pitchFamily="18" charset="-127"/>
            </a:endParaRPr>
          </a:p>
        </p:txBody>
      </p:sp>
      <p:sp>
        <p:nvSpPr>
          <p:cNvPr id="28675" name="직사각형 4"/>
          <p:cNvSpPr>
            <a:spLocks noChangeArrowheads="1"/>
          </p:cNvSpPr>
          <p:nvPr/>
        </p:nvSpPr>
        <p:spPr bwMode="auto">
          <a:xfrm>
            <a:off x="539750" y="1816100"/>
            <a:ext cx="7993063" cy="4079875"/>
          </a:xfrm>
          <a:prstGeom prst="rect">
            <a:avLst/>
          </a:prstGeom>
          <a:noFill/>
          <a:ln w="9525">
            <a:noFill/>
            <a:miter lim="800000"/>
            <a:headEnd/>
            <a:tailEnd/>
          </a:ln>
        </p:spPr>
        <p:txBody>
          <a:bodyPr>
            <a:spAutoFit/>
          </a:bodyPr>
          <a:lstStyle/>
          <a:p>
            <a:pPr>
              <a:lnSpc>
                <a:spcPts val="2200"/>
              </a:lnSpc>
              <a:spcAft>
                <a:spcPts val="300"/>
              </a:spcAft>
            </a:pPr>
            <a:r>
              <a:rPr kumimoji="0" lang="en-US" altLang="ko-KR" sz="1400">
                <a:latin typeface="HY헤드라인M" pitchFamily="18" charset="-127"/>
                <a:ea typeface="HY헤드라인M" pitchFamily="18" charset="-127"/>
              </a:rPr>
              <a:t>1</a:t>
            </a:r>
            <a:r>
              <a:rPr lang="en-US" altLang="ko-KR" sz="1400">
                <a:latin typeface="HY헤드라인M" pitchFamily="18" charset="-127"/>
                <a:ea typeface="HY헤드라인M" pitchFamily="18" charset="-127"/>
              </a:rPr>
              <a:t>. </a:t>
            </a:r>
            <a:r>
              <a:rPr lang="ko-KR" altLang="en-US" sz="1400">
                <a:latin typeface="HY헤드라인M" pitchFamily="18" charset="-127"/>
                <a:ea typeface="HY헤드라인M" pitchFamily="18" charset="-127"/>
              </a:rPr>
              <a:t>특정한 고체 형태로 일정한 기능을 발휘하는 제품에 함유되어 그 사용과정에서 함유된 화학물질이 유출되지 않는 경우</a:t>
            </a:r>
          </a:p>
          <a:p>
            <a:pPr>
              <a:lnSpc>
                <a:spcPts val="2200"/>
              </a:lnSpc>
            </a:pPr>
            <a:r>
              <a:rPr lang="en-US" altLang="ko-KR" sz="1400">
                <a:latin typeface="HY헤드라인M" pitchFamily="18" charset="-127"/>
                <a:ea typeface="HY헤드라인M" pitchFamily="18" charset="-127"/>
              </a:rPr>
              <a:t>2. </a:t>
            </a:r>
            <a:r>
              <a:rPr lang="ko-KR" altLang="en-US" sz="1400">
                <a:latin typeface="HY헤드라인M" pitchFamily="18" charset="-127"/>
                <a:ea typeface="HY헤드라인M" pitchFamily="18" charset="-127"/>
              </a:rPr>
              <a:t>기계에 내장되어 수입되는 화학물질 및 시험운전용으로 기계 또는 장치류와 함께 수입되는 화학물질에 해당하는 경우</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단</a:t>
            </a:r>
            <a:r>
              <a:rPr lang="en-US" altLang="ko-KR" sz="1400">
                <a:latin typeface="HY헤드라인M" pitchFamily="18" charset="-127"/>
                <a:ea typeface="HY헤드라인M" pitchFamily="18" charset="-127"/>
              </a:rPr>
              <a:t>, </a:t>
            </a:r>
            <a:r>
              <a:rPr lang="ko-KR" altLang="en-US" sz="1400">
                <a:latin typeface="HY헤드라인M" pitchFamily="18" charset="-127"/>
                <a:ea typeface="HY헤드라인M" pitchFamily="18" charset="-127"/>
              </a:rPr>
              <a:t>별도로 화학물질 그 자체로 수입하는 경우는 제외한다</a:t>
            </a:r>
            <a:r>
              <a:rPr lang="en-US" altLang="ko-KR" sz="1400">
                <a:latin typeface="HY헤드라인M" pitchFamily="18" charset="-127"/>
                <a:ea typeface="HY헤드라인M" pitchFamily="18" charset="-127"/>
              </a:rPr>
              <a:t>)</a:t>
            </a:r>
          </a:p>
          <a:p>
            <a:pPr>
              <a:lnSpc>
                <a:spcPts val="2200"/>
              </a:lnSpc>
            </a:pPr>
            <a:r>
              <a:rPr lang="en-US" altLang="ko-KR" sz="1400">
                <a:latin typeface="HY헤드라인M" pitchFamily="18" charset="-127"/>
                <a:ea typeface="HY헤드라인M" pitchFamily="18" charset="-127"/>
              </a:rPr>
              <a:t>3. </a:t>
            </a:r>
            <a:r>
              <a:rPr lang="ko-KR" altLang="en-US" sz="1400">
                <a:latin typeface="HY헤드라인M" pitchFamily="18" charset="-127"/>
                <a:ea typeface="HY헤드라인M" pitchFamily="18" charset="-127"/>
              </a:rPr>
              <a:t>다른 화학물질을 제조하는 과정에서 생성되어 그 화학공정에서 전량 사용되는 화학물질로서 제조되는 설비로부터 의도적으로 제거</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분리되지 않는 경우</a:t>
            </a:r>
          </a:p>
          <a:p>
            <a:pPr>
              <a:lnSpc>
                <a:spcPts val="2200"/>
              </a:lnSpc>
            </a:pPr>
            <a:r>
              <a:rPr lang="en-US" altLang="ko-KR" sz="1400">
                <a:latin typeface="HY헤드라인M" pitchFamily="18" charset="-127"/>
                <a:ea typeface="HY헤드라인M" pitchFamily="18" charset="-127"/>
              </a:rPr>
              <a:t>4. </a:t>
            </a:r>
            <a:r>
              <a:rPr lang="ko-KR" altLang="en-US" sz="1400">
                <a:latin typeface="HY헤드라인M" pitchFamily="18" charset="-127"/>
                <a:ea typeface="HY헤드라인M" pitchFamily="18" charset="-127"/>
              </a:rPr>
              <a:t>공기</a:t>
            </a:r>
            <a:r>
              <a:rPr lang="en-US" altLang="ko-KR" sz="1400">
                <a:latin typeface="HY헤드라인M" pitchFamily="18" charset="-127"/>
                <a:ea typeface="HY헤드라인M" pitchFamily="18" charset="-127"/>
              </a:rPr>
              <a:t>, </a:t>
            </a:r>
            <a:r>
              <a:rPr lang="ko-KR" altLang="en-US" sz="1400">
                <a:latin typeface="HY헤드라인M" pitchFamily="18" charset="-127"/>
                <a:ea typeface="HY헤드라인M" pitchFamily="18" charset="-127"/>
              </a:rPr>
              <a:t>수분</a:t>
            </a:r>
            <a:r>
              <a:rPr lang="en-US" altLang="ko-KR" sz="1400">
                <a:latin typeface="HY헤드라인M" pitchFamily="18" charset="-127"/>
                <a:ea typeface="HY헤드라인M" pitchFamily="18" charset="-127"/>
              </a:rPr>
              <a:t>, </a:t>
            </a:r>
            <a:r>
              <a:rPr lang="ko-KR" altLang="en-US" sz="1400">
                <a:latin typeface="HY헤드라인M" pitchFamily="18" charset="-127"/>
                <a:ea typeface="HY헤드라인M" pitchFamily="18" charset="-127"/>
              </a:rPr>
              <a:t>미생물 또는 햇빛과 같은 환경적 요인에 노출되어 우발적으로 일어나는 화학반응으로부터 생성되는 경우</a:t>
            </a:r>
          </a:p>
          <a:p>
            <a:pPr>
              <a:lnSpc>
                <a:spcPts val="2200"/>
              </a:lnSpc>
            </a:pPr>
            <a:r>
              <a:rPr lang="en-US" altLang="ko-KR" sz="1400">
                <a:latin typeface="HY헤드라인M" pitchFamily="18" charset="-127"/>
                <a:ea typeface="HY헤드라인M" pitchFamily="18" charset="-127"/>
              </a:rPr>
              <a:t>5. </a:t>
            </a:r>
            <a:r>
              <a:rPr lang="ko-KR" altLang="en-US" sz="1400">
                <a:latin typeface="HY헤드라인M" pitchFamily="18" charset="-127"/>
                <a:ea typeface="HY헤드라인M" pitchFamily="18" charset="-127"/>
              </a:rPr>
              <a:t>위해성이 매우 낮다는 충분한 정보가 알려져 있는 기존화학물질로서 「화학물질 제조 등의 보고 제외대상 기존화학물질」</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환경부고시 </a:t>
            </a:r>
            <a:r>
              <a:rPr lang="en-US" altLang="ko-KR" sz="1400">
                <a:latin typeface="HY헤드라인M" pitchFamily="18" charset="-127"/>
                <a:ea typeface="HY헤드라인M" pitchFamily="18" charset="-127"/>
              </a:rPr>
              <a:t>2014-239</a:t>
            </a:r>
            <a:r>
              <a:rPr lang="ko-KR" altLang="en-US" sz="1400">
                <a:latin typeface="HY헤드라인M" pitchFamily="18" charset="-127"/>
                <a:ea typeface="HY헤드라인M" pitchFamily="18" charset="-127"/>
              </a:rPr>
              <a:t>호</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의</a:t>
            </a:r>
            <a:r>
              <a:rPr lang="ko-KR" altLang="en-US" sz="1400">
                <a:latin typeface="HY헤드라인M" pitchFamily="18" charset="-127"/>
                <a:ea typeface="HY헤드라인M" pitchFamily="18" charset="-127"/>
                <a:hlinkClick r:id="" action="ppaction://hlinkfile" tooltip="팝업으로 이동"/>
              </a:rPr>
              <a:t> 별표 </a:t>
            </a:r>
            <a:r>
              <a:rPr lang="en-US" altLang="ko-KR" sz="1400">
                <a:latin typeface="HY헤드라인M" pitchFamily="18" charset="-127"/>
                <a:ea typeface="HY헤드라인M" pitchFamily="18" charset="-127"/>
                <a:hlinkClick r:id="" action="ppaction://hlinkfile" tooltip="팝업으로 이동"/>
              </a:rPr>
              <a:t>1</a:t>
            </a:r>
            <a:r>
              <a:rPr lang="ko-KR" altLang="en-US" sz="1400">
                <a:latin typeface="HY헤드라인M" pitchFamily="18" charset="-127"/>
                <a:ea typeface="HY헤드라인M" pitchFamily="18" charset="-127"/>
              </a:rPr>
              <a:t>에서 정하는 물질인 경우 </a:t>
            </a:r>
          </a:p>
          <a:p>
            <a:pPr>
              <a:lnSpc>
                <a:spcPts val="2200"/>
              </a:lnSpc>
            </a:pPr>
            <a:r>
              <a:rPr lang="en-US" altLang="ko-KR" sz="1400">
                <a:latin typeface="HY헤드라인M" pitchFamily="18" charset="-127"/>
                <a:ea typeface="HY헤드라인M" pitchFamily="18" charset="-127"/>
              </a:rPr>
              <a:t>6. </a:t>
            </a:r>
            <a:r>
              <a:rPr lang="ko-KR" altLang="en-US" sz="1400">
                <a:latin typeface="HY헤드라인M" pitchFamily="18" charset="-127"/>
                <a:ea typeface="HY헤드라인M" pitchFamily="18" charset="-127"/>
              </a:rPr>
              <a:t>자연상태에서 존재하는 물질을 변형시켰으나 화학적인 구조가 변경되지 않는 물질 등 「화학물질 제조 등의 보고 제외대상 기존화학물질」</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환경부고시 </a:t>
            </a:r>
            <a:r>
              <a:rPr lang="en-US" altLang="ko-KR" sz="1400">
                <a:latin typeface="HY헤드라인M" pitchFamily="18" charset="-127"/>
                <a:ea typeface="HY헤드라인M" pitchFamily="18" charset="-127"/>
              </a:rPr>
              <a:t>2014-239</a:t>
            </a:r>
            <a:r>
              <a:rPr lang="ko-KR" altLang="en-US" sz="1400">
                <a:latin typeface="HY헤드라인M" pitchFamily="18" charset="-127"/>
                <a:ea typeface="HY헤드라인M" pitchFamily="18" charset="-127"/>
              </a:rPr>
              <a:t>호</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hlinkClick r:id="" action="ppaction://hlinkfile" tooltip="팝업으로 이동"/>
              </a:rPr>
              <a:t> 별표 </a:t>
            </a:r>
            <a:r>
              <a:rPr lang="en-US" altLang="ko-KR" sz="1400">
                <a:latin typeface="HY헤드라인M" pitchFamily="18" charset="-127"/>
                <a:ea typeface="HY헤드라인M" pitchFamily="18" charset="-127"/>
                <a:hlinkClick r:id="" action="ppaction://hlinkfile" tooltip="팝업으로 이동"/>
              </a:rPr>
              <a:t>2</a:t>
            </a:r>
            <a:r>
              <a:rPr lang="ko-KR" altLang="en-US" sz="1400">
                <a:latin typeface="HY헤드라인M" pitchFamily="18" charset="-127"/>
                <a:ea typeface="HY헤드라인M" pitchFamily="18" charset="-127"/>
              </a:rPr>
              <a:t>에서 정하는 물질인 경우</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단</a:t>
            </a:r>
            <a:r>
              <a:rPr lang="en-US" altLang="ko-KR" sz="1400">
                <a:latin typeface="HY헤드라인M" pitchFamily="18" charset="-127"/>
                <a:ea typeface="HY헤드라인M" pitchFamily="18" charset="-127"/>
              </a:rPr>
              <a:t>, </a:t>
            </a:r>
            <a:r>
              <a:rPr lang="ko-KR" altLang="en-US" sz="1400">
                <a:latin typeface="HY헤드라인M" pitchFamily="18" charset="-127"/>
                <a:ea typeface="HY헤드라인M" pitchFamily="18" charset="-127"/>
              </a:rPr>
              <a:t>유해화학물질인 경우는 제외한다</a:t>
            </a:r>
            <a:r>
              <a:rPr lang="en-US" altLang="ko-KR" sz="1400">
                <a:latin typeface="HY헤드라인M" pitchFamily="18" charset="-127"/>
                <a:ea typeface="HY헤드라인M" pitchFamily="18" charset="-127"/>
              </a:rPr>
              <a:t>)</a:t>
            </a:r>
          </a:p>
          <a:p>
            <a:pPr>
              <a:lnSpc>
                <a:spcPts val="2200"/>
              </a:lnSpc>
            </a:pPr>
            <a:r>
              <a:rPr lang="en-US" altLang="ko-KR" sz="1400">
                <a:latin typeface="HY헤드라인M" pitchFamily="18" charset="-127"/>
                <a:ea typeface="HY헤드라인M" pitchFamily="18" charset="-127"/>
              </a:rPr>
              <a:t>7. </a:t>
            </a:r>
            <a:r>
              <a:rPr lang="ko-KR" altLang="en-US" sz="1400">
                <a:latin typeface="HY헤드라인M" pitchFamily="18" charset="-127"/>
                <a:ea typeface="HY헤드라인M" pitchFamily="18" charset="-127"/>
              </a:rPr>
              <a:t>개인이 일상생활에서 소비할 목적으로 수입하는 경우</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단</a:t>
            </a:r>
            <a:r>
              <a:rPr lang="en-US" altLang="ko-KR" sz="1400">
                <a:latin typeface="HY헤드라인M" pitchFamily="18" charset="-127"/>
                <a:ea typeface="HY헤드라인M" pitchFamily="18" charset="-127"/>
              </a:rPr>
              <a:t>, </a:t>
            </a:r>
            <a:r>
              <a:rPr lang="ko-KR" altLang="en-US" sz="1400">
                <a:latin typeface="HY헤드라인M" pitchFamily="18" charset="-127"/>
                <a:ea typeface="HY헤드라인M" pitchFamily="18" charset="-127"/>
              </a:rPr>
              <a:t>유해화학물질인 경우는 제외한다</a:t>
            </a:r>
            <a:r>
              <a:rPr lang="en-US" altLang="ko-KR" sz="1400">
                <a:latin typeface="HY헤드라인M" pitchFamily="18" charset="-127"/>
                <a:ea typeface="HY헤드라인M" pitchFamily="18" charset="-127"/>
              </a:rPr>
              <a:t>)</a:t>
            </a:r>
          </a:p>
        </p:txBody>
      </p:sp>
      <p:sp>
        <p:nvSpPr>
          <p:cNvPr id="8"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화학물질확인</a:t>
            </a:r>
            <a:r>
              <a:rPr kumimoji="0" lang="en-US" altLang="ko-KR" sz="2800" spc="-80" dirty="0" smtClean="0">
                <a:solidFill>
                  <a:sysClr val="windowText" lastClr="000000"/>
                </a:solidFill>
                <a:latin typeface="HY헤드라인M" panose="02030600000101010101" pitchFamily="18" charset="-127"/>
                <a:ea typeface="HY헤드라인M" panose="02030600000101010101" pitchFamily="18" charset="-127"/>
                <a:cs typeface="Times New Roman" pitchFamily="18" charset="0"/>
              </a:rPr>
              <a:t> </a:t>
            </a:r>
            <a:r>
              <a:rPr kumimoji="0" lang="ko-KR" altLang="en-US" sz="2800" spc="-80" dirty="0" smtClean="0">
                <a:solidFill>
                  <a:sysClr val="windowText" lastClr="000000"/>
                </a:solidFill>
                <a:latin typeface="HY헤드라인M" panose="02030600000101010101" pitchFamily="18" charset="-127"/>
                <a:ea typeface="HY헤드라인M" panose="02030600000101010101" pitchFamily="18" charset="-127"/>
                <a:cs typeface="Times New Roman" pitchFamily="18" charset="0"/>
              </a:rPr>
              <a:t>제외대상</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9" name="모서리가 둥근 직사각형 8"/>
          <p:cNvSpPr/>
          <p:nvPr/>
        </p:nvSpPr>
        <p:spPr>
          <a:xfrm>
            <a:off x="214313" y="1000125"/>
            <a:ext cx="8001000" cy="500063"/>
          </a:xfrm>
          <a:prstGeom prst="roundRect">
            <a:avLst/>
          </a:prstGeom>
          <a:solidFill>
            <a:srgbClr val="0070C0"/>
          </a:solidFill>
        </p:spPr>
        <p:style>
          <a:lnRef idx="3">
            <a:schemeClr val="lt1"/>
          </a:lnRef>
          <a:fillRef idx="1">
            <a:schemeClr val="accent2"/>
          </a:fillRef>
          <a:effectRef idx="1">
            <a:schemeClr val="accent2"/>
          </a:effectRef>
          <a:fontRef idx="minor">
            <a:schemeClr val="lt1"/>
          </a:fontRef>
        </p:style>
        <p:txBody>
          <a:bodyPr anchor="ctr"/>
          <a:lstStyle/>
          <a:p>
            <a:pPr algn="ctr" fontAlgn="auto">
              <a:lnSpc>
                <a:spcPct val="110000"/>
              </a:lnSpc>
              <a:spcBef>
                <a:spcPts val="0"/>
              </a:spcBef>
              <a:spcAft>
                <a:spcPts val="0"/>
              </a:spcAft>
              <a:buFont typeface="Wingdings" pitchFamily="2" charset="2"/>
              <a:buNone/>
              <a:defRPr/>
            </a:pPr>
            <a:r>
              <a:rPr lang="ko-KR" altLang="en-US" sz="2000" dirty="0">
                <a:solidFill>
                  <a:schemeClr val="bg1"/>
                </a:solidFill>
                <a:latin typeface="HY헤드라인M" pitchFamily="18" charset="-127"/>
                <a:ea typeface="HY헤드라인M" pitchFamily="18" charset="-127"/>
              </a:rPr>
              <a:t>「화학물질확인 제외기준」</a:t>
            </a:r>
            <a:r>
              <a:rPr lang="en-US" altLang="ko-KR" sz="2000" dirty="0">
                <a:solidFill>
                  <a:schemeClr val="bg1"/>
                </a:solidFill>
                <a:latin typeface="+mn-ea"/>
              </a:rPr>
              <a:t>(</a:t>
            </a:r>
            <a:r>
              <a:rPr lang="ko-KR" altLang="en-US" sz="2000" dirty="0">
                <a:solidFill>
                  <a:schemeClr val="bg1"/>
                </a:solidFill>
                <a:latin typeface="+mn-ea"/>
              </a:rPr>
              <a:t>환경부고시 제</a:t>
            </a:r>
            <a:r>
              <a:rPr lang="en-US" altLang="ko-KR" sz="2000" dirty="0">
                <a:solidFill>
                  <a:schemeClr val="bg1"/>
                </a:solidFill>
                <a:latin typeface="+mn-ea"/>
              </a:rPr>
              <a:t>2015-162</a:t>
            </a:r>
            <a:r>
              <a:rPr lang="ko-KR" altLang="en-US" sz="2000" dirty="0">
                <a:solidFill>
                  <a:schemeClr val="bg1"/>
                </a:solidFill>
                <a:latin typeface="+mn-ea"/>
              </a:rPr>
              <a:t>호</a:t>
            </a:r>
            <a:r>
              <a:rPr lang="en-US" altLang="ko-KR" sz="2000" dirty="0">
                <a:solidFill>
                  <a:schemeClr val="bg1"/>
                </a:solidFill>
                <a:latin typeface="+mn-ea"/>
              </a:rPr>
              <a:t>, ’15.9.1)</a:t>
            </a:r>
            <a:endParaRPr kumimoji="0" lang="en-US" altLang="ko-KR" sz="2000" b="1" dirty="0">
              <a:solidFill>
                <a:schemeClr val="bg1"/>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통계</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배출량조사</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10~12</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graphicFrame>
        <p:nvGraphicFramePr>
          <p:cNvPr id="4" name="표 3"/>
          <p:cNvGraphicFramePr>
            <a:graphicFrameLocks noGrp="1"/>
          </p:cNvGraphicFramePr>
          <p:nvPr/>
        </p:nvGraphicFramePr>
        <p:xfrm>
          <a:off x="468313" y="1185356"/>
          <a:ext cx="8175652" cy="4122431"/>
        </p:xfrm>
        <a:graphic>
          <a:graphicData uri="http://schemas.openxmlformats.org/drawingml/2006/table">
            <a:tbl>
              <a:tblPr firstRow="1" bandRow="1">
                <a:tableStyleId>{5940675A-B579-460E-94D1-54222C63F5DA}</a:tableStyleId>
              </a:tblPr>
              <a:tblGrid>
                <a:gridCol w="1174729">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5286411">
                  <a:extLst>
                    <a:ext uri="{9D8B030D-6E8A-4147-A177-3AD203B41FA5}">
                      <a16:colId xmlns:a16="http://schemas.microsoft.com/office/drawing/2014/main" val="20002"/>
                    </a:ext>
                  </a:extLst>
                </a:gridCol>
              </a:tblGrid>
              <a:tr h="335791">
                <a:tc rowSpan="5">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통계</a:t>
                      </a:r>
                      <a:endParaRPr lang="en-US" altLang="ko-KR" sz="1400" dirty="0" smtClean="0">
                        <a:latin typeface="HY헤드라인M" panose="02030600000101010101" pitchFamily="18" charset="-127"/>
                        <a:ea typeface="HY헤드라인M" panose="02030600000101010101" pitchFamily="18" charset="-127"/>
                      </a:endParaRPr>
                    </a:p>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조사</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대상물질</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00000"/>
                        </a:lnSpc>
                      </a:pPr>
                      <a:r>
                        <a:rPr lang="en-US" altLang="ko-KR" sz="1400" dirty="0" smtClean="0">
                          <a:solidFill>
                            <a:srgbClr val="0033CC"/>
                          </a:solidFill>
                          <a:latin typeface="HY헤드라인M" panose="02030600000101010101" pitchFamily="18" charset="-127"/>
                          <a:ea typeface="HY헤드라인M" panose="02030600000101010101" pitchFamily="18" charset="-127"/>
                        </a:rPr>
                        <a:t>1</a:t>
                      </a:r>
                      <a:r>
                        <a:rPr lang="ko-KR" altLang="en-US" sz="1400" dirty="0" smtClean="0">
                          <a:solidFill>
                            <a:srgbClr val="0033CC"/>
                          </a:solidFill>
                          <a:latin typeface="HY헤드라인M" panose="02030600000101010101" pitchFamily="18" charset="-127"/>
                          <a:ea typeface="HY헤드라인M" panose="02030600000101010101" pitchFamily="18" charset="-127"/>
                        </a:rPr>
                        <a:t>톤</a:t>
                      </a:r>
                      <a:r>
                        <a:rPr lang="en-US" altLang="ko-KR" sz="1400" dirty="0" smtClean="0">
                          <a:solidFill>
                            <a:srgbClr val="0033CC"/>
                          </a:solidFill>
                          <a:latin typeface="HY헤드라인M" panose="02030600000101010101" pitchFamily="18" charset="-127"/>
                          <a:ea typeface="HY헤드라인M" panose="02030600000101010101" pitchFamily="18" charset="-127"/>
                        </a:rPr>
                        <a:t>/</a:t>
                      </a:r>
                      <a:r>
                        <a:rPr lang="ko-KR" altLang="en-US" sz="1400" dirty="0" smtClean="0">
                          <a:solidFill>
                            <a:srgbClr val="0033CC"/>
                          </a:solidFill>
                          <a:latin typeface="HY헤드라인M" panose="02030600000101010101" pitchFamily="18" charset="-127"/>
                          <a:ea typeface="HY헤드라인M" panose="02030600000101010101" pitchFamily="18" charset="-127"/>
                        </a:rPr>
                        <a:t>년 초과 화학물질</a:t>
                      </a:r>
                      <a:r>
                        <a:rPr lang="en-US" altLang="ko-KR" sz="1400" dirty="0" smtClean="0">
                          <a:solidFill>
                            <a:srgbClr val="0033CC"/>
                          </a:solidFill>
                          <a:latin typeface="HY헤드라인M" panose="02030600000101010101" pitchFamily="18" charset="-127"/>
                          <a:ea typeface="HY헤드라인M" panose="02030600000101010101" pitchFamily="18" charset="-127"/>
                        </a:rPr>
                        <a:t>, </a:t>
                      </a:r>
                    </a:p>
                    <a:p>
                      <a:pPr algn="ctr" latinLnBrk="1">
                        <a:lnSpc>
                          <a:spcPct val="100000"/>
                        </a:lnSpc>
                      </a:pPr>
                      <a:r>
                        <a:rPr lang="en-US" altLang="ko-KR" sz="1400" dirty="0" smtClean="0">
                          <a:solidFill>
                            <a:srgbClr val="0033CC"/>
                          </a:solidFill>
                          <a:latin typeface="HY헤드라인M" panose="02030600000101010101" pitchFamily="18" charset="-127"/>
                          <a:ea typeface="HY헤드라인M" panose="02030600000101010101" pitchFamily="18" charset="-127"/>
                        </a:rPr>
                        <a:t>100kg/</a:t>
                      </a:r>
                      <a:r>
                        <a:rPr lang="ko-KR" altLang="en-US" sz="1400" dirty="0" smtClean="0">
                          <a:solidFill>
                            <a:srgbClr val="0033CC"/>
                          </a:solidFill>
                          <a:latin typeface="HY헤드라인M" panose="02030600000101010101" pitchFamily="18" charset="-127"/>
                          <a:ea typeface="HY헤드라인M" panose="02030600000101010101" pitchFamily="18" charset="-127"/>
                        </a:rPr>
                        <a:t>년 초과 유해화학물질</a:t>
                      </a:r>
                      <a:endParaRPr lang="en-US" altLang="ko-KR" sz="1400" dirty="0" smtClean="0">
                        <a:solidFill>
                          <a:srgbClr val="0033CC"/>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대상업체</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화학물질 제조</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수출입</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보관</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저장</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사용업체</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조사주기</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pPr>
                      <a:r>
                        <a:rPr lang="en-US" altLang="ko-KR" sz="1400" dirty="0" smtClean="0">
                          <a:solidFill>
                            <a:srgbClr val="0033CC"/>
                          </a:solidFill>
                          <a:latin typeface="HY헤드라인M" panose="02030600000101010101" pitchFamily="18" charset="-127"/>
                          <a:ea typeface="HY헤드라인M" panose="02030600000101010101" pitchFamily="18" charset="-127"/>
                        </a:rPr>
                        <a:t>2</a:t>
                      </a:r>
                      <a:r>
                        <a:rPr lang="ko-KR" altLang="en-US" sz="1400" dirty="0" smtClean="0">
                          <a:solidFill>
                            <a:srgbClr val="0033CC"/>
                          </a:solidFill>
                          <a:latin typeface="HY헤드라인M" panose="02030600000101010101" pitchFamily="18" charset="-127"/>
                          <a:ea typeface="HY헤드라인M" panose="02030600000101010101" pitchFamily="18" charset="-127"/>
                        </a:rPr>
                        <a:t>년</a:t>
                      </a:r>
                      <a:r>
                        <a:rPr lang="ko-KR" altLang="en-US" sz="1400" dirty="0" smtClean="0">
                          <a:solidFill>
                            <a:schemeClr val="tx1"/>
                          </a:solidFill>
                          <a:latin typeface="HY헤드라인M" panose="02030600000101010101" pitchFamily="18" charset="-127"/>
                          <a:ea typeface="HY헤드라인M" panose="02030600000101010101" pitchFamily="18" charset="-127"/>
                        </a:rPr>
                        <a:t> 주기</a:t>
                      </a:r>
                      <a:r>
                        <a:rPr lang="en-US" altLang="ko-KR" sz="1400" dirty="0" smtClean="0">
                          <a:solidFill>
                            <a:schemeClr val="tx1"/>
                          </a:solidFill>
                          <a:latin typeface="HY헤드라인M" panose="02030600000101010101" pitchFamily="18" charset="-127"/>
                          <a:ea typeface="HY헤드라인M" panose="02030600000101010101" pitchFamily="18" charset="-127"/>
                        </a:rPr>
                        <a:t>(2015~)</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조사기관</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00000"/>
                        </a:lnSpc>
                        <a:spcAft>
                          <a:spcPts val="0"/>
                        </a:spcAft>
                      </a:pPr>
                      <a:r>
                        <a:rPr lang="ko-KR" altLang="en-US" sz="1400" dirty="0" smtClean="0">
                          <a:solidFill>
                            <a:schemeClr val="tx1"/>
                          </a:solidFill>
                          <a:latin typeface="HY헤드라인M" panose="02030600000101010101" pitchFamily="18" charset="-127"/>
                          <a:ea typeface="HY헤드라인M" panose="02030600000101010101" pitchFamily="18" charset="-127"/>
                        </a:rPr>
                        <a:t>지방환경관서 </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화학물질안전원</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협회</a:t>
                      </a:r>
                      <a:r>
                        <a:rPr lang="en-US" altLang="ko-KR" sz="1400" dirty="0" smtClean="0">
                          <a:solidFill>
                            <a:schemeClr val="tx1"/>
                          </a:solidFill>
                          <a:latin typeface="HY헤드라인M" panose="02030600000101010101" pitchFamily="18" charset="-127"/>
                          <a:ea typeface="HY헤드라인M" panose="02030600000101010101" pitchFamily="18" charset="-127"/>
                        </a:rPr>
                        <a:t>)</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5791">
                <a:tc vMerge="1">
                  <a:txBody>
                    <a:bodyPr/>
                    <a:lstStyle/>
                    <a:p>
                      <a:pPr latinLnBrk="1"/>
                      <a:endParaRPr lang="ko-KR"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제출방법  </a:t>
                      </a:r>
                      <a:r>
                        <a:rPr lang="ko-KR" altLang="en-US" sz="1400" baseline="0" dirty="0" smtClean="0">
                          <a:latin typeface="HY헤드라인M" panose="02030600000101010101" pitchFamily="18" charset="-127"/>
                          <a:ea typeface="HY헤드라인M" panose="02030600000101010101" pitchFamily="18" charset="-127"/>
                        </a:rPr>
                        <a:t>및 </a:t>
                      </a:r>
                      <a:r>
                        <a:rPr lang="ko-KR" altLang="en-US" sz="1400" dirty="0" smtClean="0">
                          <a:latin typeface="HY헤드라인M" panose="02030600000101010101" pitchFamily="18" charset="-127"/>
                          <a:ea typeface="HY헤드라인M" panose="02030600000101010101" pitchFamily="18" charset="-127"/>
                        </a:rPr>
                        <a:t>기한</a:t>
                      </a: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00000"/>
                        </a:lnSpc>
                        <a:spcAft>
                          <a:spcPts val="0"/>
                        </a:spcAft>
                      </a:pPr>
                      <a:r>
                        <a:rPr lang="ko-KR" altLang="en-US" sz="1400" dirty="0" smtClean="0">
                          <a:solidFill>
                            <a:schemeClr val="tx1"/>
                          </a:solidFill>
                          <a:latin typeface="HY헤드라인M" panose="02030600000101010101" pitchFamily="18" charset="-127"/>
                          <a:ea typeface="HY헤드라인M" panose="02030600000101010101" pitchFamily="18" charset="-127"/>
                        </a:rPr>
                        <a:t>화학물질 통계조사 시스템</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rgbClr val="0033CC"/>
                          </a:solidFill>
                          <a:latin typeface="HY헤드라인M" panose="02030600000101010101" pitchFamily="18" charset="-127"/>
                          <a:ea typeface="HY헤드라인M" panose="02030600000101010101" pitchFamily="18" charset="-127"/>
                        </a:rPr>
                        <a:t>9</a:t>
                      </a:r>
                      <a:r>
                        <a:rPr lang="ko-KR" altLang="en-US" sz="1400" dirty="0" smtClean="0">
                          <a:solidFill>
                            <a:srgbClr val="0033CC"/>
                          </a:solidFill>
                          <a:latin typeface="HY헤드라인M" panose="02030600000101010101" pitchFamily="18" charset="-127"/>
                          <a:ea typeface="HY헤드라인M" panose="02030600000101010101" pitchFamily="18" charset="-127"/>
                        </a:rPr>
                        <a:t>월</a:t>
                      </a:r>
                      <a:r>
                        <a:rPr lang="en-US" altLang="ko-KR" sz="1400" dirty="0" smtClean="0">
                          <a:solidFill>
                            <a:srgbClr val="0033CC"/>
                          </a:solidFill>
                          <a:latin typeface="HY헤드라인M" panose="02030600000101010101" pitchFamily="18" charset="-127"/>
                          <a:ea typeface="HY헤드라인M" panose="02030600000101010101" pitchFamily="18" charset="-127"/>
                        </a:rPr>
                        <a:t>30</a:t>
                      </a:r>
                      <a:r>
                        <a:rPr lang="ko-KR" altLang="en-US" sz="1400" dirty="0" smtClean="0">
                          <a:solidFill>
                            <a:srgbClr val="0033CC"/>
                          </a:solidFill>
                          <a:latin typeface="HY헤드라인M" panose="02030600000101010101" pitchFamily="18" charset="-127"/>
                          <a:ea typeface="HY헤드라인M" panose="02030600000101010101" pitchFamily="18" charset="-127"/>
                        </a:rPr>
                        <a:t>일까지</a:t>
                      </a:r>
                      <a:endParaRPr lang="en-US" altLang="ko-KR" sz="1400" dirty="0" smtClean="0">
                        <a:solidFill>
                          <a:srgbClr val="0033CC"/>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5791">
                <a:tc rowSpan="5">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배출량</a:t>
                      </a:r>
                      <a:endParaRPr lang="en-US" altLang="ko-KR" sz="1400" dirty="0" smtClean="0">
                        <a:latin typeface="HY헤드라인M" panose="02030600000101010101" pitchFamily="18" charset="-127"/>
                        <a:ea typeface="HY헤드라인M" panose="02030600000101010101" pitchFamily="18" charset="-127"/>
                      </a:endParaRPr>
                    </a:p>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조사</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대상물질</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en-US" altLang="ko-KR" sz="1400" dirty="0" smtClean="0">
                          <a:solidFill>
                            <a:srgbClr val="0033CC"/>
                          </a:solidFill>
                          <a:latin typeface="HY헤드라인M" panose="02030600000101010101" pitchFamily="18" charset="-127"/>
                          <a:ea typeface="HY헤드라인M" panose="02030600000101010101" pitchFamily="18" charset="-127"/>
                        </a:rPr>
                        <a:t>415</a:t>
                      </a:r>
                      <a:r>
                        <a:rPr lang="ko-KR" altLang="en-US" sz="1400" dirty="0" smtClean="0">
                          <a:solidFill>
                            <a:srgbClr val="0033CC"/>
                          </a:solidFill>
                          <a:latin typeface="HY헤드라인M" panose="02030600000101010101" pitchFamily="18" charset="-127"/>
                          <a:ea typeface="HY헤드라인M" panose="02030600000101010101" pitchFamily="18" charset="-127"/>
                        </a:rPr>
                        <a:t>종</a:t>
                      </a:r>
                      <a:endParaRPr lang="en-US" altLang="ko-KR" sz="1400" dirty="0" smtClean="0">
                        <a:solidFill>
                          <a:srgbClr val="0033CC"/>
                        </a:solidFill>
                        <a:latin typeface="HY헤드라인M" panose="02030600000101010101" pitchFamily="18" charset="-127"/>
                        <a:ea typeface="HY헤드라인M" panose="02030600000101010101" pitchFamily="18" charset="-127"/>
                      </a:endParaRPr>
                    </a:p>
                    <a:p>
                      <a:pPr algn="ctr" latinLnBrk="1">
                        <a:lnSpc>
                          <a:spcPct val="110000"/>
                        </a:lnSpc>
                        <a:spcAft>
                          <a:spcPts val="300"/>
                        </a:spcAft>
                      </a:pPr>
                      <a:r>
                        <a:rPr lang="en-US" altLang="ko-KR" sz="1300" dirty="0" smtClean="0">
                          <a:solidFill>
                            <a:schemeClr val="tx1"/>
                          </a:solidFill>
                          <a:latin typeface="HY헤드라인M" panose="02030600000101010101" pitchFamily="18" charset="-127"/>
                          <a:ea typeface="HY헤드라인M" panose="02030600000101010101" pitchFamily="18" charset="-127"/>
                        </a:rPr>
                        <a:t>(Ⅰ</a:t>
                      </a:r>
                      <a:r>
                        <a:rPr lang="ko-KR" altLang="en-US" sz="1300" dirty="0" smtClean="0">
                          <a:solidFill>
                            <a:schemeClr val="tx1"/>
                          </a:solidFill>
                          <a:latin typeface="HY헤드라인M" panose="02030600000101010101" pitchFamily="18" charset="-127"/>
                          <a:ea typeface="HY헤드라인M" panose="02030600000101010101" pitchFamily="18" charset="-127"/>
                        </a:rPr>
                        <a:t>그룹</a:t>
                      </a:r>
                      <a:r>
                        <a:rPr lang="en-US" altLang="ko-KR" sz="1300" dirty="0" smtClean="0">
                          <a:solidFill>
                            <a:schemeClr val="tx1"/>
                          </a:solidFill>
                          <a:latin typeface="HY헤드라인M" panose="02030600000101010101" pitchFamily="18" charset="-127"/>
                          <a:ea typeface="HY헤드라인M" panose="02030600000101010101" pitchFamily="18" charset="-127"/>
                        </a:rPr>
                        <a:t>(16</a:t>
                      </a:r>
                      <a:r>
                        <a:rPr lang="ko-KR" altLang="en-US" sz="1300" dirty="0" smtClean="0">
                          <a:solidFill>
                            <a:schemeClr val="tx1"/>
                          </a:solidFill>
                          <a:latin typeface="HY헤드라인M" panose="02030600000101010101" pitchFamily="18" charset="-127"/>
                          <a:ea typeface="HY헤드라인M" panose="02030600000101010101" pitchFamily="18" charset="-127"/>
                        </a:rPr>
                        <a:t>종</a:t>
                      </a:r>
                      <a:r>
                        <a:rPr lang="en-US" altLang="ko-KR" sz="1300" dirty="0" smtClean="0">
                          <a:solidFill>
                            <a:schemeClr val="tx1"/>
                          </a:solidFill>
                          <a:latin typeface="HY헤드라인M" panose="02030600000101010101" pitchFamily="18" charset="-127"/>
                          <a:ea typeface="HY헤드라인M" panose="02030600000101010101" pitchFamily="18" charset="-127"/>
                        </a:rPr>
                        <a:t>)</a:t>
                      </a:r>
                      <a:r>
                        <a:rPr lang="ko-KR" altLang="en-US" sz="1300" dirty="0" smtClean="0">
                          <a:solidFill>
                            <a:schemeClr val="tx1"/>
                          </a:solidFill>
                          <a:latin typeface="HY헤드라인M" panose="02030600000101010101" pitchFamily="18" charset="-127"/>
                          <a:ea typeface="HY헤드라인M" panose="02030600000101010101" pitchFamily="18" charset="-127"/>
                        </a:rPr>
                        <a:t> </a:t>
                      </a:r>
                      <a:r>
                        <a:rPr lang="en-US" altLang="ko-KR" sz="1300" dirty="0" smtClean="0">
                          <a:solidFill>
                            <a:schemeClr val="tx1"/>
                          </a:solidFill>
                          <a:latin typeface="HY헤드라인M" panose="02030600000101010101" pitchFamily="18" charset="-127"/>
                          <a:ea typeface="HY헤드라인M" panose="02030600000101010101" pitchFamily="18" charset="-127"/>
                        </a:rPr>
                        <a:t>: 1</a:t>
                      </a:r>
                      <a:r>
                        <a:rPr lang="ko-KR" altLang="en-US" sz="1300" dirty="0" smtClean="0">
                          <a:solidFill>
                            <a:schemeClr val="tx1"/>
                          </a:solidFill>
                          <a:latin typeface="HY헤드라인M" panose="02030600000101010101" pitchFamily="18" charset="-127"/>
                          <a:ea typeface="HY헤드라인M" panose="02030600000101010101" pitchFamily="18" charset="-127"/>
                        </a:rPr>
                        <a:t>톤</a:t>
                      </a:r>
                      <a:r>
                        <a:rPr lang="en-US" altLang="ko-KR" sz="1300" dirty="0" smtClean="0">
                          <a:solidFill>
                            <a:schemeClr val="tx1"/>
                          </a:solidFill>
                          <a:latin typeface="HY헤드라인M" panose="02030600000101010101" pitchFamily="18" charset="-127"/>
                          <a:ea typeface="HY헤드라인M" panose="02030600000101010101" pitchFamily="18" charset="-127"/>
                        </a:rPr>
                        <a:t>/</a:t>
                      </a:r>
                      <a:r>
                        <a:rPr lang="ko-KR" altLang="en-US" sz="1300" dirty="0" smtClean="0">
                          <a:solidFill>
                            <a:schemeClr val="tx1"/>
                          </a:solidFill>
                          <a:latin typeface="HY헤드라인M" panose="02030600000101010101" pitchFamily="18" charset="-127"/>
                          <a:ea typeface="HY헤드라인M" panose="02030600000101010101" pitchFamily="18" charset="-127"/>
                        </a:rPr>
                        <a:t>년 이상</a:t>
                      </a:r>
                      <a:r>
                        <a:rPr lang="en-US" altLang="ko-KR" sz="1300" dirty="0" smtClean="0">
                          <a:solidFill>
                            <a:schemeClr val="tx1"/>
                          </a:solidFill>
                          <a:latin typeface="HY헤드라인M" panose="02030600000101010101" pitchFamily="18" charset="-127"/>
                          <a:ea typeface="HY헤드라인M" panose="02030600000101010101" pitchFamily="18" charset="-127"/>
                        </a:rPr>
                        <a:t>, Ⅱ</a:t>
                      </a:r>
                      <a:r>
                        <a:rPr lang="ko-KR" altLang="en-US" sz="1300" dirty="0" smtClean="0">
                          <a:solidFill>
                            <a:schemeClr val="tx1"/>
                          </a:solidFill>
                          <a:latin typeface="HY헤드라인M" panose="02030600000101010101" pitchFamily="18" charset="-127"/>
                          <a:ea typeface="HY헤드라인M" panose="02030600000101010101" pitchFamily="18" charset="-127"/>
                        </a:rPr>
                        <a:t>그룹</a:t>
                      </a:r>
                      <a:r>
                        <a:rPr lang="en-US" altLang="ko-KR" sz="1300" dirty="0" smtClean="0">
                          <a:solidFill>
                            <a:schemeClr val="tx1"/>
                          </a:solidFill>
                          <a:latin typeface="HY헤드라인M" panose="02030600000101010101" pitchFamily="18" charset="-127"/>
                          <a:ea typeface="HY헤드라인M" panose="02030600000101010101" pitchFamily="18" charset="-127"/>
                        </a:rPr>
                        <a:t>(399</a:t>
                      </a:r>
                      <a:r>
                        <a:rPr lang="ko-KR" altLang="en-US" sz="1300" dirty="0" smtClean="0">
                          <a:solidFill>
                            <a:schemeClr val="tx1"/>
                          </a:solidFill>
                          <a:latin typeface="HY헤드라인M" panose="02030600000101010101" pitchFamily="18" charset="-127"/>
                          <a:ea typeface="HY헤드라인M" panose="02030600000101010101" pitchFamily="18" charset="-127"/>
                        </a:rPr>
                        <a:t>종</a:t>
                      </a:r>
                      <a:r>
                        <a:rPr lang="en-US" altLang="ko-KR" sz="1300" dirty="0" smtClean="0">
                          <a:solidFill>
                            <a:schemeClr val="tx1"/>
                          </a:solidFill>
                          <a:latin typeface="HY헤드라인M" panose="02030600000101010101" pitchFamily="18" charset="-127"/>
                          <a:ea typeface="HY헤드라인M" panose="02030600000101010101" pitchFamily="18" charset="-127"/>
                        </a:rPr>
                        <a:t>) : 10</a:t>
                      </a:r>
                      <a:r>
                        <a:rPr lang="ko-KR" altLang="en-US" sz="1300" dirty="0" smtClean="0">
                          <a:solidFill>
                            <a:schemeClr val="tx1"/>
                          </a:solidFill>
                          <a:latin typeface="HY헤드라인M" panose="02030600000101010101" pitchFamily="18" charset="-127"/>
                          <a:ea typeface="HY헤드라인M" panose="02030600000101010101" pitchFamily="18" charset="-127"/>
                        </a:rPr>
                        <a:t>톤</a:t>
                      </a:r>
                      <a:r>
                        <a:rPr lang="en-US" altLang="ko-KR" sz="1300" dirty="0" smtClean="0">
                          <a:solidFill>
                            <a:schemeClr val="tx1"/>
                          </a:solidFill>
                          <a:latin typeface="HY헤드라인M" panose="02030600000101010101" pitchFamily="18" charset="-127"/>
                          <a:ea typeface="HY헤드라인M" panose="02030600000101010101" pitchFamily="18" charset="-127"/>
                        </a:rPr>
                        <a:t>/</a:t>
                      </a:r>
                      <a:r>
                        <a:rPr lang="ko-KR" altLang="en-US" sz="1300" dirty="0" smtClean="0">
                          <a:solidFill>
                            <a:schemeClr val="tx1"/>
                          </a:solidFill>
                          <a:latin typeface="HY헤드라인M" panose="02030600000101010101" pitchFamily="18" charset="-127"/>
                          <a:ea typeface="HY헤드라인M" panose="02030600000101010101" pitchFamily="18" charset="-127"/>
                        </a:rPr>
                        <a:t>년 이상</a:t>
                      </a:r>
                      <a:r>
                        <a:rPr lang="en-US" altLang="ko-KR" sz="1300" dirty="0" smtClean="0">
                          <a:solidFill>
                            <a:schemeClr val="tx1"/>
                          </a:solidFill>
                          <a:latin typeface="HY헤드라인M" panose="02030600000101010101" pitchFamily="18" charset="-127"/>
                          <a:ea typeface="HY헤드라인M" panose="02030600000101010101" pitchFamily="18" charset="-127"/>
                        </a:rPr>
                        <a:t>)</a:t>
                      </a:r>
                      <a:endParaRPr lang="ko-KR" altLang="en-US" sz="1300" dirty="0">
                        <a:solidFill>
                          <a:schemeClr val="tx1"/>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대상업체</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39</a:t>
                      </a:r>
                      <a:r>
                        <a:rPr lang="ko-KR" altLang="en-US" sz="1400" dirty="0" smtClean="0">
                          <a:solidFill>
                            <a:schemeClr val="tx1"/>
                          </a:solidFill>
                          <a:latin typeface="HY헤드라인M" panose="02030600000101010101" pitchFamily="18" charset="-127"/>
                          <a:ea typeface="HY헤드라인M" panose="02030600000101010101" pitchFamily="18" charset="-127"/>
                        </a:rPr>
                        <a:t>개 업종</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대기</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수질배출시설</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설치허가</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신고 사업장</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조사주기</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solidFill>
                            <a:srgbClr val="0033CC"/>
                          </a:solidFill>
                          <a:latin typeface="HY헤드라인M" panose="02030600000101010101" pitchFamily="18" charset="-127"/>
                          <a:ea typeface="HY헤드라인M" panose="02030600000101010101" pitchFamily="18" charset="-127"/>
                        </a:rPr>
                        <a:t>매년</a:t>
                      </a:r>
                      <a:endParaRPr lang="ko-KR" altLang="en-US" sz="1400" dirty="0">
                        <a:solidFill>
                          <a:srgbClr val="0033CC"/>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조사기관</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00000"/>
                        </a:lnSpc>
                        <a:spcAft>
                          <a:spcPts val="0"/>
                        </a:spcAft>
                      </a:pPr>
                      <a:r>
                        <a:rPr lang="ko-KR" altLang="en-US" sz="1400" dirty="0" smtClean="0">
                          <a:solidFill>
                            <a:schemeClr val="tx1"/>
                          </a:solidFill>
                          <a:latin typeface="HY헤드라인M" panose="02030600000101010101" pitchFamily="18" charset="-127"/>
                          <a:ea typeface="HY헤드라인M" panose="02030600000101010101" pitchFamily="18" charset="-127"/>
                        </a:rPr>
                        <a:t>지방환경관서 </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err="1" smtClean="0">
                          <a:solidFill>
                            <a:schemeClr val="tx1"/>
                          </a:solidFill>
                          <a:latin typeface="HY헤드라인M" panose="02030600000101010101" pitchFamily="18" charset="-127"/>
                          <a:ea typeface="HY헤드라인M" panose="02030600000101010101" pitchFamily="18" charset="-127"/>
                        </a:rPr>
                        <a:t>화학물질안전원</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협회</a:t>
                      </a:r>
                      <a:r>
                        <a:rPr lang="en-US" altLang="ko-KR" sz="1400" dirty="0" smtClean="0">
                          <a:solidFill>
                            <a:schemeClr val="tx1"/>
                          </a:solidFill>
                          <a:latin typeface="HY헤드라인M" panose="02030600000101010101" pitchFamily="18" charset="-127"/>
                          <a:ea typeface="HY헤드라인M" panose="02030600000101010101" pitchFamily="18" charset="-127"/>
                        </a:rPr>
                        <a:t>)</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5791">
                <a:tc vMerge="1">
                  <a:txBody>
                    <a:bodyPr/>
                    <a:lstStyle/>
                    <a:p>
                      <a:pPr algn="ctr" latinLnBrk="1">
                        <a:lnSpc>
                          <a:spcPct val="110000"/>
                        </a:lnSpc>
                      </a:pP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제출방법  </a:t>
                      </a:r>
                      <a:r>
                        <a:rPr lang="ko-KR" altLang="en-US" sz="1400" baseline="0" dirty="0" smtClean="0">
                          <a:latin typeface="HY헤드라인M" panose="02030600000101010101" pitchFamily="18" charset="-127"/>
                          <a:ea typeface="HY헤드라인M" panose="02030600000101010101" pitchFamily="18" charset="-127"/>
                        </a:rPr>
                        <a:t>및 </a:t>
                      </a:r>
                      <a:r>
                        <a:rPr lang="ko-KR" altLang="en-US" sz="1400" dirty="0" smtClean="0">
                          <a:latin typeface="HY헤드라인M" panose="02030600000101010101" pitchFamily="18" charset="-127"/>
                          <a:ea typeface="HY헤드라인M" panose="02030600000101010101" pitchFamily="18" charset="-127"/>
                        </a:rPr>
                        <a:t>기한</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00000"/>
                        </a:lnSpc>
                        <a:spcAft>
                          <a:spcPts val="0"/>
                        </a:spcAft>
                      </a:pPr>
                      <a:r>
                        <a:rPr lang="ko-KR" altLang="en-US" sz="1400" dirty="0" smtClean="0">
                          <a:latin typeface="HY헤드라인M" panose="02030600000101010101" pitchFamily="18" charset="-127"/>
                          <a:ea typeface="HY헤드라인M" panose="02030600000101010101" pitchFamily="18" charset="-127"/>
                        </a:rPr>
                        <a:t>화학물질 배출량 보고시스템</a:t>
                      </a:r>
                      <a:r>
                        <a:rPr lang="en-US" altLang="ko-KR" sz="1400" dirty="0" smtClean="0">
                          <a:latin typeface="HY헤드라인M" panose="02030600000101010101" pitchFamily="18" charset="-127"/>
                          <a:ea typeface="HY헤드라인M" panose="02030600000101010101" pitchFamily="18" charset="-127"/>
                        </a:rPr>
                        <a:t>,  </a:t>
                      </a:r>
                      <a:r>
                        <a:rPr lang="en-US" altLang="ko-KR" sz="1400" dirty="0" smtClean="0">
                          <a:solidFill>
                            <a:srgbClr val="0033CC"/>
                          </a:solidFill>
                          <a:latin typeface="HY헤드라인M" panose="02030600000101010101" pitchFamily="18" charset="-127"/>
                          <a:ea typeface="HY헤드라인M" panose="02030600000101010101" pitchFamily="18" charset="-127"/>
                        </a:rPr>
                        <a:t>4</a:t>
                      </a:r>
                      <a:r>
                        <a:rPr lang="ko-KR" altLang="en-US" sz="1400" dirty="0" smtClean="0">
                          <a:solidFill>
                            <a:srgbClr val="0033CC"/>
                          </a:solidFill>
                          <a:latin typeface="HY헤드라인M" panose="02030600000101010101" pitchFamily="18" charset="-127"/>
                          <a:ea typeface="HY헤드라인M" panose="02030600000101010101" pitchFamily="18" charset="-127"/>
                        </a:rPr>
                        <a:t>월</a:t>
                      </a:r>
                      <a:r>
                        <a:rPr lang="en-US" altLang="ko-KR" sz="1400" dirty="0" smtClean="0">
                          <a:solidFill>
                            <a:srgbClr val="0033CC"/>
                          </a:solidFill>
                          <a:latin typeface="HY헤드라인M" panose="02030600000101010101" pitchFamily="18" charset="-127"/>
                          <a:ea typeface="HY헤드라인M" panose="02030600000101010101" pitchFamily="18" charset="-127"/>
                        </a:rPr>
                        <a:t>30</a:t>
                      </a:r>
                      <a:r>
                        <a:rPr lang="ko-KR" altLang="en-US" sz="1400" dirty="0" smtClean="0">
                          <a:solidFill>
                            <a:srgbClr val="0033CC"/>
                          </a:solidFill>
                          <a:latin typeface="HY헤드라인M" panose="02030600000101010101" pitchFamily="18" charset="-127"/>
                          <a:ea typeface="HY헤드라인M" panose="02030600000101010101" pitchFamily="18" charset="-127"/>
                        </a:rPr>
                        <a:t>일까지</a:t>
                      </a:r>
                      <a:endParaRPr lang="ko-KR" altLang="en-US" sz="1400" dirty="0">
                        <a:solidFill>
                          <a:srgbClr val="0033CC"/>
                        </a:solidFill>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35791">
                <a:tc gridSpan="2">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조사결과 공개</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latinLnBrk="1">
                        <a:lnSpc>
                          <a:spcPct val="110000"/>
                        </a:lnSpc>
                        <a:spcAft>
                          <a:spcPts val="300"/>
                        </a:spcAft>
                      </a:pP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lnSpc>
                          <a:spcPct val="100000"/>
                        </a:lnSpc>
                        <a:spcAft>
                          <a:spcPts val="0"/>
                        </a:spcAft>
                      </a:pPr>
                      <a:r>
                        <a:rPr lang="ko-KR" altLang="en-US" sz="1400" dirty="0" smtClean="0">
                          <a:latin typeface="HY헤드라인M" panose="02030600000101010101" pitchFamily="18" charset="-127"/>
                          <a:ea typeface="HY헤드라인M" panose="02030600000101010101" pitchFamily="18" charset="-127"/>
                        </a:rPr>
                        <a:t>최대한 공개 </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영업비밀 등 제외</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91439" marR="91439" marT="45716" marB="4571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9752" name="TextBox 4"/>
          <p:cNvSpPr txBox="1">
            <a:spLocks noChangeArrowheads="1"/>
          </p:cNvSpPr>
          <p:nvPr/>
        </p:nvSpPr>
        <p:spPr bwMode="auto">
          <a:xfrm>
            <a:off x="1116013" y="6072206"/>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미제출 또는 거짓으로 제출한 경우 </a:t>
            </a:r>
            <a:r>
              <a:rPr kumimoji="0" lang="en-US" altLang="ko-KR" sz="1400">
                <a:latin typeface="HY헤드라인M" pitchFamily="18" charset="-127"/>
                <a:ea typeface="HY헤드라인M" pitchFamily="18" charset="-127"/>
              </a:rPr>
              <a:t>1</a:t>
            </a:r>
            <a:r>
              <a:rPr kumimoji="0" lang="ko-KR" altLang="en-US" sz="1400">
                <a:latin typeface="HY헤드라인M" pitchFamily="18" charset="-127"/>
                <a:ea typeface="HY헤드라인M" pitchFamily="18" charset="-127"/>
              </a:rPr>
              <a:t>천만원 이하의 과태료</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직사각형 4"/>
          <p:cNvSpPr>
            <a:spLocks noChangeArrowheads="1"/>
          </p:cNvSpPr>
          <p:nvPr/>
        </p:nvSpPr>
        <p:spPr bwMode="auto">
          <a:xfrm>
            <a:off x="1357313" y="2060575"/>
            <a:ext cx="6619875" cy="584200"/>
          </a:xfrm>
          <a:prstGeom prst="rect">
            <a:avLst/>
          </a:prstGeom>
          <a:noFill/>
          <a:ln w="9525">
            <a:noFill/>
            <a:miter lim="800000"/>
            <a:headEnd/>
            <a:tailEnd/>
          </a:ln>
        </p:spPr>
        <p:txBody>
          <a:bodyPr>
            <a:spAutoFit/>
          </a:bodyPr>
          <a:lstStyle/>
          <a:p>
            <a:pPr algn="ctr"/>
            <a:r>
              <a:rPr kumimoji="0" lang="ko-KR" altLang="en-US" sz="3200">
                <a:latin typeface="HY헤드라인M" pitchFamily="18" charset="-127"/>
                <a:ea typeface="HY헤드라인M" pitchFamily="18" charset="-127"/>
              </a:rPr>
              <a:t> </a:t>
            </a:r>
            <a:r>
              <a:rPr kumimoji="0" lang="en-US" altLang="ko-KR" sz="3200">
                <a:latin typeface="HY헤드라인M" pitchFamily="18" charset="-127"/>
                <a:ea typeface="HY헤드라인M" pitchFamily="18" charset="-127"/>
              </a:rPr>
              <a:t>1-2-2. </a:t>
            </a:r>
            <a:r>
              <a:rPr kumimoji="0" lang="ko-KR" altLang="en-US" sz="3200">
                <a:latin typeface="HY헤드라인M" pitchFamily="18" charset="-127"/>
                <a:ea typeface="HY헤드라인M" pitchFamily="18" charset="-127"/>
              </a:rPr>
              <a:t>유해화학물질 취급기준</a:t>
            </a:r>
            <a:endParaRPr kumimoji="0" lang="en-US" altLang="ko-KR" sz="32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취급기준</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  </a:t>
            </a:r>
            <a:endParaRPr kumimoji="0" lang="ko-KR" altLang="en-US" sz="20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1747" name="모서리가 둥근 직사각형 3"/>
          <p:cNvSpPr>
            <a:spLocks noChangeArrowheads="1"/>
          </p:cNvSpPr>
          <p:nvPr/>
        </p:nvSpPr>
        <p:spPr bwMode="auto">
          <a:xfrm>
            <a:off x="395288" y="12874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일반취급기준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13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31748" name="모서리가 둥근 직사각형 4"/>
          <p:cNvSpPr>
            <a:spLocks noChangeArrowheads="1"/>
          </p:cNvSpPr>
          <p:nvPr/>
        </p:nvSpPr>
        <p:spPr bwMode="auto">
          <a:xfrm>
            <a:off x="539750" y="1673225"/>
            <a:ext cx="8243888"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누구든지</a:t>
            </a:r>
            <a:r>
              <a:rPr kumimoji="0" lang="en-US" altLang="ko-KR" sz="1600" dirty="0" smtClean="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err="1" smtClean="0">
                <a:solidFill>
                  <a:srgbClr val="FF0000"/>
                </a:solidFill>
                <a:latin typeface="HY헤드라인M" pitchFamily="18" charset="-127"/>
                <a:ea typeface="HY헤드라인M" pitchFamily="18" charset="-127"/>
                <a:cs typeface="Arial" pitchFamily="34" charset="0"/>
                <a:sym typeface="맑은 고딕" pitchFamily="50" charset="-127"/>
              </a:rPr>
              <a:t>취급량</a:t>
            </a:r>
            <a:r>
              <a:rPr kumimoji="0" lang="en-US" altLang="ko-KR" sz="1600" dirty="0" smtClean="0">
                <a:solidFill>
                  <a:srgbClr val="FF0000"/>
                </a:solidFill>
                <a:latin typeface="HY헤드라인M" pitchFamily="18" charset="-127"/>
                <a:ea typeface="HY헤드라인M" pitchFamily="18" charset="-127"/>
                <a:cs typeface="Arial" pitchFamily="34" charset="0"/>
                <a:sym typeface="맑은 고딕" pitchFamily="50" charset="-127"/>
              </a:rPr>
              <a:t>, </a:t>
            </a: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허가여부와 무관</a:t>
            </a:r>
            <a:r>
              <a:rPr kumimoji="0" lang="en-US" altLang="ko-KR" sz="1600" dirty="0" smtClean="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유해화학물질을 취급하는 경우 아래의 기준 준수</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graphicFrame>
        <p:nvGraphicFramePr>
          <p:cNvPr id="6" name="Group 4"/>
          <p:cNvGraphicFramePr>
            <a:graphicFrameLocks noGrp="1"/>
          </p:cNvGraphicFramePr>
          <p:nvPr/>
        </p:nvGraphicFramePr>
        <p:xfrm>
          <a:off x="755650" y="2060575"/>
          <a:ext cx="7740650" cy="2735263"/>
        </p:xfrm>
        <a:graphic>
          <a:graphicData uri="http://schemas.openxmlformats.org/drawingml/2006/table">
            <a:tbl>
              <a:tblPr/>
              <a:tblGrid>
                <a:gridCol w="7740650">
                  <a:extLst>
                    <a:ext uri="{9D8B030D-6E8A-4147-A177-3AD203B41FA5}">
                      <a16:colId xmlns:a16="http://schemas.microsoft.com/office/drawing/2014/main" val="20000"/>
                    </a:ext>
                  </a:extLst>
                </a:gridCol>
              </a:tblGrid>
              <a:tr h="2735263">
                <a:tc>
                  <a:txBody>
                    <a:bodyPr/>
                    <a:lstStyle/>
                    <a:p>
                      <a:pPr marL="179388" marR="0" lvl="0" indent="-179388" algn="l" defTabSz="1042988" rtl="0" eaLnBrk="0" fontAlgn="base" latinLnBrk="1" hangingPunct="0">
                        <a:lnSpc>
                          <a:spcPct val="120000"/>
                        </a:lnSpc>
                        <a:spcBef>
                          <a:spcPct val="0"/>
                        </a:spcBef>
                        <a:spcAft>
                          <a:spcPts val="4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 취급시설이 본래의 성능을 발휘할 수 있도록 적절하게 유지</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관리할 것</a:t>
                      </a:r>
                    </a:p>
                    <a:p>
                      <a:pPr marL="179388" marR="0" lvl="0" indent="-179388" algn="l" defTabSz="1042988" rtl="0" eaLnBrk="0" fontAlgn="base" latinLnBrk="1" hangingPunct="0">
                        <a:lnSpc>
                          <a:spcPct val="120000"/>
                        </a:lnSpc>
                        <a:spcBef>
                          <a:spcPct val="0"/>
                        </a:spcBef>
                        <a:spcAft>
                          <a:spcPts val="4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유해화학물질의 취급과정에서 안전사고가 발생하지 않도록 예방대책을 강구하고</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화학사고가 발생하면 응급조치를 할 수 있는 방재장비와 약품을 갖추어 둘 것</a:t>
                      </a:r>
                    </a:p>
                    <a:p>
                      <a:pPr marL="179388" marR="0" lvl="0" indent="-179388" algn="l" defTabSz="1042988" rtl="0" eaLnBrk="0" fontAlgn="base" latinLnBrk="1" hangingPunct="0">
                        <a:lnSpc>
                          <a:spcPct val="120000"/>
                        </a:lnSpc>
                        <a:spcBef>
                          <a:spcPct val="0"/>
                        </a:spcBef>
                        <a:spcAft>
                          <a:spcPts val="4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유해화학물질을 보관</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저장하는 경우 종류가 다른 유해화학물질을 혼합 보관</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저장하지 말 것</a:t>
                      </a:r>
                    </a:p>
                    <a:p>
                      <a:pPr marL="179388" marR="0" lvl="0" indent="-179388" algn="l" defTabSz="1042988" rtl="0" eaLnBrk="0" fontAlgn="base" latinLnBrk="1" hangingPunct="0">
                        <a:lnSpc>
                          <a:spcPct val="120000"/>
                        </a:lnSpc>
                        <a:spcBef>
                          <a:spcPct val="0"/>
                        </a:spcBef>
                        <a:spcAft>
                          <a:spcPts val="4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유해화학물질을 차에 싣거나 내릴 때나 다른 유해화학물질 취급시설로 옮길 때에는 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32</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유해화학물질관리자가 참여하도록 할 것</a:t>
                      </a:r>
                    </a:p>
                    <a:p>
                      <a:pPr marL="179388" marR="0" lvl="0" indent="-179388" algn="l" defTabSz="1042988" rtl="0" eaLnBrk="0" fontAlgn="base" latinLnBrk="1" hangingPunct="0">
                        <a:lnSpc>
                          <a:spcPct val="120000"/>
                        </a:lnSpc>
                        <a:spcBef>
                          <a:spcPct val="0"/>
                        </a:spcBef>
                        <a:spcAft>
                          <a:spcPts val="4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유해화학물질을 운반하는 자는 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32</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유해화학물질관리자 또는 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33</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유해화학물질 안전교육을 받은 자일 것</a:t>
                      </a:r>
                    </a:p>
                    <a:p>
                      <a:pPr marL="179388" marR="0" lvl="0" indent="-179388" algn="l" defTabSz="1042988" rtl="0" eaLnBrk="0" fontAlgn="base" latinLnBrk="1" hangingPunct="0">
                        <a:lnSpc>
                          <a:spcPct val="120000"/>
                        </a:lnSpc>
                        <a:spcBef>
                          <a:spcPct val="0"/>
                        </a:spcBef>
                        <a:spcAft>
                          <a:spcPts val="4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그 밖에 </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환경부령으로</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정하는 사항</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2" name="모서리가 둥근 직사각형 11"/>
          <p:cNvSpPr/>
          <p:nvPr/>
        </p:nvSpPr>
        <p:spPr>
          <a:xfrm>
            <a:off x="369888" y="858838"/>
            <a:ext cx="3265487" cy="409575"/>
          </a:xfrm>
          <a:prstGeom prst="roundRect">
            <a:avLst/>
          </a:prstGeom>
          <a:solidFill>
            <a:srgbClr val="0070C0"/>
          </a:solidFill>
        </p:spPr>
        <p:style>
          <a:lnRef idx="3">
            <a:schemeClr val="lt1"/>
          </a:lnRef>
          <a:fillRef idx="1">
            <a:schemeClr val="accent2"/>
          </a:fillRef>
          <a:effectRef idx="1">
            <a:schemeClr val="accent2"/>
          </a:effectRef>
          <a:fontRef idx="minor">
            <a:schemeClr val="lt1"/>
          </a:fontRef>
        </p:style>
        <p:txBody>
          <a:bodyPr anchor="ctr"/>
          <a:lstStyle/>
          <a:p>
            <a:pPr algn="ctr" fontAlgn="auto">
              <a:lnSpc>
                <a:spcPct val="110000"/>
              </a:lnSpc>
              <a:spcBef>
                <a:spcPts val="0"/>
              </a:spcBef>
              <a:spcAft>
                <a:spcPts val="0"/>
              </a:spcAft>
              <a:buFont typeface="Wingdings" pitchFamily="2" charset="2"/>
              <a:buNone/>
              <a:defRPr/>
            </a:pPr>
            <a:r>
              <a:rPr kumimoji="0" lang="ko-KR" altLang="en-US" sz="2000" b="1" dirty="0">
                <a:solidFill>
                  <a:srgbClr val="FFFFFF"/>
                </a:solidFill>
                <a:latin typeface="HY헤드라인M" panose="02030600000101010101" pitchFamily="18" charset="-127"/>
                <a:ea typeface="HY헤드라인M" panose="02030600000101010101" pitchFamily="18" charset="-127"/>
              </a:rPr>
              <a:t>취급기준 준수</a:t>
            </a:r>
            <a:endParaRPr kumimoji="0" lang="en-US" altLang="ko-KR" sz="2000" b="1" dirty="0">
              <a:solidFill>
                <a:srgbClr val="FFFFFF"/>
              </a:solidFill>
              <a:latin typeface="HY헤드라인M" panose="02030600000101010101" pitchFamily="18" charset="-127"/>
              <a:ea typeface="HY헤드라인M" panose="02030600000101010101" pitchFamily="18" charset="-127"/>
            </a:endParaRPr>
          </a:p>
        </p:txBody>
      </p:sp>
      <p:sp>
        <p:nvSpPr>
          <p:cNvPr id="31756" name="모서리가 둥근 직사각형 10"/>
          <p:cNvSpPr>
            <a:spLocks noChangeArrowheads="1"/>
          </p:cNvSpPr>
          <p:nvPr/>
        </p:nvSpPr>
        <p:spPr bwMode="auto">
          <a:xfrm>
            <a:off x="395288" y="48561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세부취급기준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8</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별표</a:t>
            </a:r>
            <a:r>
              <a:rPr kumimoji="0" lang="en-US" altLang="ko-KR" sz="1200">
                <a:latin typeface="HY헤드라인M" pitchFamily="18" charset="-127"/>
                <a:ea typeface="HY헤드라인M" pitchFamily="18" charset="-127"/>
                <a:cs typeface="Arial" pitchFamily="34" charset="0"/>
                <a:sym typeface="맑은 고딕" pitchFamily="50" charset="-127"/>
              </a:rPr>
              <a:t>1)</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31757" name="모서리가 둥근 직사각형 7"/>
          <p:cNvSpPr>
            <a:spLocks noChangeArrowheads="1"/>
          </p:cNvSpPr>
          <p:nvPr/>
        </p:nvSpPr>
        <p:spPr bwMode="auto">
          <a:xfrm>
            <a:off x="539750" y="5205413"/>
            <a:ext cx="8243888" cy="1081087"/>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4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공통기준 </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유해화학물질 취급자가 준수해야 할 세부기준 </a:t>
            </a:r>
            <a:r>
              <a:rPr kumimoji="0" lang="en-US" altLang="ko-KR" sz="1600">
                <a:latin typeface="HY헤드라인M" pitchFamily="18" charset="-127"/>
                <a:ea typeface="HY헤드라인M" pitchFamily="18" charset="-127"/>
                <a:cs typeface="Arial" pitchFamily="34" charset="0"/>
                <a:sym typeface="맑은 고딕" pitchFamily="50" charset="-127"/>
              </a:rPr>
              <a:t>46</a:t>
            </a:r>
            <a:r>
              <a:rPr kumimoji="0" lang="ko-KR" altLang="en-US" sz="1600">
                <a:latin typeface="HY헤드라인M" pitchFamily="18" charset="-127"/>
                <a:ea typeface="HY헤드라인M" pitchFamily="18" charset="-127"/>
                <a:cs typeface="Arial" pitchFamily="34" charset="0"/>
                <a:sym typeface="맑은 고딕" pitchFamily="50" charset="-127"/>
              </a:rPr>
              <a:t>항목을 규정</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4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개별기준 </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유해화학물질 </a:t>
            </a:r>
            <a:r>
              <a:rPr kumimoji="0" lang="en-US" altLang="ko-KR" sz="1600">
                <a:latin typeface="HY헤드라인M" pitchFamily="18" charset="-127"/>
                <a:ea typeface="HY헤드라인M" pitchFamily="18" charset="-127"/>
                <a:cs typeface="Arial" pitchFamily="34" charset="0"/>
                <a:sym typeface="맑은 고딕" pitchFamily="50" charset="-127"/>
              </a:rPr>
              <a:t>332</a:t>
            </a:r>
            <a:r>
              <a:rPr kumimoji="0" lang="ko-KR" altLang="en-US" sz="1600">
                <a:latin typeface="HY헤드라인M" pitchFamily="18" charset="-127"/>
                <a:ea typeface="HY헤드라인M" pitchFamily="18" charset="-127"/>
                <a:cs typeface="Arial" pitchFamily="34" charset="0"/>
                <a:sym typeface="맑은 고딕" pitchFamily="50" charset="-127"/>
              </a:rPr>
              <a:t>종에 대한 개별 물질별 취급기준을 규정                             </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400"/>
              </a:spcAft>
              <a:buSzPct val="85000"/>
            </a:pP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화학물질안전원 고시 </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유해화학물질별 구체적인 취급기준에 관한 규정</a:t>
            </a:r>
            <a:r>
              <a:rPr kumimoji="0" lang="en-US" altLang="ko-KR" sz="1600">
                <a:latin typeface="HY헤드라인M" pitchFamily="18" charset="-127"/>
                <a:ea typeface="HY헤드라인M" pitchFamily="18" charset="-127"/>
                <a:cs typeface="Arial" pitchFamily="34" charset="0"/>
                <a:sym typeface="맑은 고딕" pitchFamily="50" charset="-127"/>
              </a:rPr>
              <a:t>’) </a:t>
            </a:r>
          </a:p>
        </p:txBody>
      </p:sp>
      <p:sp>
        <p:nvSpPr>
          <p:cNvPr id="31758" name="모서리가 둥근 직사각형 6"/>
          <p:cNvSpPr>
            <a:spLocks noChangeArrowheads="1"/>
          </p:cNvSpPr>
          <p:nvPr/>
        </p:nvSpPr>
        <p:spPr bwMode="auto">
          <a:xfrm>
            <a:off x="581025" y="6327775"/>
            <a:ext cx="7777163"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pP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유예기간</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기존 취급자는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‘16.12.31.</a:t>
            </a:r>
            <a:r>
              <a:rPr kumimoji="0" lang="ko-KR" altLang="en-US" sz="1600" dirty="0">
                <a:latin typeface="HY헤드라인M" pitchFamily="18" charset="-127"/>
                <a:ea typeface="HY헤드라인M" pitchFamily="18" charset="-127"/>
                <a:cs typeface="Arial" pitchFamily="34" charset="0"/>
                <a:sym typeface="맑은 고딕" pitchFamily="50" charset="-127"/>
              </a:rPr>
              <a:t>까지 시설</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장비</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설비 취급기준을 준수 </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취급기준</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  </a:t>
            </a:r>
            <a:endParaRPr kumimoji="0" lang="ko-KR" altLang="en-US" sz="2000" dirty="0">
              <a:solidFill>
                <a:sysClr val="windowText" lastClr="000000"/>
              </a:solidFill>
              <a:latin typeface="HY헤드라인M" panose="02030600000101010101" pitchFamily="18" charset="-127"/>
              <a:ea typeface="HY헤드라인M" panose="02030600000101010101" pitchFamily="18" charset="-127"/>
            </a:endParaRPr>
          </a:p>
        </p:txBody>
      </p:sp>
      <p:sp>
        <p:nvSpPr>
          <p:cNvPr id="9" name="모서리가 둥근 직사각형 8"/>
          <p:cNvSpPr/>
          <p:nvPr/>
        </p:nvSpPr>
        <p:spPr>
          <a:xfrm>
            <a:off x="369888" y="1143000"/>
            <a:ext cx="5916612" cy="409575"/>
          </a:xfrm>
          <a:prstGeom prst="roundRect">
            <a:avLst/>
          </a:prstGeom>
          <a:solidFill>
            <a:srgbClr val="0070C0"/>
          </a:solidFill>
        </p:spPr>
        <p:style>
          <a:lnRef idx="3">
            <a:schemeClr val="lt1"/>
          </a:lnRef>
          <a:fillRef idx="1">
            <a:schemeClr val="accent2"/>
          </a:fillRef>
          <a:effectRef idx="1">
            <a:schemeClr val="accent2"/>
          </a:effectRef>
          <a:fontRef idx="minor">
            <a:schemeClr val="lt1"/>
          </a:fontRef>
        </p:style>
        <p:txBody>
          <a:bodyPr anchor="ctr"/>
          <a:lstStyle/>
          <a:p>
            <a:pPr algn="ctr" fontAlgn="auto">
              <a:lnSpc>
                <a:spcPct val="110000"/>
              </a:lnSpc>
              <a:spcBef>
                <a:spcPts val="0"/>
              </a:spcBef>
              <a:spcAft>
                <a:spcPts val="0"/>
              </a:spcAft>
              <a:buFont typeface="Wingdings" pitchFamily="2" charset="2"/>
              <a:buNone/>
              <a:defRPr/>
            </a:pPr>
            <a:r>
              <a:rPr kumimoji="0" lang="ko-KR" altLang="en-US" sz="2000" b="1" dirty="0">
                <a:solidFill>
                  <a:srgbClr val="FFFFFF"/>
                </a:solidFill>
                <a:latin typeface="HY헤드라인M" panose="02030600000101010101" pitchFamily="18" charset="-127"/>
                <a:ea typeface="HY헤드라인M" panose="02030600000101010101" pitchFamily="18" charset="-127"/>
              </a:rPr>
              <a:t>유해화학물질 개별 취급기준 </a:t>
            </a:r>
            <a:r>
              <a:rPr kumimoji="0" lang="en-US" altLang="ko-KR" sz="1600" b="1" dirty="0">
                <a:solidFill>
                  <a:srgbClr val="FFFFFF"/>
                </a:solidFill>
                <a:latin typeface="HY헤드라인M" panose="02030600000101010101" pitchFamily="18" charset="-127"/>
                <a:ea typeface="HY헤드라인M" panose="02030600000101010101" pitchFamily="18" charset="-127"/>
              </a:rPr>
              <a:t>(</a:t>
            </a:r>
            <a:r>
              <a:rPr kumimoji="0" lang="ko-KR" altLang="en-US" sz="1600" dirty="0" err="1">
                <a:latin typeface="HY헤드라인M" panose="02030600000101010101" pitchFamily="18" charset="-127"/>
                <a:ea typeface="HY헤드라인M" panose="02030600000101010101" pitchFamily="18" charset="-127"/>
                <a:cs typeface="Arial" pitchFamily="34" charset="0"/>
                <a:sym typeface="맑은 고딕" pitchFamily="50" charset="-127"/>
              </a:rPr>
              <a:t>안전원</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 고시</a:t>
            </a: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 </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예시</a:t>
            </a: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a:t>
            </a:r>
            <a:endParaRPr kumimoji="0" lang="en-US" altLang="ko-KR" sz="1600" b="1" dirty="0">
              <a:solidFill>
                <a:srgbClr val="FFFFFF"/>
              </a:solidFill>
              <a:latin typeface="HY헤드라인M" panose="02030600000101010101" pitchFamily="18" charset="-127"/>
              <a:ea typeface="HY헤드라인M" panose="02030600000101010101" pitchFamily="18" charset="-127"/>
            </a:endParaRPr>
          </a:p>
        </p:txBody>
      </p:sp>
      <p:graphicFrame>
        <p:nvGraphicFramePr>
          <p:cNvPr id="5" name="표 4"/>
          <p:cNvGraphicFramePr>
            <a:graphicFrameLocks noGrp="1"/>
          </p:cNvGraphicFramePr>
          <p:nvPr/>
        </p:nvGraphicFramePr>
        <p:xfrm>
          <a:off x="611188" y="1776413"/>
          <a:ext cx="7993063" cy="3062500"/>
        </p:xfrm>
        <a:graphic>
          <a:graphicData uri="http://schemas.openxmlformats.org/drawingml/2006/table">
            <a:tbl>
              <a:tblPr/>
              <a:tblGrid>
                <a:gridCol w="486626">
                  <a:extLst>
                    <a:ext uri="{9D8B030D-6E8A-4147-A177-3AD203B41FA5}">
                      <a16:colId xmlns:a16="http://schemas.microsoft.com/office/drawing/2014/main" val="20000"/>
                    </a:ext>
                  </a:extLst>
                </a:gridCol>
                <a:gridCol w="2321748">
                  <a:extLst>
                    <a:ext uri="{9D8B030D-6E8A-4147-A177-3AD203B41FA5}">
                      <a16:colId xmlns:a16="http://schemas.microsoft.com/office/drawing/2014/main" val="20001"/>
                    </a:ext>
                  </a:extLst>
                </a:gridCol>
                <a:gridCol w="5184689">
                  <a:extLst>
                    <a:ext uri="{9D8B030D-6E8A-4147-A177-3AD203B41FA5}">
                      <a16:colId xmlns:a16="http://schemas.microsoft.com/office/drawing/2014/main" val="20002"/>
                    </a:ext>
                  </a:extLst>
                </a:gridCol>
              </a:tblGrid>
              <a:tr h="317631">
                <a:tc>
                  <a:txBody>
                    <a:bodyPr/>
                    <a:lstStyle/>
                    <a:p>
                      <a:pPr marL="0" marR="0" indent="0" algn="ctr" fontAlgn="base" latinLnBrk="0">
                        <a:lnSpc>
                          <a:spcPct val="100000"/>
                        </a:lnSpc>
                        <a:spcBef>
                          <a:spcPts val="0"/>
                        </a:spcBef>
                        <a:spcAft>
                          <a:spcPts val="0"/>
                        </a:spcAft>
                      </a:pP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번호</a:t>
                      </a:r>
                      <a:endParaRPr lang="en-US" sz="1200" kern="0" spc="0" dirty="0">
                        <a:solidFill>
                          <a:schemeClr val="tx1"/>
                        </a:solidFill>
                        <a:effectLst/>
                        <a:latin typeface="HY헤드라인M" panose="02030600000101010101" pitchFamily="18" charset="-127"/>
                        <a:ea typeface="HY헤드라인M" panose="02030600000101010101" pitchFamily="18" charset="-127"/>
                      </a:endParaRP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fontAlgn="base" latinLnBrk="0">
                        <a:lnSpc>
                          <a:spcPct val="100000"/>
                        </a:lnSpc>
                        <a:spcBef>
                          <a:spcPts val="0"/>
                        </a:spcBef>
                        <a:spcAft>
                          <a:spcPts val="0"/>
                        </a:spcAft>
                      </a:pP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유해화학물질 명칭</a:t>
                      </a:r>
                      <a:endParaRPr lang="ko-KR" altLang="en-US" sz="1200" kern="0" spc="0" dirty="0">
                        <a:solidFill>
                          <a:schemeClr val="tx1"/>
                        </a:solidFill>
                        <a:effectLst/>
                        <a:latin typeface="HY헤드라인M" panose="02030600000101010101" pitchFamily="18" charset="-127"/>
                        <a:ea typeface="HY헤드라인M" panose="02030600000101010101" pitchFamily="18" charset="-127"/>
                      </a:endParaRP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fontAlgn="base" latinLnBrk="1">
                        <a:lnSpc>
                          <a:spcPct val="100000"/>
                        </a:lnSpc>
                        <a:spcBef>
                          <a:spcPts val="0"/>
                        </a:spcBef>
                        <a:spcAft>
                          <a:spcPts val="0"/>
                        </a:spcAft>
                      </a:pP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취급기준</a:t>
                      </a:r>
                      <a:endParaRPr lang="ko-KR" altLang="en-US" sz="1200" kern="0" spc="0" dirty="0">
                        <a:solidFill>
                          <a:schemeClr val="tx1"/>
                        </a:solidFill>
                        <a:effectLst/>
                        <a:latin typeface="HY헤드라인M" panose="02030600000101010101" pitchFamily="18" charset="-127"/>
                        <a:ea typeface="HY헤드라인M" panose="02030600000101010101" pitchFamily="18" charset="-127"/>
                      </a:endParaRP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840085">
                <a:tc>
                  <a:txBody>
                    <a:bodyPr/>
                    <a:lstStyle/>
                    <a:p>
                      <a:pPr marL="0" marR="0" indent="0" algn="ctr" fontAlgn="base" latinLnBrk="0">
                        <a:lnSpc>
                          <a:spcPct val="100000"/>
                        </a:lnSpc>
                        <a:spcBef>
                          <a:spcPts val="0"/>
                        </a:spcBef>
                        <a:spcAft>
                          <a:spcPts val="0"/>
                        </a:spcAft>
                      </a:pPr>
                      <a:r>
                        <a:rPr lang="en-US" sz="1200" kern="0" spc="0" dirty="0">
                          <a:solidFill>
                            <a:schemeClr val="tx1"/>
                          </a:solidFill>
                          <a:effectLst/>
                          <a:latin typeface="HY헤드라인M" panose="02030600000101010101" pitchFamily="18" charset="-127"/>
                          <a:ea typeface="HY헤드라인M" panose="02030600000101010101" pitchFamily="18" charset="-127"/>
                        </a:rPr>
                        <a:t>72</a:t>
                      </a: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00000"/>
                        </a:lnSpc>
                        <a:spcBef>
                          <a:spcPts val="0"/>
                        </a:spcBef>
                        <a:spcAft>
                          <a:spcPts val="0"/>
                        </a:spcAft>
                      </a:pPr>
                      <a:r>
                        <a:rPr lang="ko-KR" altLang="en-US" sz="1200" kern="0" spc="0" dirty="0" err="1">
                          <a:solidFill>
                            <a:schemeClr val="tx1"/>
                          </a:solidFill>
                          <a:effectLst/>
                          <a:latin typeface="HY헤드라인M" panose="02030600000101010101" pitchFamily="18" charset="-127"/>
                          <a:ea typeface="HY헤드라인M" panose="02030600000101010101" pitchFamily="18" charset="-127"/>
                        </a:rPr>
                        <a:t>테트라클로로에틸렌</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a:t>
                      </a:r>
                      <a:r>
                        <a:rPr lang="en-US" altLang="ko-KR" sz="1200" kern="0" spc="0" dirty="0" err="1">
                          <a:solidFill>
                            <a:schemeClr val="tx1"/>
                          </a:solidFill>
                          <a:effectLst/>
                          <a:latin typeface="HY헤드라인M" panose="02030600000101010101" pitchFamily="18" charset="-127"/>
                          <a:ea typeface="HY헤드라인M" panose="02030600000101010101" pitchFamily="18" charset="-127"/>
                        </a:rPr>
                        <a:t>Tetrachloroethylene</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127-18-4]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및 이를 </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0.1%</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이상 함유한 혼합물질</a:t>
                      </a: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1.</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가정용 세정제 및 </a:t>
                      </a:r>
                      <a:r>
                        <a:rPr lang="ko-KR" altLang="en-US" sz="1200" kern="0" spc="0" dirty="0" err="1" smtClean="0">
                          <a:solidFill>
                            <a:schemeClr val="tx1"/>
                          </a:solidFill>
                          <a:effectLst/>
                          <a:latin typeface="HY헤드라인M" panose="02030600000101010101" pitchFamily="18" charset="-127"/>
                          <a:ea typeface="HY헤드라인M" panose="02030600000101010101" pitchFamily="18" charset="-127"/>
                        </a:rPr>
                        <a:t>에어러졸</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 용도로는 제조</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수입</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판매</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보관</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저장</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운반</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사용을 </a:t>
                      </a:r>
                      <a:r>
                        <a:rPr lang="ko-KR" altLang="en-US" sz="1200" kern="0" spc="0" dirty="0" err="1" smtClean="0">
                          <a:solidFill>
                            <a:schemeClr val="tx1"/>
                          </a:solidFill>
                          <a:effectLst/>
                          <a:latin typeface="HY헤드라인M" panose="02030600000101010101" pitchFamily="18" charset="-127"/>
                          <a:ea typeface="HY헤드라인M" panose="02030600000101010101" pitchFamily="18" charset="-127"/>
                        </a:rPr>
                        <a:t>절대하지</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 말 것</a:t>
                      </a:r>
                      <a:endParaRPr lang="en-US" altLang="ko-KR" sz="1200" kern="0" spc="0" dirty="0" smtClean="0">
                        <a:solidFill>
                          <a:schemeClr val="tx1"/>
                        </a:solidFill>
                        <a:effectLst/>
                        <a:latin typeface="HY헤드라인M" panose="02030600000101010101" pitchFamily="18" charset="-127"/>
                        <a:ea typeface="HY헤드라인M" panose="02030600000101010101" pitchFamily="18" charset="-127"/>
                      </a:endParaRPr>
                    </a:p>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2.</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통풍이 잘 되는 그늘 및 서늘한 곳에 밀폐 보관할 것</a:t>
                      </a:r>
                      <a:endParaRPr lang="en-US" altLang="ko-KR" sz="1200" kern="0" spc="0" dirty="0" smtClean="0">
                        <a:solidFill>
                          <a:schemeClr val="tx1"/>
                        </a:solidFill>
                        <a:effectLst/>
                        <a:latin typeface="HY헤드라인M" panose="02030600000101010101" pitchFamily="18" charset="-127"/>
                        <a:ea typeface="HY헤드라인M" panose="02030600000101010101" pitchFamily="18" charset="-127"/>
                      </a:endParaRPr>
                    </a:p>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3.</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강산화제</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수산화나트륨</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수산화 칼륨</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금속</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바륨</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err="1" smtClean="0">
                          <a:solidFill>
                            <a:schemeClr val="tx1"/>
                          </a:solidFill>
                          <a:effectLst/>
                          <a:latin typeface="HY헤드라인M" panose="02030600000101010101" pitchFamily="18" charset="-127"/>
                          <a:ea typeface="HY헤드라인M" panose="02030600000101010101" pitchFamily="18" charset="-127"/>
                        </a:rPr>
                        <a:t>리튬</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err="1" smtClean="0">
                          <a:solidFill>
                            <a:schemeClr val="tx1"/>
                          </a:solidFill>
                          <a:effectLst/>
                          <a:latin typeface="HY헤드라인M" panose="02030600000101010101" pitchFamily="18" charset="-127"/>
                          <a:ea typeface="HY헤드라인M" panose="02030600000101010101" pitchFamily="18" charset="-127"/>
                        </a:rPr>
                        <a:t>베릴륨</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 등</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과 격리 또는 분리하여 저장할 것</a:t>
                      </a:r>
                      <a:endParaRPr lang="en-US" altLang="ko-KR" sz="1200" kern="0" spc="0" dirty="0" smtClean="0">
                        <a:solidFill>
                          <a:schemeClr val="tx1"/>
                        </a:solidFill>
                        <a:effectLst/>
                        <a:latin typeface="HY헤드라인M" panose="02030600000101010101" pitchFamily="18" charset="-127"/>
                        <a:ea typeface="HY헤드라인M" panose="02030600000101010101" pitchFamily="18" charset="-127"/>
                      </a:endParaRPr>
                    </a:p>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4.</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저장용기는 물리적인 손상에 견딜 수 있어야 할 것</a:t>
                      </a:r>
                      <a:endParaRPr lang="en-US" altLang="ko-KR" sz="1200" kern="0" spc="0" dirty="0" smtClean="0">
                        <a:solidFill>
                          <a:schemeClr val="tx1"/>
                        </a:solidFill>
                        <a:effectLst/>
                        <a:latin typeface="HY헤드라인M" panose="02030600000101010101" pitchFamily="18" charset="-127"/>
                        <a:ea typeface="HY헤드라인M" panose="02030600000101010101" pitchFamily="18" charset="-127"/>
                      </a:endParaRPr>
                    </a:p>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5.</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국소배기장치를 가동할 것</a:t>
                      </a:r>
                      <a:endParaRPr lang="en-US" altLang="ko-KR" sz="1200" kern="0" spc="0" dirty="0" smtClean="0">
                        <a:solidFill>
                          <a:schemeClr val="tx1"/>
                        </a:solidFill>
                        <a:effectLst/>
                        <a:latin typeface="HY헤드라인M" panose="02030600000101010101" pitchFamily="18" charset="-127"/>
                        <a:ea typeface="HY헤드라인M" panose="02030600000101010101" pitchFamily="18" charset="-127"/>
                      </a:endParaRPr>
                    </a:p>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6.</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열</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화염과 가까이 두지 말 것</a:t>
                      </a:r>
                      <a:endParaRPr lang="en-US" altLang="ko-KR" sz="1200" kern="0" spc="0" dirty="0" smtClean="0">
                        <a:solidFill>
                          <a:schemeClr val="tx1"/>
                        </a:solidFill>
                        <a:effectLst/>
                        <a:latin typeface="HY헤드라인M" panose="02030600000101010101" pitchFamily="18" charset="-127"/>
                        <a:ea typeface="HY헤드라인M" panose="02030600000101010101" pitchFamily="18" charset="-127"/>
                      </a:endParaRPr>
                    </a:p>
                    <a:p>
                      <a:pPr marL="0" marR="0" indent="0" algn="l" fontAlgn="base" latinLnBrk="1">
                        <a:lnSpc>
                          <a:spcPct val="100000"/>
                        </a:lnSpc>
                        <a:spcBef>
                          <a:spcPts val="0"/>
                        </a:spcBef>
                        <a:spcAft>
                          <a:spcPts val="0"/>
                        </a:spcAft>
                      </a:pP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7.</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취급 시 피부접촉을 피할 수 있는 방안을 마련할 것</a:t>
                      </a:r>
                      <a:r>
                        <a:rPr lang="en-US" altLang="ko-KR" sz="1200" kern="0" spc="0" dirty="0" smtClean="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smtClean="0">
                          <a:solidFill>
                            <a:schemeClr val="tx1"/>
                          </a:solidFill>
                          <a:effectLst/>
                          <a:latin typeface="HY헤드라인M" panose="02030600000101010101" pitchFamily="18" charset="-127"/>
                          <a:ea typeface="HY헤드라인M" panose="02030600000101010101" pitchFamily="18" charset="-127"/>
                        </a:rPr>
                        <a:t>적절한 환기장치를 사용할 것</a:t>
                      </a:r>
                      <a:endParaRPr lang="ko-KR" altLang="en-US" sz="1200" kern="0" spc="0" dirty="0">
                        <a:solidFill>
                          <a:schemeClr val="tx1"/>
                        </a:solidFill>
                        <a:effectLst/>
                        <a:latin typeface="HY헤드라인M" panose="02030600000101010101" pitchFamily="18" charset="-127"/>
                        <a:ea typeface="HY헤드라인M" panose="02030600000101010101" pitchFamily="18" charset="-127"/>
                      </a:endParaRP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04571">
                <a:tc>
                  <a:txBody>
                    <a:bodyPr/>
                    <a:lstStyle/>
                    <a:p>
                      <a:pPr marL="0" marR="0" indent="0" algn="ctr" fontAlgn="base" latinLnBrk="0">
                        <a:lnSpc>
                          <a:spcPct val="100000"/>
                        </a:lnSpc>
                        <a:spcBef>
                          <a:spcPts val="0"/>
                        </a:spcBef>
                        <a:spcAft>
                          <a:spcPts val="0"/>
                        </a:spcAft>
                      </a:pPr>
                      <a:r>
                        <a:rPr lang="en-US" sz="1200" kern="0" spc="0">
                          <a:solidFill>
                            <a:schemeClr val="tx1"/>
                          </a:solidFill>
                          <a:effectLst/>
                          <a:latin typeface="HY헤드라인M" panose="02030600000101010101" pitchFamily="18" charset="-127"/>
                          <a:ea typeface="HY헤드라인M" panose="02030600000101010101" pitchFamily="18" charset="-127"/>
                        </a:rPr>
                        <a:t>73</a:t>
                      </a: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00000"/>
                        </a:lnSpc>
                        <a:spcBef>
                          <a:spcPts val="0"/>
                        </a:spcBef>
                        <a:spcAft>
                          <a:spcPts val="0"/>
                        </a:spcAft>
                      </a:pPr>
                      <a:r>
                        <a:rPr lang="ko-KR" altLang="en-US" sz="1200" kern="0" spc="0" dirty="0">
                          <a:solidFill>
                            <a:schemeClr val="tx1"/>
                          </a:solidFill>
                          <a:effectLst/>
                          <a:latin typeface="HY헤드라인M" panose="02030600000101010101" pitchFamily="18" charset="-127"/>
                          <a:ea typeface="HY헤드라인M" panose="02030600000101010101" pitchFamily="18" charset="-127"/>
                        </a:rPr>
                        <a:t>과산화 나트륨</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[Sodium peroxide; 1313-60-6]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및 이를 </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5%</a:t>
                      </a:r>
                      <a:endParaRPr lang="ko-KR" altLang="en-US" sz="1200" kern="0" spc="0" dirty="0">
                        <a:solidFill>
                          <a:schemeClr val="tx1"/>
                        </a:solidFill>
                        <a:effectLst/>
                        <a:latin typeface="HY헤드라인M" panose="02030600000101010101" pitchFamily="18" charset="-127"/>
                        <a:ea typeface="HY헤드라인M" panose="02030600000101010101" pitchFamily="18" charset="-127"/>
                      </a:endParaRPr>
                    </a:p>
                    <a:p>
                      <a:pPr marL="0" marR="0" indent="0" algn="ctr" fontAlgn="base" latinLnBrk="0">
                        <a:lnSpc>
                          <a:spcPct val="100000"/>
                        </a:lnSpc>
                        <a:spcBef>
                          <a:spcPts val="0"/>
                        </a:spcBef>
                        <a:spcAft>
                          <a:spcPts val="0"/>
                        </a:spcAft>
                      </a:pPr>
                      <a:r>
                        <a:rPr lang="ko-KR" altLang="en-US" sz="1200" kern="0" spc="0" dirty="0">
                          <a:solidFill>
                            <a:schemeClr val="tx1"/>
                          </a:solidFill>
                          <a:effectLst/>
                          <a:latin typeface="HY헤드라인M" panose="02030600000101010101" pitchFamily="18" charset="-127"/>
                          <a:ea typeface="HY헤드라인M" panose="02030600000101010101" pitchFamily="18" charset="-127"/>
                        </a:rPr>
                        <a:t>이상 함유한 혼합물질</a:t>
                      </a: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44000" marR="0" indent="-144000" algn="l" fontAlgn="base" latinLnBrk="1">
                        <a:lnSpc>
                          <a:spcPct val="100000"/>
                        </a:lnSpc>
                        <a:spcBef>
                          <a:spcPts val="0"/>
                        </a:spcBef>
                        <a:spcAft>
                          <a:spcPts val="0"/>
                        </a:spcAft>
                      </a:pPr>
                      <a:r>
                        <a:rPr lang="en-US" altLang="ko-KR" sz="1200" kern="0" spc="0" dirty="0">
                          <a:solidFill>
                            <a:schemeClr val="tx1"/>
                          </a:solidFill>
                          <a:effectLst/>
                          <a:latin typeface="HY헤드라인M" panose="02030600000101010101" pitchFamily="18" charset="-127"/>
                          <a:ea typeface="HY헤드라인M" panose="02030600000101010101" pitchFamily="18" charset="-127"/>
                        </a:rPr>
                        <a:t>1.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강산</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염산</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황산</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질산</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물</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분말상의 금속</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유기 또는 </a:t>
                      </a:r>
                      <a:r>
                        <a:rPr lang="ko-KR" altLang="en-US" sz="1200" kern="0" spc="0" dirty="0" err="1">
                          <a:solidFill>
                            <a:schemeClr val="tx1"/>
                          </a:solidFill>
                          <a:effectLst/>
                          <a:latin typeface="HY헤드라인M" panose="02030600000101010101" pitchFamily="18" charset="-127"/>
                          <a:ea typeface="HY헤드라인M" panose="02030600000101010101" pitchFamily="18" charset="-127"/>
                        </a:rPr>
                        <a:t>산화성물질과</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 격리 또는 분리하여 제조</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수입</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판매</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보관</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저장</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운반</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사용을 할 것</a:t>
                      </a:r>
                    </a:p>
                    <a:p>
                      <a:pPr marL="144000" marR="0" indent="-144000" algn="l" fontAlgn="base" latinLnBrk="1">
                        <a:lnSpc>
                          <a:spcPct val="100000"/>
                        </a:lnSpc>
                        <a:spcBef>
                          <a:spcPts val="0"/>
                        </a:spcBef>
                        <a:spcAft>
                          <a:spcPts val="0"/>
                        </a:spcAft>
                      </a:pPr>
                      <a:r>
                        <a:rPr lang="en-US" altLang="ko-KR" sz="1200" kern="0" spc="0" dirty="0">
                          <a:solidFill>
                            <a:schemeClr val="tx1"/>
                          </a:solidFill>
                          <a:effectLst/>
                          <a:latin typeface="HY헤드라인M" panose="02030600000101010101" pitchFamily="18" charset="-127"/>
                          <a:ea typeface="HY헤드라인M" panose="02030600000101010101" pitchFamily="18" charset="-127"/>
                        </a:rPr>
                        <a:t>2. </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단단히 밀봉하여 서늘하고 통풍이 잘되는 장소에 저장</a:t>
                      </a:r>
                      <a:r>
                        <a:rPr lang="en-US" altLang="ko-KR" sz="1200" kern="0" spc="0" dirty="0">
                          <a:solidFill>
                            <a:schemeClr val="tx1"/>
                          </a:solidFill>
                          <a:effectLst/>
                          <a:latin typeface="HY헤드라인M" panose="02030600000101010101" pitchFamily="18" charset="-127"/>
                          <a:ea typeface="HY헤드라인M" panose="02030600000101010101" pitchFamily="18" charset="-127"/>
                        </a:rPr>
                        <a:t>․</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보관할 것</a:t>
                      </a:r>
                    </a:p>
                    <a:p>
                      <a:pPr marL="144000" marR="0" indent="-144000" algn="l" fontAlgn="base" latinLnBrk="1">
                        <a:lnSpc>
                          <a:spcPct val="100000"/>
                        </a:lnSpc>
                        <a:spcBef>
                          <a:spcPts val="0"/>
                        </a:spcBef>
                        <a:spcAft>
                          <a:spcPts val="0"/>
                        </a:spcAft>
                      </a:pPr>
                      <a:r>
                        <a:rPr lang="en-US" altLang="ko-KR" sz="1200" kern="0" spc="0" dirty="0">
                          <a:solidFill>
                            <a:schemeClr val="tx1"/>
                          </a:solidFill>
                          <a:effectLst/>
                          <a:latin typeface="HY헤드라인M" panose="02030600000101010101" pitchFamily="18" charset="-127"/>
                          <a:ea typeface="HY헤드라인M" panose="02030600000101010101" pitchFamily="18" charset="-127"/>
                        </a:rPr>
                        <a:t>3. </a:t>
                      </a:r>
                      <a:r>
                        <a:rPr lang="ko-KR" altLang="en-US" sz="1200" kern="0" spc="0" dirty="0" err="1">
                          <a:solidFill>
                            <a:schemeClr val="tx1"/>
                          </a:solidFill>
                          <a:effectLst/>
                          <a:latin typeface="HY헤드라인M" panose="02030600000101010101" pitchFamily="18" charset="-127"/>
                          <a:ea typeface="HY헤드라인M" panose="02030600000101010101" pitchFamily="18" charset="-127"/>
                        </a:rPr>
                        <a:t>취급시에는</a:t>
                      </a:r>
                      <a:r>
                        <a:rPr lang="ko-KR" altLang="en-US" sz="1200" kern="0" spc="0" dirty="0">
                          <a:solidFill>
                            <a:schemeClr val="tx1"/>
                          </a:solidFill>
                          <a:effectLst/>
                          <a:latin typeface="HY헤드라인M" panose="02030600000101010101" pitchFamily="18" charset="-127"/>
                          <a:ea typeface="HY헤드라인M" panose="02030600000101010101" pitchFamily="18" charset="-127"/>
                        </a:rPr>
                        <a:t> 국소배기장치를 가동할 것</a:t>
                      </a:r>
                    </a:p>
                  </a:txBody>
                  <a:tcPr marL="72002" marR="72002" marT="5749" marB="574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2790" name="TextBox 8"/>
          <p:cNvSpPr txBox="1">
            <a:spLocks noChangeArrowheads="1"/>
          </p:cNvSpPr>
          <p:nvPr/>
        </p:nvSpPr>
        <p:spPr bwMode="auto">
          <a:xfrm>
            <a:off x="1116013" y="5572125"/>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위반시</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영업정지 처분 가능</a:t>
            </a:r>
            <a:r>
              <a:rPr kumimoji="0" lang="en-US" altLang="ko-KR" sz="1400">
                <a:latin typeface="HY헤드라인M" pitchFamily="18" charset="-127"/>
                <a:ea typeface="HY헤드라인M" pitchFamily="18" charset="-127"/>
              </a:rPr>
              <a:t>, 3</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천만원 이하의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36513"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개인보호구착용</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14</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3795" name="모서리가 둥근 직사각형 4"/>
          <p:cNvSpPr>
            <a:spLocks noChangeArrowheads="1"/>
          </p:cNvSpPr>
          <p:nvPr/>
        </p:nvSpPr>
        <p:spPr bwMode="auto">
          <a:xfrm>
            <a:off x="395288" y="857233"/>
            <a:ext cx="8064500" cy="397032"/>
          </a:xfrm>
          <a:prstGeom prst="roundRect">
            <a:avLst>
              <a:gd name="adj" fmla="val 0"/>
            </a:avLst>
          </a:prstGeom>
          <a:noFill/>
          <a:ln w="9525">
            <a:noFill/>
            <a:round/>
            <a:headEnd/>
            <a:tailEnd/>
          </a:ln>
        </p:spPr>
        <p:txBody>
          <a:bodyPr wrap="square"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개인보호구 착용대상</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법 제</a:t>
            </a:r>
            <a:r>
              <a:rPr kumimoji="0" lang="en-US" altLang="ko-KR" sz="1200" dirty="0">
                <a:latin typeface="HY헤드라인M" pitchFamily="18" charset="-127"/>
                <a:ea typeface="HY헤드라인M" pitchFamily="18" charset="-127"/>
                <a:cs typeface="Arial" pitchFamily="34" charset="0"/>
                <a:sym typeface="맑은 고딕" pitchFamily="50" charset="-127"/>
              </a:rPr>
              <a:t>14</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sp>
        <p:nvSpPr>
          <p:cNvPr id="33796" name="모서리가 둥근 직사각형 5"/>
          <p:cNvSpPr>
            <a:spLocks noChangeArrowheads="1"/>
          </p:cNvSpPr>
          <p:nvPr/>
        </p:nvSpPr>
        <p:spPr bwMode="auto">
          <a:xfrm>
            <a:off x="539750" y="1182669"/>
            <a:ext cx="8243888" cy="387798"/>
          </a:xfrm>
          <a:prstGeom prst="roundRect">
            <a:avLst>
              <a:gd name="adj" fmla="val 0"/>
            </a:avLst>
          </a:prstGeom>
          <a:noFill/>
          <a:ln w="9525">
            <a:noFill/>
            <a:round/>
            <a:headEnd/>
            <a:tailEnd/>
          </a:ln>
        </p:spPr>
        <p:txBody>
          <a:bodyPr wrap="square"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유해화학물질을 취급하는 자는 다음 각 호에 해당하는 경우 개인보호장구 착용</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graphicFrame>
        <p:nvGraphicFramePr>
          <p:cNvPr id="7" name="Group 4"/>
          <p:cNvGraphicFramePr>
            <a:graphicFrameLocks noGrp="1"/>
          </p:cNvGraphicFramePr>
          <p:nvPr/>
        </p:nvGraphicFramePr>
        <p:xfrm>
          <a:off x="755650" y="1598609"/>
          <a:ext cx="7848600" cy="1206343"/>
        </p:xfrm>
        <a:graphic>
          <a:graphicData uri="http://schemas.openxmlformats.org/drawingml/2006/table">
            <a:tbl>
              <a:tblPr/>
              <a:tblGrid>
                <a:gridCol w="7848600">
                  <a:extLst>
                    <a:ext uri="{9D8B030D-6E8A-4147-A177-3AD203B41FA5}">
                      <a16:colId xmlns:a16="http://schemas.microsoft.com/office/drawing/2014/main" val="20000"/>
                    </a:ext>
                  </a:extLst>
                </a:gridCol>
              </a:tblGrid>
              <a:tr h="1206343">
                <a:tc>
                  <a:txBody>
                    <a:bodyPr/>
                    <a:lstStyle/>
                    <a:p>
                      <a:pPr fontAlgn="base" latinLnBrk="1">
                        <a:spcAft>
                          <a:spcPts val="600"/>
                        </a:spcAft>
                      </a:pP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b="0" kern="1200" dirty="0" smtClean="0">
                          <a:solidFill>
                            <a:srgbClr val="FF0000"/>
                          </a:solidFill>
                          <a:effectLst/>
                          <a:latin typeface="HY헤드라인M" panose="02030600000101010101" pitchFamily="18" charset="-127"/>
                          <a:ea typeface="HY헤드라인M" panose="02030600000101010101" pitchFamily="18" charset="-127"/>
                          <a:cs typeface="+mn-cs"/>
                        </a:rPr>
                        <a:t>기체</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의 유해화학물질을 취급하는 경우</a:t>
                      </a:r>
                    </a:p>
                    <a:p>
                      <a:pPr fontAlgn="base" latinLnBrk="1">
                        <a:spcAft>
                          <a:spcPts val="600"/>
                        </a:spcAft>
                      </a:pP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액체 유해화학물질에서 </a:t>
                      </a:r>
                      <a:r>
                        <a:rPr lang="ko-KR" altLang="en-US" sz="1400" b="0" kern="1200" dirty="0" smtClean="0">
                          <a:solidFill>
                            <a:srgbClr val="FF0000"/>
                          </a:solidFill>
                          <a:effectLst/>
                          <a:latin typeface="HY헤드라인M" panose="02030600000101010101" pitchFamily="18" charset="-127"/>
                          <a:ea typeface="HY헤드라인M" panose="02030600000101010101" pitchFamily="18" charset="-127"/>
                          <a:cs typeface="+mn-cs"/>
                        </a:rPr>
                        <a:t>증기가 발생</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할 우려가 있는 경우</a:t>
                      </a:r>
                    </a:p>
                    <a:p>
                      <a:pPr fontAlgn="base" latinLnBrk="1">
                        <a:spcAft>
                          <a:spcPts val="600"/>
                        </a:spcAft>
                      </a:pP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고체상태의 유해화학물질에서 </a:t>
                      </a:r>
                      <a:r>
                        <a:rPr lang="ko-KR" altLang="en-US" sz="1400" b="0" kern="1200" dirty="0" smtClean="0">
                          <a:solidFill>
                            <a:srgbClr val="FF0000"/>
                          </a:solidFill>
                          <a:effectLst/>
                          <a:latin typeface="HY헤드라인M" panose="02030600000101010101" pitchFamily="18" charset="-127"/>
                          <a:ea typeface="HY헤드라인M" panose="02030600000101010101" pitchFamily="18" charset="-127"/>
                          <a:cs typeface="+mn-cs"/>
                        </a:rPr>
                        <a:t>분말이나 미립자형태 </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등이 체류하거나 비산할 우려가 있는 경우</a:t>
                      </a:r>
                    </a:p>
                    <a:p>
                      <a:pPr fontAlgn="base" latinLnBrk="1">
                        <a:spcAft>
                          <a:spcPts val="600"/>
                        </a:spcAft>
                      </a:pP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그 밖에 </a:t>
                      </a:r>
                      <a:r>
                        <a:rPr lang="ko-KR" altLang="en-US" sz="1400" b="0" kern="1200" dirty="0" err="1" smtClean="0">
                          <a:solidFill>
                            <a:schemeClr val="tx1"/>
                          </a:solidFill>
                          <a:effectLst/>
                          <a:latin typeface="HY헤드라인M" panose="02030600000101010101" pitchFamily="18" charset="-127"/>
                          <a:ea typeface="HY헤드라인M" panose="02030600000101010101" pitchFamily="18" charset="-127"/>
                          <a:cs typeface="+mn-cs"/>
                        </a:rPr>
                        <a:t>환경부령으로</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 정하는 경우</a:t>
                      </a: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규칙 제</a:t>
                      </a: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9</a:t>
                      </a:r>
                      <a:r>
                        <a:rPr lang="ko-KR" altLang="en-US" sz="1400" b="0" kern="1200" dirty="0" smtClean="0">
                          <a:solidFill>
                            <a:schemeClr val="tx1"/>
                          </a:solidFill>
                          <a:effectLst/>
                          <a:latin typeface="HY헤드라인M" panose="02030600000101010101" pitchFamily="18" charset="-127"/>
                          <a:ea typeface="HY헤드라인M" panose="02030600000101010101" pitchFamily="18" charset="-127"/>
                          <a:cs typeface="+mn-cs"/>
                        </a:rPr>
                        <a:t>조</a:t>
                      </a:r>
                      <a:r>
                        <a:rPr lang="en-US" altLang="ko-KR" sz="1400" b="0" kern="1200" dirty="0" smtClean="0">
                          <a:solidFill>
                            <a:schemeClr val="tx1"/>
                          </a:solidFill>
                          <a:effectLst/>
                          <a:latin typeface="HY헤드라인M" panose="02030600000101010101" pitchFamily="18" charset="-127"/>
                          <a:ea typeface="HY헤드라인M" panose="02030600000101010101" pitchFamily="18" charset="-127"/>
                          <a:cs typeface="+mn-cs"/>
                        </a:rPr>
                        <a:t>)</a:t>
                      </a:r>
                      <a:endParaRPr lang="ko-KR" altLang="en-US" sz="1400" b="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8" marR="0" marT="10795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3803" name="모서리가 둥근 직사각형 7"/>
          <p:cNvSpPr>
            <a:spLocks noChangeArrowheads="1"/>
          </p:cNvSpPr>
          <p:nvPr/>
        </p:nvSpPr>
        <p:spPr bwMode="auto">
          <a:xfrm>
            <a:off x="395288" y="2857496"/>
            <a:ext cx="8064500" cy="397032"/>
          </a:xfrm>
          <a:prstGeom prst="roundRect">
            <a:avLst>
              <a:gd name="adj" fmla="val 0"/>
            </a:avLst>
          </a:prstGeom>
          <a:noFill/>
          <a:ln w="9525">
            <a:noFill/>
            <a:round/>
            <a:headEnd/>
            <a:tailEnd/>
          </a:ln>
        </p:spPr>
        <p:txBody>
          <a:bodyPr wrap="square"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세부취급기준</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규칙 제</a:t>
            </a:r>
            <a:r>
              <a:rPr kumimoji="0" lang="en-US" altLang="ko-KR" sz="1200" dirty="0">
                <a:latin typeface="HY헤드라인M" pitchFamily="18" charset="-127"/>
                <a:ea typeface="HY헤드라인M" pitchFamily="18" charset="-127"/>
                <a:cs typeface="Arial" pitchFamily="34" charset="0"/>
                <a:sym typeface="맑은 고딕" pitchFamily="50" charset="-127"/>
              </a:rPr>
              <a:t>9</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graphicFrame>
        <p:nvGraphicFramePr>
          <p:cNvPr id="9" name="Group 4"/>
          <p:cNvGraphicFramePr>
            <a:graphicFrameLocks noGrp="1"/>
          </p:cNvGraphicFramePr>
          <p:nvPr/>
        </p:nvGraphicFramePr>
        <p:xfrm>
          <a:off x="755650" y="3289295"/>
          <a:ext cx="8102630" cy="3068663"/>
        </p:xfrm>
        <a:graphic>
          <a:graphicData uri="http://schemas.openxmlformats.org/drawingml/2006/table">
            <a:tbl>
              <a:tblPr/>
              <a:tblGrid>
                <a:gridCol w="8102630">
                  <a:extLst>
                    <a:ext uri="{9D8B030D-6E8A-4147-A177-3AD203B41FA5}">
                      <a16:colId xmlns:a16="http://schemas.microsoft.com/office/drawing/2014/main" val="20000"/>
                    </a:ext>
                  </a:extLst>
                </a:gridCol>
              </a:tblGrid>
              <a:tr h="3068663">
                <a:tc>
                  <a:txBody>
                    <a:bodyPr/>
                    <a:lstStyle/>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실험실 등 실내 공간에서 유해화학물질을 취급하는 경우</a:t>
                      </a: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유해화학물질을 다른 취급시설로 이송하는 과정에서 안전조치를 하여야 하는 경우</a:t>
                      </a: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흡입독성이 있는 유해화학물질을 취급하는 경우</a:t>
                      </a: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유해화학물질을 하역하거나 적재하는 경우</a:t>
                      </a: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눈이나 피부 등에 자극성이 있는 유해화학물질을 취급하는 경우</a:t>
                      </a: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6.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 취급시설의 정비</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보수작업을 하는 경우</a:t>
                      </a: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7.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그 밖에 유해화학물질 안전관리를 위하여 필요하다고 인정하여 환경부장관이 고시한 경우</a:t>
                      </a:r>
                      <a:endPar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endParaRPr>
                    </a:p>
                    <a:p>
                      <a:pPr fontAlgn="base" latinLnBrk="1">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b="1" dirty="0" smtClean="0">
                          <a:solidFill>
                            <a:srgbClr val="FF0000"/>
                          </a:solidFill>
                        </a:rPr>
                        <a:t>유해화학물질 취급자의 개인보호장구 착용에 관한 규정</a:t>
                      </a:r>
                      <a:r>
                        <a:rPr lang="en-US" altLang="ko-KR" sz="1400" b="1" dirty="0" smtClean="0"/>
                        <a:t>(</a:t>
                      </a:r>
                      <a:r>
                        <a:rPr lang="ko-KR" altLang="en-US" sz="1400" dirty="0" smtClean="0"/>
                        <a:t>환경부고시 제</a:t>
                      </a:r>
                      <a:r>
                        <a:rPr lang="en-US" altLang="ko-KR" sz="1400" dirty="0" smtClean="0"/>
                        <a:t>2014-259</a:t>
                      </a:r>
                      <a:r>
                        <a:rPr lang="ko-KR" altLang="en-US" sz="1400" dirty="0" smtClean="0"/>
                        <a:t>호</a:t>
                      </a:r>
                      <a:r>
                        <a:rPr lang="en-US" altLang="ko-KR" sz="1400" dirty="0" smtClean="0"/>
                        <a:t>, ‘14.12.31)</a:t>
                      </a:r>
                    </a:p>
                    <a:p>
                      <a:pPr fontAlgn="base" latinLnBrk="1">
                        <a:spcAft>
                          <a:spcPts val="600"/>
                        </a:spcAft>
                      </a:pPr>
                      <a:r>
                        <a:rPr lang="en-US" altLang="ko-KR" sz="1400" b="1" kern="1200" dirty="0" smtClean="0">
                          <a:solidFill>
                            <a:schemeClr val="tx1"/>
                          </a:solidFill>
                          <a:effectLst/>
                          <a:latin typeface="+mn-ea"/>
                          <a:ea typeface="+mn-ea"/>
                          <a:cs typeface="+mn-cs"/>
                        </a:rPr>
                        <a:t>    * </a:t>
                      </a:r>
                      <a:r>
                        <a:rPr lang="ko-KR" altLang="en-US" sz="1400" b="1" kern="1200" dirty="0" smtClean="0">
                          <a:solidFill>
                            <a:schemeClr val="tx1"/>
                          </a:solidFill>
                          <a:effectLst/>
                          <a:latin typeface="+mn-ea"/>
                          <a:ea typeface="+mn-ea"/>
                          <a:cs typeface="+mn-cs"/>
                        </a:rPr>
                        <a:t>개인보호장구 종류 및 기준 </a:t>
                      </a:r>
                      <a:r>
                        <a:rPr lang="en-US" altLang="ko-KR" sz="1400" b="1" kern="1200" dirty="0" smtClean="0">
                          <a:solidFill>
                            <a:schemeClr val="tx1"/>
                          </a:solidFill>
                          <a:effectLst/>
                          <a:latin typeface="+mn-ea"/>
                          <a:ea typeface="+mn-ea"/>
                          <a:cs typeface="+mn-cs"/>
                        </a:rPr>
                        <a:t>: </a:t>
                      </a:r>
                      <a:r>
                        <a:rPr lang="ko-KR" altLang="en-US" sz="1400" b="1" kern="1200" dirty="0" smtClean="0">
                          <a:solidFill>
                            <a:schemeClr val="tx1"/>
                          </a:solidFill>
                          <a:effectLst/>
                          <a:latin typeface="+mn-ea"/>
                          <a:ea typeface="+mn-ea"/>
                          <a:cs typeface="+mn-cs"/>
                        </a:rPr>
                        <a:t>사고대비물질은 동</a:t>
                      </a:r>
                      <a:r>
                        <a:rPr lang="ko-KR" altLang="en-US" sz="1400" b="1" kern="1200" baseline="0" dirty="0" smtClean="0">
                          <a:solidFill>
                            <a:schemeClr val="tx1"/>
                          </a:solidFill>
                          <a:effectLst/>
                          <a:latin typeface="+mn-ea"/>
                          <a:ea typeface="+mn-ea"/>
                          <a:cs typeface="+mn-cs"/>
                        </a:rPr>
                        <a:t> 고시에 규정</a:t>
                      </a:r>
                      <a:r>
                        <a:rPr lang="en-US" altLang="ko-KR" sz="1400" b="1" kern="1200" baseline="0" dirty="0" smtClean="0">
                          <a:solidFill>
                            <a:schemeClr val="tx1"/>
                          </a:solidFill>
                          <a:effectLst/>
                          <a:latin typeface="+mn-ea"/>
                          <a:ea typeface="+mn-ea"/>
                          <a:cs typeface="+mn-cs"/>
                        </a:rPr>
                        <a:t>, </a:t>
                      </a:r>
                      <a:r>
                        <a:rPr lang="ko-KR" altLang="en-US" sz="1400" b="1" kern="1200" baseline="0" dirty="0" err="1" smtClean="0">
                          <a:solidFill>
                            <a:schemeClr val="tx1"/>
                          </a:solidFill>
                          <a:effectLst/>
                          <a:latin typeface="+mn-ea"/>
                          <a:ea typeface="+mn-ea"/>
                          <a:cs typeface="+mn-cs"/>
                        </a:rPr>
                        <a:t>그외는</a:t>
                      </a:r>
                      <a:r>
                        <a:rPr lang="ko-KR" altLang="en-US" sz="1400" b="1" kern="1200" baseline="0" dirty="0" smtClean="0">
                          <a:solidFill>
                            <a:schemeClr val="tx1"/>
                          </a:solidFill>
                          <a:effectLst/>
                          <a:latin typeface="+mn-ea"/>
                          <a:ea typeface="+mn-ea"/>
                          <a:cs typeface="+mn-cs"/>
                        </a:rPr>
                        <a:t> 산업안전보건법 등에 따름</a:t>
                      </a:r>
                      <a:endParaRPr lang="en-US" altLang="ko-KR" sz="1400" b="1" kern="1200" baseline="0" dirty="0" smtClean="0">
                        <a:solidFill>
                          <a:schemeClr val="tx1"/>
                        </a:solidFill>
                        <a:effectLst/>
                        <a:latin typeface="+mn-ea"/>
                        <a:ea typeface="+mn-ea"/>
                        <a:cs typeface="+mn-cs"/>
                      </a:endParaRPr>
                    </a:p>
                    <a:p>
                      <a:pPr fontAlgn="base" latinLnBrk="1">
                        <a:spcAft>
                          <a:spcPts val="600"/>
                        </a:spcAft>
                      </a:pPr>
                      <a:r>
                        <a:rPr lang="en-US" altLang="ko-KR" sz="1400" b="1" kern="1200" baseline="0" dirty="0" smtClean="0">
                          <a:solidFill>
                            <a:schemeClr val="tx1"/>
                          </a:solidFill>
                          <a:effectLst/>
                          <a:latin typeface="+mn-ea"/>
                          <a:ea typeface="+mn-ea"/>
                          <a:cs typeface="+mn-cs"/>
                        </a:rPr>
                        <a:t>    * </a:t>
                      </a:r>
                      <a:r>
                        <a:rPr lang="ko-KR" altLang="en-US" sz="1400" b="1" kern="1200" baseline="0" dirty="0" smtClean="0">
                          <a:solidFill>
                            <a:schemeClr val="tx1"/>
                          </a:solidFill>
                          <a:effectLst/>
                          <a:latin typeface="+mn-ea"/>
                          <a:ea typeface="+mn-ea"/>
                          <a:cs typeface="+mn-cs"/>
                        </a:rPr>
                        <a:t>화학사고 발생시 신속한 초기 대응조치를 위해 </a:t>
                      </a:r>
                      <a:r>
                        <a:rPr lang="ko-KR" altLang="en-US" sz="1400" b="1" kern="1200" baseline="0" dirty="0" err="1" smtClean="0">
                          <a:solidFill>
                            <a:srgbClr val="FF0000"/>
                          </a:solidFill>
                          <a:effectLst/>
                          <a:latin typeface="+mn-ea"/>
                          <a:ea typeface="+mn-ea"/>
                          <a:cs typeface="+mn-cs"/>
                        </a:rPr>
                        <a:t>전면형</a:t>
                      </a:r>
                      <a:r>
                        <a:rPr lang="ko-KR" altLang="en-US" sz="1400" b="1" kern="1200" baseline="0" dirty="0" smtClean="0">
                          <a:solidFill>
                            <a:srgbClr val="FF0000"/>
                          </a:solidFill>
                          <a:effectLst/>
                          <a:latin typeface="+mn-ea"/>
                          <a:ea typeface="+mn-ea"/>
                          <a:cs typeface="+mn-cs"/>
                        </a:rPr>
                        <a:t> </a:t>
                      </a:r>
                      <a:r>
                        <a:rPr lang="ko-KR" altLang="en-US" sz="1400" b="1" kern="1200" baseline="0" dirty="0" err="1" smtClean="0">
                          <a:solidFill>
                            <a:srgbClr val="FF0000"/>
                          </a:solidFill>
                          <a:effectLst/>
                          <a:latin typeface="+mn-ea"/>
                          <a:ea typeface="+mn-ea"/>
                          <a:cs typeface="+mn-cs"/>
                        </a:rPr>
                        <a:t>송기마스크</a:t>
                      </a:r>
                      <a:r>
                        <a:rPr lang="ko-KR" altLang="en-US" sz="1400" b="1" kern="1200" baseline="0" dirty="0" smtClean="0">
                          <a:solidFill>
                            <a:srgbClr val="FF0000"/>
                          </a:solidFill>
                          <a:effectLst/>
                          <a:latin typeface="+mn-ea"/>
                          <a:ea typeface="+mn-ea"/>
                          <a:cs typeface="+mn-cs"/>
                        </a:rPr>
                        <a:t> 또는 공기호흡기 </a:t>
                      </a:r>
                      <a:r>
                        <a:rPr lang="ko-KR" altLang="en-US" sz="1400" b="1" kern="1200" baseline="0" dirty="0" smtClean="0">
                          <a:solidFill>
                            <a:schemeClr val="tx1"/>
                          </a:solidFill>
                          <a:effectLst/>
                          <a:latin typeface="+mn-ea"/>
                          <a:ea typeface="+mn-ea"/>
                          <a:cs typeface="+mn-cs"/>
                        </a:rPr>
                        <a:t>비치</a:t>
                      </a:r>
                      <a:endParaRPr lang="ko-KR" altLang="en-US" sz="1400" b="1" kern="1200" dirty="0">
                        <a:solidFill>
                          <a:schemeClr val="tx1"/>
                        </a:solidFill>
                        <a:effectLst/>
                        <a:latin typeface="+mn-ea"/>
                        <a:ea typeface="+mn-ea"/>
                        <a:cs typeface="+mn-cs"/>
                      </a:endParaRPr>
                    </a:p>
                  </a:txBody>
                  <a:tcPr marL="108008" marR="0" marT="107999"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3810" name="TextBox 9"/>
          <p:cNvSpPr txBox="1">
            <a:spLocks noChangeArrowheads="1"/>
          </p:cNvSpPr>
          <p:nvPr/>
        </p:nvSpPr>
        <p:spPr bwMode="auto">
          <a:xfrm>
            <a:off x="1116013" y="6429396"/>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영업허가 취소 또는 영업정지 처분 가능</a:t>
            </a:r>
            <a:r>
              <a:rPr kumimoji="0" lang="en-US" altLang="ko-KR" sz="1400">
                <a:latin typeface="HY헤드라인M" pitchFamily="18" charset="-127"/>
                <a:ea typeface="HY헤드라인M" pitchFamily="18" charset="-127"/>
              </a:rPr>
              <a:t>, 3</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천만원 이하의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진열∙보관</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운반량</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제한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15</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4819" name="모서리가 둥근 직사각형 3"/>
          <p:cNvSpPr>
            <a:spLocks noChangeArrowheads="1"/>
          </p:cNvSpPr>
          <p:nvPr/>
        </p:nvSpPr>
        <p:spPr bwMode="auto">
          <a:xfrm>
            <a:off x="539750" y="1333500"/>
            <a:ext cx="8280400" cy="195580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유해화학물질을 취급하는 자가 판매를 위하여 진열</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보관하고자 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Bef>
                <a:spcPts val="600"/>
              </a:spcBef>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절차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진열</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보관계획서 제출 → 지방환경청 → 현장확인 및 증명서 발급</a:t>
            </a:r>
            <a:r>
              <a:rPr kumimoji="0" lang="en-US" altLang="ko-KR" sz="1600" dirty="0">
                <a:latin typeface="HY헤드라인M" pitchFamily="18" charset="-127"/>
                <a:ea typeface="HY헤드라인M" pitchFamily="18" charset="-127"/>
                <a:cs typeface="Arial" pitchFamily="34" charset="0"/>
                <a:sym typeface="맑은 고딕" pitchFamily="50" charset="-127"/>
              </a:rPr>
              <a:t>(10</a:t>
            </a:r>
            <a:r>
              <a:rPr kumimoji="0" lang="ko-KR" altLang="en-US" sz="1600" dirty="0">
                <a:latin typeface="HY헤드라인M" pitchFamily="18" charset="-127"/>
                <a:ea typeface="HY헤드라인M" pitchFamily="18" charset="-127"/>
                <a:cs typeface="Arial" pitchFamily="34" charset="0"/>
                <a:sym typeface="맑은 고딕" pitchFamily="50" charset="-127"/>
              </a:rPr>
              <a:t>일 이내</a:t>
            </a:r>
            <a:r>
              <a:rPr kumimoji="0" lang="en-US" altLang="ko-KR" sz="1600" dirty="0">
                <a:latin typeface="HY헤드라인M" pitchFamily="18" charset="-127"/>
                <a:ea typeface="HY헤드라인M" pitchFamily="18" charset="-127"/>
                <a:cs typeface="Arial" pitchFamily="34" charset="0"/>
                <a:sym typeface="맑은 고딕" pitchFamily="50" charset="-127"/>
              </a:rPr>
              <a:t>)</a:t>
            </a:r>
          </a:p>
        </p:txBody>
      </p:sp>
      <p:sp>
        <p:nvSpPr>
          <p:cNvPr id="34820" name="모서리가 둥근 직사각형 4"/>
          <p:cNvSpPr>
            <a:spLocks noChangeArrowheads="1"/>
          </p:cNvSpPr>
          <p:nvPr/>
        </p:nvSpPr>
        <p:spPr bwMode="auto">
          <a:xfrm>
            <a:off x="395288" y="908050"/>
            <a:ext cx="6048375"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진열</a:t>
            </a: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보관량 제한</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10</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6" name="표 5"/>
          <p:cNvGraphicFramePr>
            <a:graphicFrameLocks noGrp="1"/>
          </p:cNvGraphicFramePr>
          <p:nvPr/>
        </p:nvGraphicFramePr>
        <p:xfrm>
          <a:off x="755650" y="1719263"/>
          <a:ext cx="7777163" cy="1054100"/>
        </p:xfrm>
        <a:graphic>
          <a:graphicData uri="http://schemas.openxmlformats.org/drawingml/2006/table">
            <a:tbl>
              <a:tblPr firstRow="1" bandRow="1">
                <a:tableStyleId>{5940675A-B579-460E-94D1-54222C63F5DA}</a:tableStyleId>
              </a:tblPr>
              <a:tblGrid>
                <a:gridCol w="3744560">
                  <a:extLst>
                    <a:ext uri="{9D8B030D-6E8A-4147-A177-3AD203B41FA5}">
                      <a16:colId xmlns:a16="http://schemas.microsoft.com/office/drawing/2014/main" val="20000"/>
                    </a:ext>
                  </a:extLst>
                </a:gridCol>
                <a:gridCol w="4032603">
                  <a:extLst>
                    <a:ext uri="{9D8B030D-6E8A-4147-A177-3AD203B41FA5}">
                      <a16:colId xmlns:a16="http://schemas.microsoft.com/office/drawing/2014/main" val="20001"/>
                    </a:ext>
                  </a:extLst>
                </a:gridCol>
              </a:tblGrid>
              <a:tr h="323760">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현행</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44" marR="91444" marT="45686" marB="45686">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화관법</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44" marR="91444" marT="45686" marB="45686">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30340">
                <a:tc>
                  <a:txBody>
                    <a:bodyPr/>
                    <a:lstStyle/>
                    <a:p>
                      <a:pPr marL="180000" indent="-180000" algn="l" latinLnBrk="1">
                        <a:spcAft>
                          <a:spcPts val="600"/>
                        </a:spcAft>
                        <a:buFont typeface="Arial" panose="020B0604020202020204" pitchFamily="34" charset="0"/>
                        <a:buChar char="•"/>
                      </a:pPr>
                      <a:r>
                        <a:rPr lang="ko-KR" altLang="en-US" sz="1400" dirty="0" smtClean="0">
                          <a:solidFill>
                            <a:schemeClr val="tx1"/>
                          </a:solidFill>
                          <a:latin typeface="HY헤드라인M" panose="02030600000101010101" pitchFamily="18" charset="-127"/>
                          <a:ea typeface="HY헤드라인M" panose="02030600000101010101" pitchFamily="18" charset="-127"/>
                        </a:rPr>
                        <a:t>진열</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보관량 제한</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180000" indent="-180000" algn="l" latinLnBrk="1">
                        <a:spcAft>
                          <a:spcPts val="600"/>
                        </a:spcAft>
                        <a:buFont typeface="Arial" panose="020B0604020202020204" pitchFamily="34" charset="0"/>
                        <a:buChar char="•"/>
                      </a:pPr>
                      <a:r>
                        <a:rPr lang="ko-KR" altLang="en-US" sz="1400" dirty="0" smtClean="0">
                          <a:solidFill>
                            <a:schemeClr val="tx1"/>
                          </a:solidFill>
                          <a:latin typeface="HY헤드라인M" panose="02030600000101010101" pitchFamily="18" charset="-127"/>
                          <a:ea typeface="HY헤드라인M" panose="02030600000101010101" pitchFamily="18" charset="-127"/>
                        </a:rPr>
                        <a:t>유독물 </a:t>
                      </a:r>
                      <a:r>
                        <a:rPr lang="en-US" altLang="ko-KR" sz="1400" dirty="0" smtClean="0">
                          <a:solidFill>
                            <a:schemeClr val="tx1"/>
                          </a:solidFill>
                          <a:latin typeface="HY헤드라인M" panose="02030600000101010101" pitchFamily="18" charset="-127"/>
                          <a:ea typeface="HY헤드라인M" panose="02030600000101010101" pitchFamily="18" charset="-127"/>
                        </a:rPr>
                        <a:t>500kg, </a:t>
                      </a:r>
                      <a:r>
                        <a:rPr lang="ko-KR" altLang="en-US" sz="1400" dirty="0" smtClean="0">
                          <a:solidFill>
                            <a:schemeClr val="tx1"/>
                          </a:solidFill>
                          <a:latin typeface="HY헤드라인M" panose="02030600000101010101" pitchFamily="18" charset="-127"/>
                          <a:ea typeface="HY헤드라인M" panose="02030600000101010101" pitchFamily="18" charset="-127"/>
                        </a:rPr>
                        <a:t>취급제한</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금지물질 </a:t>
                      </a:r>
                      <a:r>
                        <a:rPr lang="en-US" altLang="ko-KR" sz="1400" dirty="0" smtClean="0">
                          <a:solidFill>
                            <a:schemeClr val="tx1"/>
                          </a:solidFill>
                          <a:latin typeface="HY헤드라인M" panose="02030600000101010101" pitchFamily="18" charset="-127"/>
                          <a:ea typeface="HY헤드라인M" panose="02030600000101010101" pitchFamily="18" charset="-127"/>
                        </a:rPr>
                        <a:t>100kg</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44" marR="91444" marT="45686" marB="4568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80000" indent="-180000" algn="l" latinLnBrk="1">
                        <a:spcAft>
                          <a:spcPts val="600"/>
                        </a:spcAft>
                        <a:buFont typeface="Arial" panose="020B0604020202020204" pitchFamily="34" charset="0"/>
                        <a:buChar char="•"/>
                      </a:pPr>
                      <a:r>
                        <a:rPr lang="ko-KR" altLang="en-US" sz="1400" dirty="0" smtClean="0">
                          <a:solidFill>
                            <a:schemeClr val="tx1"/>
                          </a:solidFill>
                          <a:latin typeface="HY헤드라인M" panose="02030600000101010101" pitchFamily="18" charset="-127"/>
                          <a:ea typeface="HY헤드라인M" panose="02030600000101010101" pitchFamily="18" charset="-127"/>
                        </a:rPr>
                        <a:t>진열</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보관량 제한</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초과시 계획서 작성</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제출</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180000" indent="-180000" algn="l" latinLnBrk="1">
                        <a:spcAft>
                          <a:spcPts val="600"/>
                        </a:spcAft>
                        <a:buFont typeface="Arial" panose="020B0604020202020204" pitchFamily="34" charset="0"/>
                        <a:buChar char="•"/>
                      </a:pPr>
                      <a:r>
                        <a:rPr lang="ko-KR" altLang="en-US" sz="1400" dirty="0" smtClean="0">
                          <a:solidFill>
                            <a:srgbClr val="FF0000"/>
                          </a:solidFill>
                          <a:latin typeface="HY헤드라인M" panose="02030600000101010101" pitchFamily="18" charset="-127"/>
                          <a:ea typeface="HY헤드라인M" panose="02030600000101010101" pitchFamily="18" charset="-127"/>
                        </a:rPr>
                        <a:t>유독물질 </a:t>
                      </a:r>
                      <a:r>
                        <a:rPr lang="en-US" altLang="ko-KR" sz="1400" dirty="0" smtClean="0">
                          <a:solidFill>
                            <a:srgbClr val="FF0000"/>
                          </a:solidFill>
                          <a:latin typeface="HY헤드라인M" panose="02030600000101010101" pitchFamily="18" charset="-127"/>
                          <a:ea typeface="HY헤드라인M" panose="02030600000101010101" pitchFamily="18" charset="-127"/>
                        </a:rPr>
                        <a:t>500kg, </a:t>
                      </a:r>
                      <a:r>
                        <a:rPr lang="ko-KR" altLang="en-US" sz="1400" dirty="0" smtClean="0">
                          <a:solidFill>
                            <a:srgbClr val="FF0000"/>
                          </a:solidFill>
                          <a:latin typeface="HY헤드라인M" panose="02030600000101010101" pitchFamily="18" charset="-127"/>
                          <a:ea typeface="HY헤드라인M" panose="02030600000101010101" pitchFamily="18" charset="-127"/>
                        </a:rPr>
                        <a:t>그 외 유해화학물질 </a:t>
                      </a:r>
                      <a:r>
                        <a:rPr lang="en-US" altLang="ko-KR" sz="1400" dirty="0" smtClean="0">
                          <a:solidFill>
                            <a:srgbClr val="FF0000"/>
                          </a:solidFill>
                          <a:latin typeface="HY헤드라인M" panose="02030600000101010101" pitchFamily="18" charset="-127"/>
                          <a:ea typeface="HY헤드라인M" panose="02030600000101010101" pitchFamily="18" charset="-127"/>
                        </a:rPr>
                        <a:t>100kg</a:t>
                      </a:r>
                      <a:endParaRPr lang="ko-KR" altLang="en-US" sz="1400" dirty="0">
                        <a:solidFill>
                          <a:srgbClr val="FF0000"/>
                        </a:solidFill>
                        <a:latin typeface="HY헤드라인M" panose="02030600000101010101" pitchFamily="18" charset="-127"/>
                        <a:ea typeface="HY헤드라인M" panose="02030600000101010101" pitchFamily="18" charset="-127"/>
                      </a:endParaRPr>
                    </a:p>
                  </a:txBody>
                  <a:tcPr marL="91444" marR="91444" marT="45686" marB="4568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4832" name="모서리가 둥근 직사각형 6"/>
          <p:cNvSpPr>
            <a:spLocks noChangeArrowheads="1"/>
          </p:cNvSpPr>
          <p:nvPr/>
        </p:nvSpPr>
        <p:spPr bwMode="auto">
          <a:xfrm>
            <a:off x="539750" y="3783013"/>
            <a:ext cx="8351838" cy="2249487"/>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유해화학물질을 운반하는 자가 </a:t>
            </a:r>
            <a:r>
              <a:rPr kumimoji="0" lang="en-US" altLang="ko-KR" sz="1600" dirty="0">
                <a:latin typeface="HY헤드라인M" pitchFamily="18" charset="-127"/>
                <a:ea typeface="HY헤드라인M" pitchFamily="18" charset="-127"/>
                <a:cs typeface="Arial" pitchFamily="34" charset="0"/>
                <a:sym typeface="맑은 고딕" pitchFamily="50" charset="-127"/>
              </a:rPr>
              <a:t>1</a:t>
            </a:r>
            <a:r>
              <a:rPr kumimoji="0" lang="ko-KR" altLang="en-US" sz="1600" dirty="0">
                <a:latin typeface="HY헤드라인M" pitchFamily="18" charset="-127"/>
                <a:ea typeface="HY헤드라인M" pitchFamily="18" charset="-127"/>
                <a:cs typeface="Arial" pitchFamily="34" charset="0"/>
                <a:sym typeface="맑은 고딕" pitchFamily="50" charset="-127"/>
              </a:rPr>
              <a:t>회에 일정량 이상을 사업장 밖에서 운반하고자 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Bef>
                <a:spcPts val="300"/>
              </a:spcBef>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절차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운반계획서 제출 → 지방환경청 → 사본 휴대</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err="1">
                <a:latin typeface="HY헤드라인M" pitchFamily="18" charset="-127"/>
                <a:ea typeface="HY헤드라인M" pitchFamily="18" charset="-127"/>
                <a:cs typeface="Arial" pitchFamily="34" charset="0"/>
                <a:sym typeface="맑은 고딕" pitchFamily="50" charset="-127"/>
              </a:rPr>
              <a:t>운반자</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운전기사 또는 </a:t>
            </a:r>
            <a:r>
              <a:rPr kumimoji="0" lang="ko-KR" altLang="en-US" sz="1600" dirty="0" err="1">
                <a:latin typeface="HY헤드라인M" pitchFamily="18" charset="-127"/>
                <a:ea typeface="HY헤드라인M" pitchFamily="18" charset="-127"/>
                <a:cs typeface="Arial" pitchFamily="34" charset="0"/>
                <a:sym typeface="맑은 고딕" pitchFamily="50" charset="-127"/>
              </a:rPr>
              <a:t>호송자</a:t>
            </a:r>
            <a:r>
              <a:rPr kumimoji="0" lang="en-US" altLang="ko-KR" sz="1600" dirty="0">
                <a:latin typeface="HY헤드라인M" pitchFamily="18" charset="-127"/>
                <a:ea typeface="HY헤드라인M" pitchFamily="18" charset="-127"/>
                <a:cs typeface="Arial" pitchFamily="34" charset="0"/>
                <a:sym typeface="맑은 고딕" pitchFamily="50" charset="-127"/>
              </a:rPr>
              <a:t>)</a:t>
            </a:r>
          </a:p>
        </p:txBody>
      </p:sp>
      <p:sp>
        <p:nvSpPr>
          <p:cNvPr id="34833" name="모서리가 둥근 직사각형 7"/>
          <p:cNvSpPr>
            <a:spLocks noChangeArrowheads="1"/>
          </p:cNvSpPr>
          <p:nvPr/>
        </p:nvSpPr>
        <p:spPr bwMode="auto">
          <a:xfrm>
            <a:off x="395288" y="3357563"/>
            <a:ext cx="6048375"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1</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회 운반량 제한</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11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9" name="표 8"/>
          <p:cNvGraphicFramePr>
            <a:graphicFrameLocks noGrp="1"/>
          </p:cNvGraphicFramePr>
          <p:nvPr/>
        </p:nvGraphicFramePr>
        <p:xfrm>
          <a:off x="755650" y="4440238"/>
          <a:ext cx="7777163" cy="1054100"/>
        </p:xfrm>
        <a:graphic>
          <a:graphicData uri="http://schemas.openxmlformats.org/drawingml/2006/table">
            <a:tbl>
              <a:tblPr firstRow="1" bandRow="1">
                <a:tableStyleId>{5940675A-B579-460E-94D1-54222C63F5DA}</a:tableStyleId>
              </a:tblPr>
              <a:tblGrid>
                <a:gridCol w="3600538">
                  <a:extLst>
                    <a:ext uri="{9D8B030D-6E8A-4147-A177-3AD203B41FA5}">
                      <a16:colId xmlns:a16="http://schemas.microsoft.com/office/drawing/2014/main" val="20000"/>
                    </a:ext>
                  </a:extLst>
                </a:gridCol>
                <a:gridCol w="4176625">
                  <a:extLst>
                    <a:ext uri="{9D8B030D-6E8A-4147-A177-3AD203B41FA5}">
                      <a16:colId xmlns:a16="http://schemas.microsoft.com/office/drawing/2014/main" val="20001"/>
                    </a:ext>
                  </a:extLst>
                </a:gridCol>
              </a:tblGrid>
              <a:tr h="323760">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현행</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44" marR="91444" marT="45686" marB="45686">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화관법</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44" marR="91444" marT="45686" marB="45686">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30340">
                <a:tc>
                  <a:txBody>
                    <a:bodyPr/>
                    <a:lstStyle/>
                    <a:p>
                      <a:pPr marL="180000" indent="-180000" algn="l" latinLnBrk="1">
                        <a:spcAft>
                          <a:spcPts val="600"/>
                        </a:spcAft>
                        <a:buFont typeface="Arial" panose="020B0604020202020204" pitchFamily="34" charset="0"/>
                        <a:buChar char="•"/>
                      </a:pPr>
                      <a:r>
                        <a:rPr lang="en-US" altLang="ko-KR" sz="1400" dirty="0" smtClean="0">
                          <a:solidFill>
                            <a:schemeClr val="tx1"/>
                          </a:solidFill>
                          <a:latin typeface="HY헤드라인M" panose="02030600000101010101" pitchFamily="18" charset="-127"/>
                          <a:ea typeface="HY헤드라인M" panose="02030600000101010101" pitchFamily="18" charset="-127"/>
                        </a:rPr>
                        <a:t>1</a:t>
                      </a:r>
                      <a:r>
                        <a:rPr lang="ko-KR" altLang="en-US" sz="1400" dirty="0" smtClean="0">
                          <a:solidFill>
                            <a:schemeClr val="tx1"/>
                          </a:solidFill>
                          <a:latin typeface="HY헤드라인M" panose="02030600000101010101" pitchFamily="18" charset="-127"/>
                          <a:ea typeface="HY헤드라인M" panose="02030600000101010101" pitchFamily="18" charset="-127"/>
                        </a:rPr>
                        <a:t>회 운반량 제한</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초과시 계획서 작성</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180000" indent="-180000" algn="l" latinLnBrk="1">
                        <a:spcAft>
                          <a:spcPts val="600"/>
                        </a:spcAft>
                        <a:buFont typeface="Arial" panose="020B0604020202020204" pitchFamily="34" charset="0"/>
                        <a:buChar char="•"/>
                      </a:pPr>
                      <a:r>
                        <a:rPr lang="ko-KR" altLang="en-US" sz="1400" dirty="0" smtClean="0">
                          <a:solidFill>
                            <a:schemeClr val="tx1"/>
                          </a:solidFill>
                          <a:latin typeface="HY헤드라인M" panose="02030600000101010101" pitchFamily="18" charset="-127"/>
                          <a:ea typeface="HY헤드라인M" panose="02030600000101010101" pitchFamily="18" charset="-127"/>
                        </a:rPr>
                        <a:t>유독물 </a:t>
                      </a:r>
                      <a:r>
                        <a:rPr lang="en-US" altLang="ko-KR" sz="1400" dirty="0" smtClean="0">
                          <a:solidFill>
                            <a:schemeClr val="tx1"/>
                          </a:solidFill>
                          <a:latin typeface="HY헤드라인M" panose="02030600000101010101" pitchFamily="18" charset="-127"/>
                          <a:ea typeface="HY헤드라인M" panose="02030600000101010101" pitchFamily="18" charset="-127"/>
                        </a:rPr>
                        <a:t>5,000kg</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44" marR="91444" marT="45686" marB="4568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80000" indent="-180000" algn="l" latinLnBrk="1">
                        <a:spcAft>
                          <a:spcPts val="600"/>
                        </a:spcAft>
                        <a:buFont typeface="Arial" panose="020B0604020202020204" pitchFamily="34" charset="0"/>
                        <a:buChar char="•"/>
                      </a:pPr>
                      <a:r>
                        <a:rPr lang="en-US" altLang="ko-KR" sz="1400" dirty="0" smtClean="0">
                          <a:solidFill>
                            <a:schemeClr val="tx1"/>
                          </a:solidFill>
                          <a:latin typeface="HY헤드라인M" panose="02030600000101010101" pitchFamily="18" charset="-127"/>
                          <a:ea typeface="HY헤드라인M" panose="02030600000101010101" pitchFamily="18" charset="-127"/>
                        </a:rPr>
                        <a:t>1</a:t>
                      </a:r>
                      <a:r>
                        <a:rPr lang="ko-KR" altLang="en-US" sz="1400" dirty="0" smtClean="0">
                          <a:solidFill>
                            <a:schemeClr val="tx1"/>
                          </a:solidFill>
                          <a:latin typeface="HY헤드라인M" panose="02030600000101010101" pitchFamily="18" charset="-127"/>
                          <a:ea typeface="HY헤드라인M" panose="02030600000101010101" pitchFamily="18" charset="-127"/>
                        </a:rPr>
                        <a:t>회 운반량 제한</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초과시 계획서 작성</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제출</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180000" indent="-180000" algn="l" latinLnBrk="1">
                        <a:spcAft>
                          <a:spcPts val="600"/>
                        </a:spcAft>
                        <a:buFont typeface="Arial" panose="020B0604020202020204" pitchFamily="34" charset="0"/>
                        <a:buChar char="•"/>
                      </a:pPr>
                      <a:r>
                        <a:rPr lang="ko-KR" altLang="en-US" sz="1400" dirty="0" smtClean="0">
                          <a:solidFill>
                            <a:srgbClr val="FF0000"/>
                          </a:solidFill>
                          <a:latin typeface="HY헤드라인M" panose="02030600000101010101" pitchFamily="18" charset="-127"/>
                          <a:ea typeface="HY헤드라인M" panose="02030600000101010101" pitchFamily="18" charset="-127"/>
                        </a:rPr>
                        <a:t>유독물질 </a:t>
                      </a:r>
                      <a:r>
                        <a:rPr lang="en-US" altLang="ko-KR" sz="1400" dirty="0" smtClean="0">
                          <a:solidFill>
                            <a:srgbClr val="FF0000"/>
                          </a:solidFill>
                          <a:latin typeface="HY헤드라인M" panose="02030600000101010101" pitchFamily="18" charset="-127"/>
                          <a:ea typeface="HY헤드라인M" panose="02030600000101010101" pitchFamily="18" charset="-127"/>
                        </a:rPr>
                        <a:t>5,000kg, </a:t>
                      </a:r>
                      <a:r>
                        <a:rPr lang="ko-KR" altLang="en-US" sz="1400" dirty="0" smtClean="0">
                          <a:solidFill>
                            <a:srgbClr val="FF0000"/>
                          </a:solidFill>
                          <a:latin typeface="HY헤드라인M" panose="02030600000101010101" pitchFamily="18" charset="-127"/>
                          <a:ea typeface="HY헤드라인M" panose="02030600000101010101" pitchFamily="18" charset="-127"/>
                        </a:rPr>
                        <a:t>그 외 유해화학물질 </a:t>
                      </a:r>
                      <a:r>
                        <a:rPr lang="en-US" altLang="ko-KR" sz="1400" dirty="0" smtClean="0">
                          <a:solidFill>
                            <a:srgbClr val="FF0000"/>
                          </a:solidFill>
                          <a:latin typeface="HY헤드라인M" panose="02030600000101010101" pitchFamily="18" charset="-127"/>
                          <a:ea typeface="HY헤드라인M" panose="02030600000101010101" pitchFamily="18" charset="-127"/>
                        </a:rPr>
                        <a:t>3,000kg</a:t>
                      </a:r>
                      <a:endParaRPr lang="ko-KR" altLang="en-US" sz="1400" dirty="0">
                        <a:solidFill>
                          <a:srgbClr val="FF0000"/>
                        </a:solidFill>
                        <a:latin typeface="HY헤드라인M" panose="02030600000101010101" pitchFamily="18" charset="-127"/>
                        <a:ea typeface="HY헤드라인M" panose="02030600000101010101" pitchFamily="18" charset="-127"/>
                      </a:endParaRPr>
                    </a:p>
                  </a:txBody>
                  <a:tcPr marL="91444" marR="91444" marT="45686" marB="4568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4845" name="TextBox 9"/>
          <p:cNvSpPr txBox="1">
            <a:spLocks noChangeArrowheads="1"/>
          </p:cNvSpPr>
          <p:nvPr/>
        </p:nvSpPr>
        <p:spPr bwMode="auto">
          <a:xfrm>
            <a:off x="1116013" y="6092825"/>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영업허가 취소 또는 영업정지 처분 가능</a:t>
            </a:r>
            <a:r>
              <a:rPr kumimoji="0" lang="en-US" altLang="ko-KR" sz="1400">
                <a:latin typeface="HY헤드라인M" pitchFamily="18" charset="-127"/>
                <a:ea typeface="HY헤드라인M" pitchFamily="18" charset="-127"/>
              </a:rPr>
              <a:t>, 3</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천만원 이하의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분류</a:t>
            </a:r>
            <a:r>
              <a:rPr kumimoji="0" lang="ko-KR" altLang="en-US" sz="2800" dirty="0">
                <a:solidFill>
                  <a:sysClr val="windowText" lastClr="000000"/>
                </a:solidFill>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표시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16</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5843" name="모서리가 둥근 직사각형 3"/>
          <p:cNvSpPr>
            <a:spLocks noChangeArrowheads="1"/>
          </p:cNvSpPr>
          <p:nvPr/>
        </p:nvSpPr>
        <p:spPr bwMode="auto">
          <a:xfrm>
            <a:off x="395288" y="908050"/>
            <a:ext cx="6048375"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유해화학물질의 표시</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12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5" name="표 4"/>
          <p:cNvGraphicFramePr>
            <a:graphicFrameLocks noGrp="1"/>
          </p:cNvGraphicFramePr>
          <p:nvPr/>
        </p:nvGraphicFramePr>
        <p:xfrm>
          <a:off x="684213" y="1628775"/>
          <a:ext cx="7848600" cy="3890962"/>
        </p:xfrm>
        <a:graphic>
          <a:graphicData uri="http://schemas.openxmlformats.org/drawingml/2006/table">
            <a:tbl>
              <a:tblPr firstRow="1" bandRow="1">
                <a:tableStyleId>{5940675A-B579-460E-94D1-54222C63F5DA}</a:tableStyleId>
              </a:tblPr>
              <a:tblGrid>
                <a:gridCol w="936071">
                  <a:extLst>
                    <a:ext uri="{9D8B030D-6E8A-4147-A177-3AD203B41FA5}">
                      <a16:colId xmlns:a16="http://schemas.microsoft.com/office/drawing/2014/main" val="20000"/>
                    </a:ext>
                  </a:extLst>
                </a:gridCol>
                <a:gridCol w="3456264">
                  <a:extLst>
                    <a:ext uri="{9D8B030D-6E8A-4147-A177-3AD203B41FA5}">
                      <a16:colId xmlns:a16="http://schemas.microsoft.com/office/drawing/2014/main" val="20001"/>
                    </a:ext>
                  </a:extLst>
                </a:gridCol>
                <a:gridCol w="3456265">
                  <a:extLst>
                    <a:ext uri="{9D8B030D-6E8A-4147-A177-3AD203B41FA5}">
                      <a16:colId xmlns:a16="http://schemas.microsoft.com/office/drawing/2014/main" val="20002"/>
                    </a:ext>
                  </a:extLst>
                </a:gridCol>
              </a:tblGrid>
              <a:tr h="325130">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구분</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현행</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ko-KR" altLang="en-US" sz="1400" dirty="0" smtClean="0">
                          <a:solidFill>
                            <a:schemeClr val="tx1"/>
                          </a:solidFill>
                          <a:latin typeface="HY헤드라인M" panose="02030600000101010101" pitchFamily="18" charset="-127"/>
                          <a:ea typeface="HY헤드라인M" panose="02030600000101010101" pitchFamily="18" charset="-127"/>
                        </a:rPr>
                        <a:t>화관법</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859680">
                <a:tc>
                  <a:txBody>
                    <a:bodyPr/>
                    <a:lstStyle/>
                    <a:p>
                      <a:pPr marL="0" indent="0" algn="ctr" latinLnBrk="1">
                        <a:lnSpc>
                          <a:spcPct val="120000"/>
                        </a:lnSpc>
                        <a:spcAft>
                          <a:spcPts val="600"/>
                        </a:spcAft>
                        <a:buFontTx/>
                        <a:buNone/>
                      </a:pPr>
                      <a:r>
                        <a:rPr lang="ko-KR" altLang="en-US" sz="1400" dirty="0" smtClean="0">
                          <a:solidFill>
                            <a:schemeClr val="tx1"/>
                          </a:solidFill>
                          <a:latin typeface="HY헤드라인M" panose="02030600000101010101" pitchFamily="18" charset="-127"/>
                          <a:ea typeface="HY헤드라인M" panose="02030600000101010101" pitchFamily="18" charset="-127"/>
                        </a:rPr>
                        <a:t>표시장소</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1" hangingPunct="1">
                        <a:lnSpc>
                          <a:spcPct val="120000"/>
                        </a:lnSpc>
                        <a:spcBef>
                          <a:spcPts val="0"/>
                        </a:spcBef>
                        <a:spcAft>
                          <a:spcPts val="600"/>
                        </a:spcAft>
                        <a:buClrTx/>
                        <a:buSzTx/>
                        <a:buFont typeface="Arial" panose="020B0604020202020204" pitchFamily="34" charset="0"/>
                        <a:buNone/>
                        <a:tabLst/>
                        <a:defRPr/>
                      </a:pPr>
                      <a:r>
                        <a:rPr lang="ko-KR" altLang="en-US" sz="1400" dirty="0" smtClean="0">
                          <a:latin typeface="HY헤드라인M" panose="02030600000101010101" pitchFamily="18" charset="-127"/>
                          <a:ea typeface="HY헤드라인M" panose="02030600000101010101" pitchFamily="18" charset="-127"/>
                        </a:rPr>
                        <a:t>보관</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저장시설</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진열</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보관장소</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운반차량</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컨테이너</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이동식 탱크로리 포함</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용기</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r>
                        <a:rPr lang="ko-KR" altLang="en-US" sz="1400" baseline="0" dirty="0" smtClean="0">
                          <a:solidFill>
                            <a:schemeClr val="tx1"/>
                          </a:solidFill>
                          <a:latin typeface="HY헤드라인M" panose="02030600000101010101" pitchFamily="18" charset="-127"/>
                          <a:ea typeface="HY헤드라인M" panose="02030600000101010101" pitchFamily="18" charset="-127"/>
                        </a:rPr>
                        <a:t>포장</a:t>
                      </a:r>
                      <a:endParaRPr lang="ko-KR" altLang="en-US" sz="1400" dirty="0" smtClean="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1" hangingPunct="1">
                        <a:lnSpc>
                          <a:spcPct val="120000"/>
                        </a:lnSpc>
                        <a:spcBef>
                          <a:spcPts val="0"/>
                        </a:spcBef>
                        <a:spcAft>
                          <a:spcPts val="600"/>
                        </a:spcAft>
                        <a:buClrTx/>
                        <a:buSzTx/>
                        <a:buFont typeface="Arial" panose="020B0604020202020204" pitchFamily="34" charset="0"/>
                        <a:buNone/>
                        <a:tabLst/>
                        <a:defRPr/>
                      </a:pPr>
                      <a:r>
                        <a:rPr lang="ko-KR" altLang="en-US" sz="1400" dirty="0" smtClean="0">
                          <a:latin typeface="HY헤드라인M" panose="02030600000101010101" pitchFamily="18" charset="-127"/>
                          <a:ea typeface="HY헤드라인M" panose="02030600000101010101" pitchFamily="18" charset="-127"/>
                        </a:rPr>
                        <a:t>보관</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저장시설</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진열</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보관장소</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운반차량</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컨테이너</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이동식 탱크로리 포함</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용기</a:t>
                      </a:r>
                      <a:r>
                        <a:rPr lang="en-US" altLang="ko-KR" sz="1400" baseline="0" dirty="0" smtClean="0">
                          <a:solidFill>
                            <a:schemeClr val="tx1"/>
                          </a:solidFill>
                          <a:latin typeface="HY헤드라인M" panose="02030600000101010101" pitchFamily="18" charset="-127"/>
                          <a:ea typeface="HY헤드라인M" panose="02030600000101010101" pitchFamily="18" charset="-127"/>
                        </a:rPr>
                        <a:t>·</a:t>
                      </a:r>
                      <a:r>
                        <a:rPr lang="ko-KR" altLang="en-US" sz="1400" baseline="0" dirty="0" smtClean="0">
                          <a:solidFill>
                            <a:schemeClr val="tx1"/>
                          </a:solidFill>
                          <a:latin typeface="HY헤드라인M" panose="02030600000101010101" pitchFamily="18" charset="-127"/>
                          <a:ea typeface="HY헤드라인M" panose="02030600000101010101" pitchFamily="18" charset="-127"/>
                        </a:rPr>
                        <a:t>포장</a:t>
                      </a:r>
                      <a:endParaRPr lang="ko-KR" altLang="en-US" sz="1400" dirty="0" smtClean="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9488">
                <a:tc>
                  <a:txBody>
                    <a:bodyPr/>
                    <a:lstStyle/>
                    <a:p>
                      <a:pPr marL="0" indent="0" algn="ctr" latinLnBrk="1">
                        <a:lnSpc>
                          <a:spcPct val="120000"/>
                        </a:lnSpc>
                        <a:spcAft>
                          <a:spcPts val="600"/>
                        </a:spcAft>
                        <a:buFontTx/>
                        <a:buNone/>
                      </a:pPr>
                      <a:r>
                        <a:rPr lang="ko-KR" altLang="en-US" sz="1400" dirty="0" smtClean="0">
                          <a:solidFill>
                            <a:schemeClr val="tx1"/>
                          </a:solidFill>
                          <a:latin typeface="HY헤드라인M" panose="02030600000101010101" pitchFamily="18" charset="-127"/>
                          <a:ea typeface="HY헤드라인M" panose="02030600000101010101" pitchFamily="18" charset="-127"/>
                        </a:rPr>
                        <a:t>표시대상</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nSpc>
                          <a:spcPct val="120000"/>
                        </a:lnSpc>
                      </a:pPr>
                      <a:r>
                        <a:rPr lang="ko-KR" altLang="en-US" sz="1400" dirty="0" smtClean="0">
                          <a:latin typeface="HY헤드라인M" panose="02030600000101010101" pitchFamily="18" charset="-127"/>
                          <a:ea typeface="HY헤드라인M" panose="02030600000101010101" pitchFamily="18" charset="-127"/>
                        </a:rPr>
                        <a:t>유독물</a:t>
                      </a:r>
                      <a:endParaRPr lang="ko-KR" altLang="en-US" sz="1400" dirty="0">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latinLnBrk="1">
                        <a:lnSpc>
                          <a:spcPct val="120000"/>
                        </a:lnSpc>
                        <a:spcAft>
                          <a:spcPts val="600"/>
                        </a:spcAft>
                        <a:buFont typeface="Arial" panose="020B0604020202020204" pitchFamily="34" charset="0"/>
                        <a:buNone/>
                      </a:pPr>
                      <a:r>
                        <a:rPr lang="ko-KR" altLang="en-US" sz="1400" dirty="0" smtClean="0">
                          <a:solidFill>
                            <a:schemeClr val="tx1"/>
                          </a:solidFill>
                          <a:latin typeface="HY헤드라인M" panose="02030600000101010101" pitchFamily="18" charset="-127"/>
                          <a:ea typeface="HY헤드라인M" panose="02030600000101010101" pitchFamily="18" charset="-127"/>
                        </a:rPr>
                        <a:t>유해화학물질</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유독물질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허가물질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제한물질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금지물질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사고대비물질</a:t>
                      </a:r>
                      <a:r>
                        <a:rPr lang="en-US" altLang="ko-KR" sz="1400" dirty="0" smtClean="0">
                          <a:solidFill>
                            <a:schemeClr val="tx1"/>
                          </a:solidFill>
                          <a:latin typeface="HY헤드라인M" panose="02030600000101010101" pitchFamily="18" charset="-127"/>
                          <a:ea typeface="HY헤드라인M" panose="02030600000101010101" pitchFamily="18" charset="-127"/>
                        </a:rPr>
                        <a:t>)</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6664">
                <a:tc>
                  <a:txBody>
                    <a:bodyPr/>
                    <a:lstStyle/>
                    <a:p>
                      <a:pPr marL="0" indent="0" algn="ctr" latinLnBrk="1">
                        <a:spcAft>
                          <a:spcPts val="600"/>
                        </a:spcAft>
                        <a:buFontTx/>
                        <a:buNone/>
                      </a:pPr>
                      <a:r>
                        <a:rPr lang="ko-KR" altLang="en-US" sz="1400" dirty="0" smtClean="0">
                          <a:solidFill>
                            <a:schemeClr val="tx1"/>
                          </a:solidFill>
                          <a:latin typeface="HY헤드라인M" panose="02030600000101010101" pitchFamily="18" charset="-127"/>
                          <a:ea typeface="HY헤드라인M" panose="02030600000101010101" pitchFamily="18" charset="-127"/>
                        </a:rPr>
                        <a:t>표시내용</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1. </a:t>
                      </a:r>
                      <a:r>
                        <a:rPr lang="ko-KR" altLang="en-US" sz="1400" dirty="0" smtClean="0">
                          <a:solidFill>
                            <a:schemeClr val="tx1"/>
                          </a:solidFill>
                          <a:latin typeface="HY헤드라인M" panose="02030600000101010101" pitchFamily="18" charset="-127"/>
                          <a:ea typeface="HY헤드라인M" panose="02030600000101010101" pitchFamily="18" charset="-127"/>
                        </a:rPr>
                        <a:t>유독물의 명칭 또는 제품명</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2. </a:t>
                      </a:r>
                      <a:r>
                        <a:rPr lang="ko-KR" altLang="en-US" sz="1400" dirty="0" smtClean="0">
                          <a:solidFill>
                            <a:schemeClr val="tx1"/>
                          </a:solidFill>
                          <a:latin typeface="HY헤드라인M" panose="02030600000101010101" pitchFamily="18" charset="-127"/>
                          <a:ea typeface="HY헤드라인M" panose="02030600000101010101" pitchFamily="18" charset="-127"/>
                        </a:rPr>
                        <a:t>그림문자</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3. </a:t>
                      </a:r>
                      <a:r>
                        <a:rPr lang="ko-KR" altLang="en-US" sz="1400" dirty="0" err="1" smtClean="0">
                          <a:solidFill>
                            <a:schemeClr val="tx1"/>
                          </a:solidFill>
                          <a:latin typeface="HY헤드라인M" panose="02030600000101010101" pitchFamily="18" charset="-127"/>
                          <a:ea typeface="HY헤드라인M" panose="02030600000101010101" pitchFamily="18" charset="-127"/>
                        </a:rPr>
                        <a:t>신호어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4. </a:t>
                      </a:r>
                      <a:r>
                        <a:rPr lang="ko-KR" altLang="en-US" sz="1400" dirty="0" smtClean="0">
                          <a:solidFill>
                            <a:schemeClr val="tx1"/>
                          </a:solidFill>
                          <a:latin typeface="HY헤드라인M" panose="02030600000101010101" pitchFamily="18" charset="-127"/>
                          <a:ea typeface="HY헤드라인M" panose="02030600000101010101" pitchFamily="18" charset="-127"/>
                        </a:rPr>
                        <a:t>유해위험문구</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5. </a:t>
                      </a:r>
                      <a:r>
                        <a:rPr lang="ko-KR" altLang="en-US" sz="1400" dirty="0" smtClean="0">
                          <a:solidFill>
                            <a:schemeClr val="tx1"/>
                          </a:solidFill>
                          <a:latin typeface="HY헤드라인M" panose="02030600000101010101" pitchFamily="18" charset="-127"/>
                          <a:ea typeface="HY헤드라인M" panose="02030600000101010101" pitchFamily="18" charset="-127"/>
                        </a:rPr>
                        <a:t>예방조치문구</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6. </a:t>
                      </a:r>
                      <a:r>
                        <a:rPr lang="ko-KR" altLang="en-US" sz="1400" dirty="0" smtClean="0">
                          <a:solidFill>
                            <a:schemeClr val="tx1"/>
                          </a:solidFill>
                          <a:latin typeface="HY헤드라인M" panose="02030600000101010101" pitchFamily="18" charset="-127"/>
                          <a:ea typeface="HY헤드라인M" panose="02030600000101010101" pitchFamily="18" charset="-127"/>
                        </a:rPr>
                        <a:t>공급자 정보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1. </a:t>
                      </a:r>
                      <a:r>
                        <a:rPr lang="ko-KR" altLang="en-US" sz="1400" dirty="0" smtClean="0">
                          <a:solidFill>
                            <a:schemeClr val="tx1"/>
                          </a:solidFill>
                          <a:latin typeface="HY헤드라인M" panose="02030600000101010101" pitchFamily="18" charset="-127"/>
                          <a:ea typeface="HY헤드라인M" panose="02030600000101010101" pitchFamily="18" charset="-127"/>
                        </a:rPr>
                        <a:t>유독물의 명칭 또는 제품명</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2. </a:t>
                      </a:r>
                      <a:r>
                        <a:rPr lang="ko-KR" altLang="en-US" sz="1400" dirty="0" smtClean="0">
                          <a:solidFill>
                            <a:schemeClr val="tx1"/>
                          </a:solidFill>
                          <a:latin typeface="HY헤드라인M" panose="02030600000101010101" pitchFamily="18" charset="-127"/>
                          <a:ea typeface="HY헤드라인M" panose="02030600000101010101" pitchFamily="18" charset="-127"/>
                        </a:rPr>
                        <a:t>그림문자</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3. </a:t>
                      </a:r>
                      <a:r>
                        <a:rPr lang="ko-KR" altLang="en-US" sz="1400" dirty="0" err="1" smtClean="0">
                          <a:solidFill>
                            <a:schemeClr val="tx1"/>
                          </a:solidFill>
                          <a:latin typeface="HY헤드라인M" panose="02030600000101010101" pitchFamily="18" charset="-127"/>
                          <a:ea typeface="HY헤드라인M" panose="02030600000101010101" pitchFamily="18" charset="-127"/>
                        </a:rPr>
                        <a:t>신호어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4. </a:t>
                      </a:r>
                      <a:r>
                        <a:rPr lang="ko-KR" altLang="en-US" sz="1400" dirty="0" smtClean="0">
                          <a:solidFill>
                            <a:schemeClr val="tx1"/>
                          </a:solidFill>
                          <a:latin typeface="HY헤드라인M" panose="02030600000101010101" pitchFamily="18" charset="-127"/>
                          <a:ea typeface="HY헤드라인M" panose="02030600000101010101" pitchFamily="18" charset="-127"/>
                        </a:rPr>
                        <a:t>유해위험문구</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5. </a:t>
                      </a:r>
                      <a:r>
                        <a:rPr lang="ko-KR" altLang="en-US" sz="1400" dirty="0" smtClean="0">
                          <a:solidFill>
                            <a:schemeClr val="tx1"/>
                          </a:solidFill>
                          <a:latin typeface="HY헤드라인M" panose="02030600000101010101" pitchFamily="18" charset="-127"/>
                          <a:ea typeface="HY헤드라인M" panose="02030600000101010101" pitchFamily="18" charset="-127"/>
                        </a:rPr>
                        <a:t>예방조치문구</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6. </a:t>
                      </a:r>
                      <a:r>
                        <a:rPr lang="ko-KR" altLang="en-US" sz="1400" dirty="0" smtClean="0">
                          <a:solidFill>
                            <a:schemeClr val="tx1"/>
                          </a:solidFill>
                          <a:latin typeface="HY헤드라인M" panose="02030600000101010101" pitchFamily="18" charset="-127"/>
                          <a:ea typeface="HY헤드라인M" panose="02030600000101010101" pitchFamily="18" charset="-127"/>
                        </a:rPr>
                        <a:t>공급자 정보</a:t>
                      </a:r>
                    </a:p>
                    <a:p>
                      <a:pPr marL="0" indent="0" algn="l" latinLnBrk="1">
                        <a:spcAft>
                          <a:spcPts val="600"/>
                        </a:spcAft>
                        <a:buFont typeface="Arial" panose="020B0604020202020204" pitchFamily="34" charset="0"/>
                        <a:buNone/>
                      </a:pPr>
                      <a:r>
                        <a:rPr lang="en-US" altLang="ko-KR" sz="1400" dirty="0" smtClean="0">
                          <a:solidFill>
                            <a:schemeClr val="tx1"/>
                          </a:solidFill>
                          <a:latin typeface="HY헤드라인M" panose="02030600000101010101" pitchFamily="18" charset="-127"/>
                          <a:ea typeface="HY헤드라인M" panose="02030600000101010101" pitchFamily="18" charset="-127"/>
                        </a:rPr>
                        <a:t>7. </a:t>
                      </a:r>
                      <a:r>
                        <a:rPr lang="ko-KR" altLang="en-US" sz="1400" dirty="0" smtClean="0">
                          <a:solidFill>
                            <a:schemeClr val="tx1"/>
                          </a:solidFill>
                          <a:latin typeface="HY헤드라인M" panose="02030600000101010101" pitchFamily="18" charset="-127"/>
                          <a:ea typeface="HY헤드라인M" panose="02030600000101010101" pitchFamily="18" charset="-127"/>
                        </a:rPr>
                        <a:t>국제연합번호</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내부 용기</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포장 제외</a:t>
                      </a:r>
                      <a:r>
                        <a:rPr lang="en-US" altLang="ko-KR" sz="1400" dirty="0" smtClean="0">
                          <a:solidFill>
                            <a:schemeClr val="tx1"/>
                          </a:solidFill>
                          <a:latin typeface="HY헤드라인M" panose="02030600000101010101" pitchFamily="18" charset="-127"/>
                          <a:ea typeface="HY헤드라인M" panose="02030600000101010101" pitchFamily="18" charset="-127"/>
                        </a:rPr>
                        <a:t>)</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91437" marR="91437" marT="45728" marB="4572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5866" name="모서리가 둥근 직사각형 5"/>
          <p:cNvSpPr>
            <a:spLocks noChangeArrowheads="1"/>
          </p:cNvSpPr>
          <p:nvPr/>
        </p:nvSpPr>
        <p:spPr bwMode="auto">
          <a:xfrm>
            <a:off x="539750" y="1268413"/>
            <a:ext cx="7777163" cy="388937"/>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표시대상 및 내용</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35867" name="모서리가 둥근 직사각형 6"/>
          <p:cNvSpPr>
            <a:spLocks noChangeArrowheads="1"/>
          </p:cNvSpPr>
          <p:nvPr/>
        </p:nvSpPr>
        <p:spPr bwMode="auto">
          <a:xfrm>
            <a:off x="539750" y="5634038"/>
            <a:ext cx="7777163"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pP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유예기간</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기존 분류표시는 </a:t>
            </a:r>
            <a:r>
              <a:rPr kumimoji="0" lang="en-US" altLang="ko-KR" sz="1600">
                <a:solidFill>
                  <a:srgbClr val="FF0000"/>
                </a:solidFill>
                <a:latin typeface="HY헤드라인M" pitchFamily="18" charset="-127"/>
                <a:ea typeface="HY헤드라인M" pitchFamily="18" charset="-127"/>
                <a:cs typeface="Arial" pitchFamily="34" charset="0"/>
                <a:sym typeface="맑은 고딕" pitchFamily="50" charset="-127"/>
              </a:rPr>
              <a:t>‘16.12.31.</a:t>
            </a:r>
            <a:r>
              <a:rPr kumimoji="0" lang="ko-KR" altLang="en-US" sz="1600">
                <a:latin typeface="HY헤드라인M" pitchFamily="18" charset="-127"/>
                <a:ea typeface="HY헤드라인M" pitchFamily="18" charset="-127"/>
                <a:cs typeface="Arial" pitchFamily="34" charset="0"/>
                <a:sym typeface="맑은 고딕" pitchFamily="50" charset="-127"/>
              </a:rPr>
              <a:t>까지 유해화학물질 표시기준 준수</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35868" name="TextBox 7"/>
          <p:cNvSpPr txBox="1">
            <a:spLocks noChangeArrowheads="1"/>
          </p:cNvSpPr>
          <p:nvPr/>
        </p:nvSpPr>
        <p:spPr bwMode="auto">
          <a:xfrm>
            <a:off x="1116013" y="6092825"/>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영업허가 취소 또는 영업정지 처분 가능</a:t>
            </a:r>
            <a:r>
              <a:rPr kumimoji="0" lang="en-US" altLang="ko-KR" sz="1400">
                <a:latin typeface="HY헤드라인M" pitchFamily="18" charset="-127"/>
                <a:ea typeface="HY헤드라인M" pitchFamily="18" charset="-127"/>
              </a:rPr>
              <a:t>, 3</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천만원 이하의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모서리가 둥근 직사각형 8"/>
          <p:cNvSpPr>
            <a:spLocks noChangeArrowheads="1"/>
          </p:cNvSpPr>
          <p:nvPr/>
        </p:nvSpPr>
        <p:spPr bwMode="auto">
          <a:xfrm>
            <a:off x="395288" y="908050"/>
            <a:ext cx="6048375"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보관</a:t>
            </a: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저장시설</a:t>
            </a: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 </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진열</a:t>
            </a: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보관장소</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별표 </a:t>
            </a:r>
            <a:r>
              <a:rPr kumimoji="0" lang="en-US" altLang="ko-KR" sz="1200">
                <a:latin typeface="HY헤드라인M" pitchFamily="18" charset="-127"/>
                <a:ea typeface="HY헤드라인M" pitchFamily="18" charset="-127"/>
                <a:cs typeface="Arial" pitchFamily="34" charset="0"/>
                <a:sym typeface="맑은 고딕" pitchFamily="50" charset="-127"/>
              </a:rPr>
              <a:t>2)</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pic>
        <p:nvPicPr>
          <p:cNvPr id="36867" name="Picture 2"/>
          <p:cNvPicPr>
            <a:picLocks noChangeAspect="1" noChangeArrowheads="1"/>
          </p:cNvPicPr>
          <p:nvPr/>
        </p:nvPicPr>
        <p:blipFill>
          <a:blip r:embed="rId3"/>
          <a:srcRect/>
          <a:stretch>
            <a:fillRect/>
          </a:stretch>
        </p:blipFill>
        <p:spPr bwMode="auto">
          <a:xfrm>
            <a:off x="611188" y="1700213"/>
            <a:ext cx="4105275" cy="1873250"/>
          </a:xfrm>
          <a:prstGeom prst="rect">
            <a:avLst/>
          </a:prstGeom>
          <a:noFill/>
          <a:ln w="9525">
            <a:noFill/>
            <a:miter lim="800000"/>
            <a:headEnd/>
            <a:tailEnd/>
          </a:ln>
        </p:spPr>
      </p:pic>
      <p:pic>
        <p:nvPicPr>
          <p:cNvPr id="36868" name="Picture 3"/>
          <p:cNvPicPr preferRelativeResize="0">
            <a:picLocks noChangeArrowheads="1"/>
          </p:cNvPicPr>
          <p:nvPr/>
        </p:nvPicPr>
        <p:blipFill>
          <a:blip r:embed="rId4"/>
          <a:srcRect/>
          <a:stretch>
            <a:fillRect/>
          </a:stretch>
        </p:blipFill>
        <p:spPr bwMode="auto">
          <a:xfrm>
            <a:off x="5003800" y="1665288"/>
            <a:ext cx="3671888" cy="1908175"/>
          </a:xfrm>
          <a:prstGeom prst="rect">
            <a:avLst/>
          </a:prstGeom>
          <a:noFill/>
          <a:ln w="9525">
            <a:noFill/>
            <a:miter lim="800000"/>
            <a:headEnd/>
            <a:tailEnd/>
          </a:ln>
        </p:spPr>
      </p:pic>
      <p:sp>
        <p:nvSpPr>
          <p:cNvPr id="36869" name="직사각형 11"/>
          <p:cNvSpPr>
            <a:spLocks noChangeArrowheads="1"/>
          </p:cNvSpPr>
          <p:nvPr/>
        </p:nvSpPr>
        <p:spPr bwMode="auto">
          <a:xfrm>
            <a:off x="1619250" y="1341438"/>
            <a:ext cx="2084388" cy="338137"/>
          </a:xfrm>
          <a:prstGeom prst="rect">
            <a:avLst/>
          </a:prstGeom>
          <a:noFill/>
          <a:ln w="9525">
            <a:noFill/>
            <a:miter lim="800000"/>
            <a:headEnd/>
            <a:tailEnd/>
          </a:ln>
        </p:spPr>
        <p:txBody>
          <a:bodyPr wrap="none">
            <a:spAutoFit/>
          </a:bodyPr>
          <a:lstStyle/>
          <a:p>
            <a:r>
              <a:rPr kumimoji="0" lang="en-US" altLang="ko-KR" sz="1600">
                <a:latin typeface="HY헤드라인M" pitchFamily="18" charset="-127"/>
                <a:ea typeface="HY헤드라인M" pitchFamily="18" charset="-127"/>
                <a:cs typeface="Arial" pitchFamily="34" charset="0"/>
                <a:sym typeface="맑은 고딕" pitchFamily="50" charset="-127"/>
              </a:rPr>
              <a:t>&lt;</a:t>
            </a:r>
            <a:r>
              <a:rPr kumimoji="0" lang="ko-KR" altLang="en-US" sz="1600">
                <a:latin typeface="HY헤드라인M" pitchFamily="18" charset="-127"/>
                <a:ea typeface="HY헤드라인M" pitchFamily="18" charset="-127"/>
                <a:cs typeface="Arial" pitchFamily="34" charset="0"/>
                <a:sym typeface="맑은 고딕" pitchFamily="50" charset="-127"/>
              </a:rPr>
              <a:t>유해화학물질 표시</a:t>
            </a:r>
            <a:r>
              <a:rPr kumimoji="0" lang="en-US" altLang="ko-KR" sz="1600">
                <a:latin typeface="HY헤드라인M" pitchFamily="18" charset="-127"/>
                <a:ea typeface="HY헤드라인M" pitchFamily="18" charset="-127"/>
                <a:cs typeface="Arial" pitchFamily="34" charset="0"/>
                <a:sym typeface="맑은 고딕" pitchFamily="50" charset="-127"/>
              </a:rPr>
              <a:t>&gt;</a:t>
            </a:r>
            <a:endParaRPr kumimoji="0" lang="ko-KR" altLang="en-US" sz="1600">
              <a:latin typeface="맑은 고딕" pitchFamily="50" charset="-127"/>
              <a:ea typeface="맑은 고딕" pitchFamily="50" charset="-127"/>
              <a:cs typeface="Arial" pitchFamily="34" charset="0"/>
            </a:endParaRPr>
          </a:p>
        </p:txBody>
      </p:sp>
      <p:sp>
        <p:nvSpPr>
          <p:cNvPr id="36870" name="직사각형 12"/>
          <p:cNvSpPr>
            <a:spLocks noChangeArrowheads="1"/>
          </p:cNvSpPr>
          <p:nvPr/>
        </p:nvSpPr>
        <p:spPr bwMode="auto">
          <a:xfrm>
            <a:off x="5580063" y="1341438"/>
            <a:ext cx="2563812" cy="338137"/>
          </a:xfrm>
          <a:prstGeom prst="rect">
            <a:avLst/>
          </a:prstGeom>
          <a:noFill/>
          <a:ln w="9525">
            <a:noFill/>
            <a:miter lim="800000"/>
            <a:headEnd/>
            <a:tailEnd/>
          </a:ln>
        </p:spPr>
        <p:txBody>
          <a:bodyPr wrap="none">
            <a:spAutoFit/>
          </a:bodyPr>
          <a:lstStyle/>
          <a:p>
            <a:r>
              <a:rPr kumimoji="0" lang="en-US" altLang="ko-KR" sz="1600">
                <a:latin typeface="HY헤드라인M" pitchFamily="18" charset="-127"/>
                <a:ea typeface="HY헤드라인M" pitchFamily="18" charset="-127"/>
                <a:cs typeface="Arial" pitchFamily="34" charset="0"/>
                <a:sym typeface="맑은 고딕" pitchFamily="50" charset="-127"/>
              </a:rPr>
              <a:t>&lt;</a:t>
            </a:r>
            <a:r>
              <a:rPr kumimoji="0" lang="ko-KR" altLang="en-US" sz="1600">
                <a:latin typeface="HY헤드라인M" pitchFamily="18" charset="-127"/>
                <a:ea typeface="HY헤드라인M" pitchFamily="18" charset="-127"/>
                <a:cs typeface="Arial" pitchFamily="34" charset="0"/>
                <a:sym typeface="맑은 고딕" pitchFamily="50" charset="-127"/>
              </a:rPr>
              <a:t>유해화학물질 목록 표시</a:t>
            </a:r>
            <a:r>
              <a:rPr kumimoji="0" lang="en-US" altLang="ko-KR" sz="1600">
                <a:latin typeface="HY헤드라인M" pitchFamily="18" charset="-127"/>
                <a:ea typeface="HY헤드라인M" pitchFamily="18" charset="-127"/>
                <a:cs typeface="Arial" pitchFamily="34" charset="0"/>
                <a:sym typeface="맑은 고딕" pitchFamily="50" charset="-127"/>
              </a:rPr>
              <a:t>&gt;</a:t>
            </a:r>
            <a:endParaRPr kumimoji="0" lang="ko-KR" altLang="en-US" sz="1600">
              <a:latin typeface="맑은 고딕" pitchFamily="50" charset="-127"/>
              <a:ea typeface="맑은 고딕" pitchFamily="50" charset="-127"/>
              <a:cs typeface="Arial" pitchFamily="34" charset="0"/>
            </a:endParaRPr>
          </a:p>
        </p:txBody>
      </p:sp>
      <p:sp>
        <p:nvSpPr>
          <p:cNvPr id="36871" name="모서리가 둥근 직사각형 13"/>
          <p:cNvSpPr>
            <a:spLocks noChangeArrowheads="1"/>
          </p:cNvSpPr>
          <p:nvPr/>
        </p:nvSpPr>
        <p:spPr bwMode="auto">
          <a:xfrm>
            <a:off x="395288" y="3789363"/>
            <a:ext cx="6048375"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운반차량</a:t>
            </a:r>
            <a:r>
              <a:rPr kumimoji="0" lang="en-US" altLang="ko-KR" sz="1400">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sz="1400">
                <a:solidFill>
                  <a:srgbClr val="031CD7"/>
                </a:solidFill>
                <a:latin typeface="HY헤드라인M" pitchFamily="18" charset="-127"/>
                <a:ea typeface="HY헤드라인M" pitchFamily="18" charset="-127"/>
                <a:cs typeface="Arial" pitchFamily="34" charset="0"/>
                <a:sym typeface="맑은 고딕" pitchFamily="50" charset="-127"/>
              </a:rPr>
              <a:t>컨테이너</a:t>
            </a:r>
            <a:r>
              <a:rPr kumimoji="0" lang="en-US" altLang="ko-KR" sz="1400">
                <a:solidFill>
                  <a:srgbClr val="031CD7"/>
                </a:solidFill>
                <a:latin typeface="HY헤드라인M" pitchFamily="18" charset="-127"/>
                <a:ea typeface="HY헤드라인M" pitchFamily="18" charset="-127"/>
                <a:cs typeface="Arial" pitchFamily="34" charset="0"/>
                <a:sym typeface="맑은 고딕" pitchFamily="50" charset="-127"/>
              </a:rPr>
              <a:t>, </a:t>
            </a:r>
            <a:r>
              <a:rPr kumimoji="0" lang="ko-KR" altLang="en-US" sz="1400">
                <a:solidFill>
                  <a:srgbClr val="031CD7"/>
                </a:solidFill>
                <a:latin typeface="HY헤드라인M" pitchFamily="18" charset="-127"/>
                <a:ea typeface="HY헤드라인M" pitchFamily="18" charset="-127"/>
                <a:cs typeface="Arial" pitchFamily="34" charset="0"/>
                <a:sym typeface="맑은 고딕" pitchFamily="50" charset="-127"/>
              </a:rPr>
              <a:t>이동식 탱크로리 포함</a:t>
            </a:r>
            <a:r>
              <a:rPr kumimoji="0" lang="en-US" altLang="ko-KR" sz="1400">
                <a:solidFill>
                  <a:srgbClr val="031CD7"/>
                </a:solidFill>
                <a:latin typeface="HY헤드라인M" pitchFamily="18" charset="-127"/>
                <a:ea typeface="HY헤드라인M" pitchFamily="18" charset="-127"/>
                <a:cs typeface="Arial" pitchFamily="34" charset="0"/>
                <a:sym typeface="맑은 고딕" pitchFamily="50" charset="-127"/>
              </a:rPr>
              <a:t>)</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별표 </a:t>
            </a:r>
            <a:r>
              <a:rPr kumimoji="0" lang="en-US" altLang="ko-KR" sz="1200">
                <a:latin typeface="HY헤드라인M" pitchFamily="18" charset="-127"/>
                <a:ea typeface="HY헤드라인M" pitchFamily="18" charset="-127"/>
                <a:cs typeface="Arial" pitchFamily="34" charset="0"/>
                <a:sym typeface="맑은 고딕" pitchFamily="50" charset="-127"/>
              </a:rPr>
              <a:t>2)</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36872" name="직사각형 14"/>
          <p:cNvSpPr>
            <a:spLocks noChangeArrowheads="1"/>
          </p:cNvSpPr>
          <p:nvPr/>
        </p:nvSpPr>
        <p:spPr bwMode="auto">
          <a:xfrm>
            <a:off x="611188" y="4241800"/>
            <a:ext cx="3786187" cy="339725"/>
          </a:xfrm>
          <a:prstGeom prst="rect">
            <a:avLst/>
          </a:prstGeom>
          <a:noFill/>
          <a:ln w="9525">
            <a:noFill/>
            <a:miter lim="800000"/>
            <a:headEnd/>
            <a:tailEnd/>
          </a:ln>
        </p:spPr>
        <p:txBody>
          <a:bodyPr>
            <a:spAutoFit/>
          </a:bodyPr>
          <a:lstStyle/>
          <a:p>
            <a:r>
              <a:rPr kumimoji="0" lang="ko-KR" altLang="en-US" sz="1600">
                <a:latin typeface="HY헤드라인M" pitchFamily="18" charset="-127"/>
                <a:ea typeface="HY헤드라인M" pitchFamily="18" charset="-127"/>
              </a:rPr>
              <a:t>가</a:t>
            </a:r>
            <a:r>
              <a:rPr kumimoji="0" lang="en-US" altLang="ko-KR" sz="1600">
                <a:latin typeface="HY헤드라인M" pitchFamily="18" charset="-127"/>
                <a:ea typeface="HY헤드라인M" pitchFamily="18" charset="-127"/>
              </a:rPr>
              <a:t>. 1</a:t>
            </a:r>
            <a:r>
              <a:rPr kumimoji="0" lang="ko-KR" altLang="en-US" sz="1600">
                <a:latin typeface="HY헤드라인M" pitchFamily="18" charset="-127"/>
                <a:ea typeface="HY헤드라인M" pitchFamily="18" charset="-127"/>
              </a:rPr>
              <a:t>톤 초과 운반의 경우 </a:t>
            </a:r>
          </a:p>
        </p:txBody>
      </p:sp>
      <p:pic>
        <p:nvPicPr>
          <p:cNvPr id="36873" name="Picture 3"/>
          <p:cNvPicPr>
            <a:picLocks noChangeAspect="1" noChangeArrowheads="1"/>
          </p:cNvPicPr>
          <p:nvPr/>
        </p:nvPicPr>
        <p:blipFill>
          <a:blip r:embed="rId5"/>
          <a:srcRect/>
          <a:stretch>
            <a:fillRect/>
          </a:stretch>
        </p:blipFill>
        <p:spPr bwMode="auto">
          <a:xfrm>
            <a:off x="684213" y="4738688"/>
            <a:ext cx="3887787" cy="1570037"/>
          </a:xfrm>
          <a:prstGeom prst="rect">
            <a:avLst/>
          </a:prstGeom>
          <a:noFill/>
          <a:ln w="9525">
            <a:noFill/>
            <a:miter lim="800000"/>
            <a:headEnd/>
            <a:tailEnd/>
          </a:ln>
        </p:spPr>
      </p:pic>
      <p:pic>
        <p:nvPicPr>
          <p:cNvPr id="36874" name="Picture 2"/>
          <p:cNvPicPr preferRelativeResize="0">
            <a:picLocks noChangeArrowheads="1"/>
          </p:cNvPicPr>
          <p:nvPr/>
        </p:nvPicPr>
        <p:blipFill>
          <a:blip r:embed="rId6"/>
          <a:srcRect/>
          <a:stretch>
            <a:fillRect/>
          </a:stretch>
        </p:blipFill>
        <p:spPr bwMode="auto">
          <a:xfrm>
            <a:off x="4984750" y="4186238"/>
            <a:ext cx="3282950" cy="2357437"/>
          </a:xfrm>
          <a:prstGeom prst="rect">
            <a:avLst/>
          </a:prstGeom>
          <a:noFill/>
          <a:ln w="9525">
            <a:noFill/>
            <a:miter lim="800000"/>
            <a:headEnd/>
            <a:tailEnd/>
          </a:ln>
        </p:spPr>
      </p:pic>
      <p:sp>
        <p:nvSpPr>
          <p:cNvPr id="18" name="직사각형 17"/>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분류</a:t>
            </a:r>
            <a:r>
              <a:rPr kumimoji="0" lang="ko-KR" altLang="en-US" sz="2800" dirty="0">
                <a:solidFill>
                  <a:sysClr val="windowText" lastClr="000000"/>
                </a:solidFill>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표시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16</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직사각형 4"/>
          <p:cNvSpPr>
            <a:spLocks noChangeArrowheads="1"/>
          </p:cNvSpPr>
          <p:nvPr/>
        </p:nvSpPr>
        <p:spPr bwMode="auto">
          <a:xfrm>
            <a:off x="642938" y="2060575"/>
            <a:ext cx="7500937" cy="769938"/>
          </a:xfrm>
          <a:prstGeom prst="rect">
            <a:avLst/>
          </a:prstGeom>
          <a:noFill/>
          <a:ln w="9525">
            <a:noFill/>
            <a:miter lim="800000"/>
            <a:headEnd/>
            <a:tailEnd/>
          </a:ln>
        </p:spPr>
        <p:txBody>
          <a:bodyPr>
            <a:spAutoFit/>
          </a:bodyPr>
          <a:lstStyle/>
          <a:p>
            <a:pPr algn="ctr"/>
            <a:r>
              <a:rPr kumimoji="0" lang="en-US" altLang="ko-KR" sz="4400">
                <a:latin typeface="HY헤드라인M" pitchFamily="18" charset="-127"/>
                <a:ea typeface="HY헤드라인M" pitchFamily="18" charset="-127"/>
              </a:rPr>
              <a:t>1.</a:t>
            </a:r>
            <a:r>
              <a:rPr kumimoji="0" lang="ko-KR" altLang="en-US" sz="4400">
                <a:latin typeface="HY헤드라인M" pitchFamily="18" charset="-127"/>
                <a:ea typeface="HY헤드라인M" pitchFamily="18" charset="-127"/>
              </a:rPr>
              <a:t> 화학물질관리법</a:t>
            </a:r>
            <a:endParaRPr kumimoji="0" lang="en-US" altLang="ko-KR" sz="4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srcRect/>
          <a:stretch>
            <a:fillRect/>
          </a:stretch>
        </p:blipFill>
        <p:spPr bwMode="auto">
          <a:xfrm>
            <a:off x="4090988" y="1557338"/>
            <a:ext cx="3505200" cy="1150937"/>
          </a:xfrm>
          <a:prstGeom prst="rect">
            <a:avLst/>
          </a:prstGeom>
          <a:noFill/>
          <a:ln w="9525">
            <a:noFill/>
            <a:miter lim="800000"/>
            <a:headEnd/>
            <a:tailEnd/>
          </a:ln>
        </p:spPr>
      </p:pic>
      <p:sp>
        <p:nvSpPr>
          <p:cNvPr id="10" name="직사각형 9"/>
          <p:cNvSpPr/>
          <p:nvPr/>
        </p:nvSpPr>
        <p:spPr>
          <a:xfrm>
            <a:off x="714375" y="1557338"/>
            <a:ext cx="3497263" cy="584200"/>
          </a:xfrm>
          <a:prstGeom prst="rect">
            <a:avLst/>
          </a:prstGeom>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kumimoji="0" lang="ko-KR" altLang="en-US" sz="1600" dirty="0" smtClean="0">
                <a:latin typeface="HY헤드라인M" panose="02030600000101010101" pitchFamily="18" charset="-127"/>
                <a:ea typeface="HY헤드라인M" panose="02030600000101010101" pitchFamily="18" charset="-127"/>
              </a:rPr>
              <a:t>나</a:t>
            </a:r>
            <a:r>
              <a:rPr kumimoji="0" lang="en-US" altLang="ko-KR" sz="1600" dirty="0" smtClean="0">
                <a:latin typeface="HY헤드라인M" panose="02030600000101010101" pitchFamily="18" charset="-127"/>
                <a:ea typeface="HY헤드라인M" panose="02030600000101010101" pitchFamily="18" charset="-127"/>
              </a:rPr>
              <a:t>. 1</a:t>
            </a:r>
            <a:r>
              <a:rPr kumimoji="0" lang="ko-KR" altLang="en-US" sz="1600" dirty="0" smtClean="0">
                <a:latin typeface="HY헤드라인M" panose="02030600000101010101" pitchFamily="18" charset="-127"/>
                <a:ea typeface="HY헤드라인M" panose="02030600000101010101" pitchFamily="18" charset="-127"/>
              </a:rPr>
              <a:t>톤 이하 운반의 경우</a:t>
            </a:r>
            <a:endParaRPr kumimoji="0" lang="en-US" altLang="ko-KR" sz="1600" dirty="0" smtClean="0">
              <a:latin typeface="HY헤드라인M" panose="02030600000101010101" pitchFamily="18" charset="-127"/>
              <a:ea typeface="HY헤드라인M" panose="02030600000101010101" pitchFamily="18" charset="-127"/>
            </a:endParaRPr>
          </a:p>
          <a:p>
            <a:pPr fontAlgn="auto">
              <a:spcBef>
                <a:spcPts val="0"/>
              </a:spcBef>
              <a:spcAft>
                <a:spcPts val="0"/>
              </a:spcAft>
              <a:defRPr/>
            </a:pPr>
            <a:r>
              <a:rPr kumimoji="0" lang="en-US" altLang="ko-KR" sz="1600" dirty="0">
                <a:latin typeface="HY헤드라인M" panose="02030600000101010101" pitchFamily="18" charset="-127"/>
                <a:ea typeface="HY헤드라인M" panose="02030600000101010101" pitchFamily="18" charset="-127"/>
              </a:rPr>
              <a:t> </a:t>
            </a:r>
            <a:r>
              <a:rPr kumimoji="0" lang="en-US" altLang="ko-KR" sz="1600" dirty="0" smtClean="0">
                <a:latin typeface="HY헤드라인M" panose="02030600000101010101" pitchFamily="18" charset="-127"/>
                <a:ea typeface="HY헤드라인M" panose="02030600000101010101" pitchFamily="18" charset="-127"/>
              </a:rPr>
              <a:t>   </a:t>
            </a:r>
            <a:r>
              <a:rPr kumimoji="0" lang="en-US" altLang="ko-KR" sz="1600" dirty="0" smtClean="0">
                <a:latin typeface="+mn-ea"/>
              </a:rPr>
              <a:t>(b=30~80cm, a=10~20cm)</a:t>
            </a:r>
            <a:r>
              <a:rPr kumimoji="0" lang="ko-KR" altLang="en-US" sz="1600" dirty="0" smtClean="0">
                <a:latin typeface="+mn-ea"/>
              </a:rPr>
              <a:t> </a:t>
            </a:r>
            <a:endParaRPr kumimoji="0" lang="ko-KR" altLang="en-US" sz="1600" dirty="0">
              <a:latin typeface="+mn-ea"/>
            </a:endParaRPr>
          </a:p>
        </p:txBody>
      </p:sp>
      <p:sp>
        <p:nvSpPr>
          <p:cNvPr id="37892" name="모서리가 둥근 직사각형 10"/>
          <p:cNvSpPr>
            <a:spLocks noChangeArrowheads="1"/>
          </p:cNvSpPr>
          <p:nvPr/>
        </p:nvSpPr>
        <p:spPr bwMode="auto">
          <a:xfrm>
            <a:off x="395288" y="2825750"/>
            <a:ext cx="6048375"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내부 용기 또는 포장</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별표 </a:t>
            </a:r>
            <a:r>
              <a:rPr kumimoji="0" lang="en-US" altLang="ko-KR" sz="1200">
                <a:latin typeface="HY헤드라인M" pitchFamily="18" charset="-127"/>
                <a:ea typeface="HY헤드라인M" pitchFamily="18" charset="-127"/>
                <a:cs typeface="Arial" pitchFamily="34" charset="0"/>
                <a:sym typeface="맑은 고딕" pitchFamily="50" charset="-127"/>
              </a:rPr>
              <a:t>2)</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2" name="Rectangle 68"/>
          <p:cNvSpPr>
            <a:spLocks noChangeArrowheads="1"/>
          </p:cNvSpPr>
          <p:nvPr/>
        </p:nvSpPr>
        <p:spPr bwMode="auto">
          <a:xfrm>
            <a:off x="684213" y="3617913"/>
            <a:ext cx="3671887" cy="2159000"/>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p>
            <a:pPr fontAlgn="auto">
              <a:spcBef>
                <a:spcPts val="0"/>
              </a:spcBef>
              <a:spcAft>
                <a:spcPts val="0"/>
              </a:spcAft>
              <a:defRPr/>
            </a:pPr>
            <a:endParaRPr kumimoji="0" lang="ko-KR" altLang="en-US">
              <a:latin typeface="+mn-lt"/>
              <a:ea typeface="+mn-ea"/>
            </a:endParaRPr>
          </a:p>
        </p:txBody>
      </p:sp>
      <p:sp>
        <p:nvSpPr>
          <p:cNvPr id="37894" name="_x71569312"/>
          <p:cNvSpPr>
            <a:spLocks noChangeArrowheads="1"/>
          </p:cNvSpPr>
          <p:nvPr/>
        </p:nvSpPr>
        <p:spPr bwMode="auto">
          <a:xfrm rot="2700000">
            <a:off x="1852613" y="4194175"/>
            <a:ext cx="501650" cy="517525"/>
          </a:xfrm>
          <a:prstGeom prst="rect">
            <a:avLst/>
          </a:prstGeom>
          <a:noFill/>
          <a:ln w="35941">
            <a:solidFill>
              <a:srgbClr val="FF0000"/>
            </a:solidFill>
            <a:miter lim="800000"/>
            <a:headEnd/>
            <a:tailEnd/>
          </a:ln>
        </p:spPr>
        <p:txBody>
          <a:bodyPr/>
          <a:lstStyle/>
          <a:p>
            <a:endParaRPr kumimoji="0" lang="ko-KR" altLang="en-US">
              <a:latin typeface="맑은 고딕" pitchFamily="50" charset="-127"/>
              <a:ea typeface="맑은 고딕" pitchFamily="50" charset="-127"/>
            </a:endParaRPr>
          </a:p>
        </p:txBody>
      </p:sp>
      <p:sp>
        <p:nvSpPr>
          <p:cNvPr id="37895" name="_x71673728"/>
          <p:cNvSpPr>
            <a:spLocks noChangeArrowheads="1"/>
          </p:cNvSpPr>
          <p:nvPr/>
        </p:nvSpPr>
        <p:spPr bwMode="auto">
          <a:xfrm rot="2700000">
            <a:off x="973932" y="4194969"/>
            <a:ext cx="501650" cy="515937"/>
          </a:xfrm>
          <a:prstGeom prst="rect">
            <a:avLst/>
          </a:prstGeom>
          <a:noFill/>
          <a:ln w="35941">
            <a:solidFill>
              <a:srgbClr val="FF0000"/>
            </a:solidFill>
            <a:miter lim="800000"/>
            <a:headEnd/>
            <a:tailEnd/>
          </a:ln>
        </p:spPr>
        <p:txBody>
          <a:bodyPr/>
          <a:lstStyle/>
          <a:p>
            <a:endParaRPr kumimoji="0" lang="ko-KR" altLang="en-US">
              <a:latin typeface="맑은 고딕" pitchFamily="50" charset="-127"/>
              <a:ea typeface="맑은 고딕" pitchFamily="50" charset="-127"/>
            </a:endParaRPr>
          </a:p>
        </p:txBody>
      </p:sp>
      <p:graphicFrame>
        <p:nvGraphicFramePr>
          <p:cNvPr id="15" name="표 14"/>
          <p:cNvGraphicFramePr>
            <a:graphicFrameLocks noGrp="1"/>
          </p:cNvGraphicFramePr>
          <p:nvPr/>
        </p:nvGraphicFramePr>
        <p:xfrm>
          <a:off x="2555875" y="3732213"/>
          <a:ext cx="504825" cy="360362"/>
        </p:xfrm>
        <a:graphic>
          <a:graphicData uri="http://schemas.openxmlformats.org/drawingml/2006/table">
            <a:tbl>
              <a:tblPr/>
              <a:tblGrid>
                <a:gridCol w="504825">
                  <a:extLst>
                    <a:ext uri="{9D8B030D-6E8A-4147-A177-3AD203B41FA5}">
                      <a16:colId xmlns:a16="http://schemas.microsoft.com/office/drawing/2014/main" val="20000"/>
                    </a:ext>
                  </a:extLst>
                </a:gridCol>
              </a:tblGrid>
              <a:tr h="360362">
                <a:tc>
                  <a:txBody>
                    <a:bodyPr/>
                    <a:lstStyle/>
                    <a:p>
                      <a:pPr marL="0" marR="0" algn="ctr">
                        <a:lnSpc>
                          <a:spcPct val="100000"/>
                        </a:lnSpc>
                        <a:spcBef>
                          <a:spcPts val="0"/>
                        </a:spcBef>
                        <a:spcAft>
                          <a:spcPts val="0"/>
                        </a:spcAft>
                      </a:pPr>
                      <a:r>
                        <a:rPr lang="ko-KR" altLang="en-US" sz="1200" b="1" u="sng" dirty="0" smtClean="0">
                          <a:solidFill>
                            <a:srgbClr val="000000"/>
                          </a:solidFill>
                          <a:effectLst/>
                          <a:uFill>
                            <a:solidFill>
                              <a:srgbClr val="000000"/>
                            </a:solidFill>
                          </a:uFill>
                          <a:latin typeface="한양중고딕"/>
                        </a:rPr>
                        <a:t>명칭</a:t>
                      </a:r>
                      <a:endParaRPr lang="ko-KR" altLang="en-US" sz="1000" dirty="0">
                        <a:solidFill>
                          <a:srgbClr val="000000"/>
                        </a:solidFill>
                        <a:effectLst/>
                        <a:latin typeface="함초롬바탕"/>
                      </a:endParaRPr>
                    </a:p>
                  </a:txBody>
                  <a:tcPr marL="17934" marR="17934" marT="17923" marB="1792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표 15"/>
          <p:cNvGraphicFramePr>
            <a:graphicFrameLocks noGrp="1"/>
          </p:cNvGraphicFramePr>
          <p:nvPr/>
        </p:nvGraphicFramePr>
        <p:xfrm>
          <a:off x="3132138" y="4308475"/>
          <a:ext cx="504825" cy="298450"/>
        </p:xfrm>
        <a:graphic>
          <a:graphicData uri="http://schemas.openxmlformats.org/drawingml/2006/table">
            <a:tbl>
              <a:tblPr/>
              <a:tblGrid>
                <a:gridCol w="504825">
                  <a:extLst>
                    <a:ext uri="{9D8B030D-6E8A-4147-A177-3AD203B41FA5}">
                      <a16:colId xmlns:a16="http://schemas.microsoft.com/office/drawing/2014/main" val="20000"/>
                    </a:ext>
                  </a:extLst>
                </a:gridCol>
              </a:tblGrid>
              <a:tr h="298450">
                <a:tc>
                  <a:txBody>
                    <a:bodyPr/>
                    <a:lstStyle/>
                    <a:p>
                      <a:pPr marL="0" marR="0" algn="ctr">
                        <a:lnSpc>
                          <a:spcPct val="100000"/>
                        </a:lnSpc>
                        <a:spcBef>
                          <a:spcPts val="0"/>
                        </a:spcBef>
                        <a:spcAft>
                          <a:spcPts val="0"/>
                        </a:spcAft>
                      </a:pPr>
                      <a:r>
                        <a:rPr lang="ko-KR" altLang="en-US" sz="1100" dirty="0" err="1" smtClean="0">
                          <a:solidFill>
                            <a:srgbClr val="000000"/>
                          </a:solidFill>
                          <a:effectLst/>
                          <a:latin typeface="+mn-ea"/>
                          <a:ea typeface="+mn-ea"/>
                        </a:rPr>
                        <a:t>신호어</a:t>
                      </a:r>
                      <a:endParaRPr lang="ko-KR" altLang="en-US" sz="1100" dirty="0">
                        <a:solidFill>
                          <a:srgbClr val="000000"/>
                        </a:solidFill>
                        <a:effectLst/>
                        <a:latin typeface="+mn-ea"/>
                        <a:ea typeface="+mn-ea"/>
                      </a:endParaRPr>
                    </a:p>
                  </a:txBody>
                  <a:tcPr marL="17934" marR="17934" marT="17861" marB="1786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표 16"/>
          <p:cNvGraphicFramePr>
            <a:graphicFrameLocks noGrp="1"/>
          </p:cNvGraphicFramePr>
          <p:nvPr/>
        </p:nvGraphicFramePr>
        <p:xfrm>
          <a:off x="3132138" y="4775200"/>
          <a:ext cx="1079500" cy="323850"/>
        </p:xfrm>
        <a:graphic>
          <a:graphicData uri="http://schemas.openxmlformats.org/drawingml/2006/table">
            <a:tbl>
              <a:tblPr/>
              <a:tblGrid>
                <a:gridCol w="1079500">
                  <a:extLst>
                    <a:ext uri="{9D8B030D-6E8A-4147-A177-3AD203B41FA5}">
                      <a16:colId xmlns:a16="http://schemas.microsoft.com/office/drawing/2014/main" val="20000"/>
                    </a:ext>
                  </a:extLst>
                </a:gridCol>
              </a:tblGrid>
              <a:tr h="323850">
                <a:tc>
                  <a:txBody>
                    <a:bodyPr/>
                    <a:lstStyle/>
                    <a:p>
                      <a:pPr marL="0" marR="0" algn="ctr">
                        <a:lnSpc>
                          <a:spcPct val="100000"/>
                        </a:lnSpc>
                        <a:spcBef>
                          <a:spcPts val="0"/>
                        </a:spcBef>
                        <a:spcAft>
                          <a:spcPts val="0"/>
                        </a:spcAft>
                      </a:pPr>
                      <a:r>
                        <a:rPr lang="ko-KR" altLang="en-US" sz="1100" dirty="0" smtClean="0">
                          <a:solidFill>
                            <a:srgbClr val="000000"/>
                          </a:solidFill>
                          <a:effectLst/>
                          <a:latin typeface="+mn-ea"/>
                          <a:ea typeface="+mn-ea"/>
                        </a:rPr>
                        <a:t>유해ㆍ위험문구</a:t>
                      </a:r>
                      <a:endParaRPr lang="ko-KR" altLang="en-US" sz="1100" dirty="0">
                        <a:solidFill>
                          <a:srgbClr val="000000"/>
                        </a:solidFill>
                        <a:effectLst/>
                        <a:latin typeface="+mn-ea"/>
                        <a:ea typeface="+mn-ea"/>
                      </a:endParaRPr>
                    </a:p>
                  </a:txBody>
                  <a:tcPr marL="17897" marR="17897" marT="17899" marB="17899"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표 17"/>
          <p:cNvGraphicFramePr>
            <a:graphicFrameLocks noGrp="1"/>
          </p:cNvGraphicFramePr>
          <p:nvPr/>
        </p:nvGraphicFramePr>
        <p:xfrm>
          <a:off x="1228725" y="4965700"/>
          <a:ext cx="936625" cy="287338"/>
        </p:xfrm>
        <a:graphic>
          <a:graphicData uri="http://schemas.openxmlformats.org/drawingml/2006/table">
            <a:tbl>
              <a:tblPr/>
              <a:tblGrid>
                <a:gridCol w="936625">
                  <a:extLst>
                    <a:ext uri="{9D8B030D-6E8A-4147-A177-3AD203B41FA5}">
                      <a16:colId xmlns:a16="http://schemas.microsoft.com/office/drawing/2014/main" val="20000"/>
                    </a:ext>
                  </a:extLst>
                </a:gridCol>
              </a:tblGrid>
              <a:tr h="287338">
                <a:tc>
                  <a:txBody>
                    <a:bodyPr/>
                    <a:lstStyle/>
                    <a:p>
                      <a:pPr marL="0" marR="0" algn="ctr">
                        <a:lnSpc>
                          <a:spcPct val="100000"/>
                        </a:lnSpc>
                        <a:spcBef>
                          <a:spcPts val="0"/>
                        </a:spcBef>
                        <a:spcAft>
                          <a:spcPts val="0"/>
                        </a:spcAft>
                      </a:pPr>
                      <a:r>
                        <a:rPr lang="ko-KR" altLang="en-US" sz="1100" dirty="0" smtClean="0">
                          <a:solidFill>
                            <a:srgbClr val="000000"/>
                          </a:solidFill>
                          <a:effectLst/>
                          <a:latin typeface="+mn-ea"/>
                          <a:ea typeface="+mn-ea"/>
                        </a:rPr>
                        <a:t>예방조치문구</a:t>
                      </a:r>
                      <a:endParaRPr lang="ko-KR" altLang="en-US" sz="1100" dirty="0">
                        <a:solidFill>
                          <a:srgbClr val="000000"/>
                        </a:solidFill>
                        <a:effectLst/>
                        <a:latin typeface="+mn-ea"/>
                        <a:ea typeface="+mn-ea"/>
                      </a:endParaRPr>
                    </a:p>
                  </a:txBody>
                  <a:tcPr marL="17917" marR="17917" marT="17864" marB="1786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9" name="표 18"/>
          <p:cNvGraphicFramePr>
            <a:graphicFrameLocks noGrp="1"/>
          </p:cNvGraphicFramePr>
          <p:nvPr/>
        </p:nvGraphicFramePr>
        <p:xfrm>
          <a:off x="1238250" y="5324475"/>
          <a:ext cx="792163" cy="287338"/>
        </p:xfrm>
        <a:graphic>
          <a:graphicData uri="http://schemas.openxmlformats.org/drawingml/2006/table">
            <a:tbl>
              <a:tblPr/>
              <a:tblGrid>
                <a:gridCol w="792163">
                  <a:extLst>
                    <a:ext uri="{9D8B030D-6E8A-4147-A177-3AD203B41FA5}">
                      <a16:colId xmlns:a16="http://schemas.microsoft.com/office/drawing/2014/main" val="20000"/>
                    </a:ext>
                  </a:extLst>
                </a:gridCol>
              </a:tblGrid>
              <a:tr h="287338">
                <a:tc>
                  <a:txBody>
                    <a:bodyPr/>
                    <a:lstStyle/>
                    <a:p>
                      <a:pPr marL="0" marR="0" algn="ctr">
                        <a:lnSpc>
                          <a:spcPct val="100000"/>
                        </a:lnSpc>
                        <a:spcBef>
                          <a:spcPts val="0"/>
                        </a:spcBef>
                        <a:spcAft>
                          <a:spcPts val="0"/>
                        </a:spcAft>
                      </a:pPr>
                      <a:r>
                        <a:rPr lang="ko-KR" altLang="en-US" sz="1100" dirty="0" smtClean="0">
                          <a:solidFill>
                            <a:srgbClr val="000000"/>
                          </a:solidFill>
                          <a:effectLst/>
                          <a:latin typeface="+mn-ea"/>
                          <a:ea typeface="+mn-ea"/>
                        </a:rPr>
                        <a:t>공급자정보</a:t>
                      </a:r>
                      <a:endParaRPr lang="ko-KR" altLang="en-US" sz="1100" dirty="0">
                        <a:solidFill>
                          <a:srgbClr val="000000"/>
                        </a:solidFill>
                        <a:effectLst/>
                        <a:latin typeface="+mn-ea"/>
                        <a:ea typeface="+mn-ea"/>
                      </a:endParaRPr>
                    </a:p>
                  </a:txBody>
                  <a:tcPr marL="17909" marR="17909" marT="17864" marB="1786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7926" name="TextBox 19"/>
          <p:cNvSpPr txBox="1">
            <a:spLocks noChangeArrowheads="1"/>
          </p:cNvSpPr>
          <p:nvPr/>
        </p:nvSpPr>
        <p:spPr bwMode="auto">
          <a:xfrm>
            <a:off x="865188" y="4329113"/>
            <a:ext cx="719137" cy="246062"/>
          </a:xfrm>
          <a:prstGeom prst="rect">
            <a:avLst/>
          </a:prstGeom>
          <a:noFill/>
          <a:ln w="9525">
            <a:noFill/>
            <a:miter lim="800000"/>
            <a:headEnd/>
            <a:tailEnd/>
          </a:ln>
        </p:spPr>
        <p:txBody>
          <a:bodyPr>
            <a:spAutoFit/>
          </a:bodyPr>
          <a:lstStyle/>
          <a:p>
            <a:pPr algn="ctr"/>
            <a:r>
              <a:rPr kumimoji="0" lang="ko-KR" altLang="en-US" sz="900">
                <a:latin typeface="맑은 고딕" pitchFamily="50" charset="-127"/>
                <a:ea typeface="맑은 고딕" pitchFamily="50" charset="-127"/>
              </a:rPr>
              <a:t>그림문자</a:t>
            </a:r>
            <a:r>
              <a:rPr kumimoji="0" lang="ko-KR" altLang="en-US" sz="1000">
                <a:latin typeface="맑은 고딕" pitchFamily="50" charset="-127"/>
                <a:ea typeface="맑은 고딕" pitchFamily="50" charset="-127"/>
              </a:rPr>
              <a:t> </a:t>
            </a:r>
          </a:p>
        </p:txBody>
      </p:sp>
      <p:sp>
        <p:nvSpPr>
          <p:cNvPr id="37927" name="TextBox 20"/>
          <p:cNvSpPr txBox="1">
            <a:spLocks noChangeArrowheads="1"/>
          </p:cNvSpPr>
          <p:nvPr/>
        </p:nvSpPr>
        <p:spPr bwMode="auto">
          <a:xfrm>
            <a:off x="1743075" y="4329113"/>
            <a:ext cx="720725" cy="246062"/>
          </a:xfrm>
          <a:prstGeom prst="rect">
            <a:avLst/>
          </a:prstGeom>
          <a:noFill/>
          <a:ln w="9525">
            <a:noFill/>
            <a:miter lim="800000"/>
            <a:headEnd/>
            <a:tailEnd/>
          </a:ln>
        </p:spPr>
        <p:txBody>
          <a:bodyPr>
            <a:spAutoFit/>
          </a:bodyPr>
          <a:lstStyle/>
          <a:p>
            <a:pPr algn="ctr"/>
            <a:r>
              <a:rPr kumimoji="0" lang="ko-KR" altLang="en-US" sz="900">
                <a:latin typeface="맑은 고딕" pitchFamily="50" charset="-127"/>
                <a:ea typeface="맑은 고딕" pitchFamily="50" charset="-127"/>
              </a:rPr>
              <a:t>그림문자</a:t>
            </a:r>
            <a:r>
              <a:rPr kumimoji="0" lang="ko-KR" altLang="en-US" sz="1000">
                <a:latin typeface="맑은 고딕" pitchFamily="50" charset="-127"/>
                <a:ea typeface="맑은 고딕" pitchFamily="50" charset="-127"/>
              </a:rPr>
              <a:t> </a:t>
            </a:r>
          </a:p>
        </p:txBody>
      </p:sp>
      <p:pic>
        <p:nvPicPr>
          <p:cNvPr id="37928" name="Picture 3"/>
          <p:cNvPicPr preferRelativeResize="0">
            <a:picLocks noChangeArrowheads="1"/>
          </p:cNvPicPr>
          <p:nvPr/>
        </p:nvPicPr>
        <p:blipFill>
          <a:blip r:embed="rId4"/>
          <a:srcRect/>
          <a:stretch>
            <a:fillRect/>
          </a:stretch>
        </p:blipFill>
        <p:spPr bwMode="auto">
          <a:xfrm>
            <a:off x="4500563" y="3617913"/>
            <a:ext cx="4014787" cy="2159000"/>
          </a:xfrm>
          <a:prstGeom prst="rect">
            <a:avLst/>
          </a:prstGeom>
          <a:noFill/>
          <a:ln w="9525">
            <a:noFill/>
            <a:miter lim="800000"/>
            <a:headEnd/>
            <a:tailEnd/>
          </a:ln>
        </p:spPr>
      </p:pic>
      <p:sp>
        <p:nvSpPr>
          <p:cNvPr id="37929" name="모서리가 둥근 직사각형 22"/>
          <p:cNvSpPr>
            <a:spLocks noChangeArrowheads="1"/>
          </p:cNvSpPr>
          <p:nvPr/>
        </p:nvSpPr>
        <p:spPr bwMode="auto">
          <a:xfrm>
            <a:off x="539750" y="3228975"/>
            <a:ext cx="7777163" cy="388938"/>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현행 유해화학물질관리법과 동일</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37930" name="모서리가 둥근 직사각형 23"/>
          <p:cNvSpPr>
            <a:spLocks noChangeArrowheads="1"/>
          </p:cNvSpPr>
          <p:nvPr/>
        </p:nvSpPr>
        <p:spPr bwMode="auto">
          <a:xfrm>
            <a:off x="539750" y="5921375"/>
            <a:ext cx="8064500"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운반용 외부 용기 또는 포장에 표시하는 경우에는 운반차량에 따른 표시를 해야 함</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37931" name="모서리가 둥근 직사각형 24"/>
          <p:cNvSpPr>
            <a:spLocks noChangeArrowheads="1"/>
          </p:cNvSpPr>
          <p:nvPr/>
        </p:nvSpPr>
        <p:spPr bwMode="auto">
          <a:xfrm>
            <a:off x="395288" y="1087438"/>
            <a:ext cx="6048375"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운반차량</a:t>
            </a:r>
            <a:r>
              <a:rPr kumimoji="0" lang="en-US" altLang="ko-KR" sz="1400">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sz="1400">
                <a:solidFill>
                  <a:srgbClr val="031CD7"/>
                </a:solidFill>
                <a:latin typeface="HY헤드라인M" pitchFamily="18" charset="-127"/>
                <a:ea typeface="HY헤드라인M" pitchFamily="18" charset="-127"/>
                <a:cs typeface="Arial" pitchFamily="34" charset="0"/>
                <a:sym typeface="맑은 고딕" pitchFamily="50" charset="-127"/>
              </a:rPr>
              <a:t>컨테이너</a:t>
            </a:r>
            <a:r>
              <a:rPr kumimoji="0" lang="en-US" altLang="ko-KR" sz="1400">
                <a:solidFill>
                  <a:srgbClr val="031CD7"/>
                </a:solidFill>
                <a:latin typeface="HY헤드라인M" pitchFamily="18" charset="-127"/>
                <a:ea typeface="HY헤드라인M" pitchFamily="18" charset="-127"/>
                <a:cs typeface="Arial" pitchFamily="34" charset="0"/>
                <a:sym typeface="맑은 고딕" pitchFamily="50" charset="-127"/>
              </a:rPr>
              <a:t>, </a:t>
            </a:r>
            <a:r>
              <a:rPr kumimoji="0" lang="ko-KR" altLang="en-US" sz="1400">
                <a:solidFill>
                  <a:srgbClr val="031CD7"/>
                </a:solidFill>
                <a:latin typeface="HY헤드라인M" pitchFamily="18" charset="-127"/>
                <a:ea typeface="HY헤드라인M" pitchFamily="18" charset="-127"/>
                <a:cs typeface="Arial" pitchFamily="34" charset="0"/>
                <a:sym typeface="맑은 고딕" pitchFamily="50" charset="-127"/>
              </a:rPr>
              <a:t>이동식 탱크로리 포함</a:t>
            </a:r>
            <a:r>
              <a:rPr kumimoji="0" lang="en-US" altLang="ko-KR" sz="1400">
                <a:solidFill>
                  <a:srgbClr val="031CD7"/>
                </a:solidFill>
                <a:latin typeface="HY헤드라인M" pitchFamily="18" charset="-127"/>
                <a:ea typeface="HY헤드라인M" pitchFamily="18" charset="-127"/>
                <a:cs typeface="Arial" pitchFamily="34" charset="0"/>
                <a:sym typeface="맑은 고딕" pitchFamily="50" charset="-127"/>
              </a:rPr>
              <a:t>)</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별표 </a:t>
            </a:r>
            <a:r>
              <a:rPr kumimoji="0" lang="en-US" altLang="ko-KR" sz="1200">
                <a:latin typeface="HY헤드라인M" pitchFamily="18" charset="-127"/>
                <a:ea typeface="HY헤드라인M" pitchFamily="18" charset="-127"/>
                <a:cs typeface="Arial" pitchFamily="34" charset="0"/>
                <a:sym typeface="맑은 고딕" pitchFamily="50" charset="-127"/>
              </a:rPr>
              <a:t>2)</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26" name="직사각형 25"/>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분류</a:t>
            </a:r>
            <a:r>
              <a:rPr kumimoji="0" lang="ko-KR" altLang="en-US" sz="2800" dirty="0">
                <a:solidFill>
                  <a:sysClr val="windowText" lastClr="000000"/>
                </a:solidFill>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표시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16</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a:srcRect/>
          <a:stretch>
            <a:fillRect/>
          </a:stretch>
        </p:blipFill>
        <p:spPr bwMode="auto">
          <a:xfrm>
            <a:off x="214313" y="1428750"/>
            <a:ext cx="8786812" cy="513238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a:spcAft>
                <a:spcPts val="0"/>
              </a:spcAft>
              <a:defRPr/>
            </a:pP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참고</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유해화학물질 표시  </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38916" name="모서리가 둥근 직사각형 3"/>
          <p:cNvSpPr>
            <a:spLocks noChangeArrowheads="1"/>
          </p:cNvSpPr>
          <p:nvPr/>
        </p:nvSpPr>
        <p:spPr bwMode="auto">
          <a:xfrm>
            <a:off x="79375" y="928688"/>
            <a:ext cx="9064625" cy="360362"/>
          </a:xfrm>
          <a:prstGeom prst="roundRect">
            <a:avLst>
              <a:gd name="adj" fmla="val 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latin typeface="HY헤드라인M" pitchFamily="18" charset="-127"/>
                <a:ea typeface="HY헤드라인M" pitchFamily="18" charset="-127"/>
                <a:cs typeface="Arial" pitchFamily="34" charset="0"/>
                <a:sym typeface="맑은 고딕" pitchFamily="50" charset="-127"/>
              </a:rPr>
              <a:t>유해화학물질 분류표시 지원시스템</a:t>
            </a:r>
            <a:r>
              <a:rPr lang="en-US" altLang="ko-KR">
                <a:latin typeface="HY헤드라인M" pitchFamily="18" charset="-127"/>
                <a:ea typeface="HY헤드라인M" pitchFamily="18" charset="-127"/>
                <a:cs typeface="Arial" pitchFamily="34" charset="0"/>
                <a:sym typeface="맑은 고딕" pitchFamily="50" charset="-127"/>
              </a:rPr>
              <a:t>(</a:t>
            </a:r>
            <a:r>
              <a:rPr lang="en-US" altLang="ko-KR">
                <a:latin typeface="HY헤드라인M" pitchFamily="18" charset="-127"/>
                <a:ea typeface="HY헤드라인M" pitchFamily="18" charset="-127"/>
                <a:cs typeface="Arial" pitchFamily="34" charset="0"/>
                <a:sym typeface="맑은 고딕" pitchFamily="50" charset="-127"/>
                <a:hlinkClick r:id="rId3"/>
              </a:rPr>
              <a:t>http://ncis.nier.go.kr/ghs/</a:t>
            </a:r>
            <a:r>
              <a:rPr lang="en-US" altLang="ko-KR">
                <a:latin typeface="HY헤드라인M" pitchFamily="18" charset="-127"/>
                <a:ea typeface="HY헤드라인M" pitchFamily="18" charset="-127"/>
                <a:cs typeface="Arial" pitchFamily="34" charset="0"/>
                <a:sym typeface="맑은 고딕" pitchFamily="50" charset="-127"/>
              </a:rPr>
              <a:t>)</a:t>
            </a:r>
          </a:p>
        </p:txBody>
      </p:sp>
      <p:sp>
        <p:nvSpPr>
          <p:cNvPr id="17" name="직사각형 16"/>
          <p:cNvSpPr/>
          <p:nvPr/>
        </p:nvSpPr>
        <p:spPr>
          <a:xfrm>
            <a:off x="3643313" y="1500188"/>
            <a:ext cx="1071562" cy="357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833438" y="44450"/>
            <a:ext cx="752475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금지물질 취급</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18</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9939" name="모서리가 둥근 직사각형 3"/>
          <p:cNvSpPr>
            <a:spLocks noChangeArrowheads="1"/>
          </p:cNvSpPr>
          <p:nvPr/>
        </p:nvSpPr>
        <p:spPr bwMode="auto">
          <a:xfrm>
            <a:off x="539750" y="4148138"/>
            <a:ext cx="8243888" cy="242887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3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변경허가대상</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다음 각호에 해당하는 경우</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변경신고대상</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사업장의 명칭</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대표자</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소재지</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사무실이 있는 경우에만 해당</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변경</a:t>
            </a:r>
            <a:r>
              <a:rPr kumimoji="0" lang="en-US" altLang="ko-KR" sz="1600">
                <a:latin typeface="HY헤드라인M" pitchFamily="18" charset="-127"/>
                <a:ea typeface="HY헤드라인M" pitchFamily="18" charset="-127"/>
                <a:cs typeface="Arial" pitchFamily="34" charset="0"/>
                <a:sym typeface="맑은 고딕" pitchFamily="50" charset="-127"/>
              </a:rPr>
              <a:t/>
            </a:r>
            <a:br>
              <a:rPr kumimoji="0" lang="en-US" altLang="ko-KR" sz="1600">
                <a:latin typeface="HY헤드라인M" pitchFamily="18" charset="-127"/>
                <a:ea typeface="HY헤드라인M" pitchFamily="18" charset="-127"/>
                <a:cs typeface="Arial" pitchFamily="34" charset="0"/>
                <a:sym typeface="맑은 고딕" pitchFamily="50" charset="-127"/>
              </a:rPr>
            </a:b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신청시기 </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변경사유가 발생한 날부터 </a:t>
            </a:r>
            <a:r>
              <a:rPr kumimoji="0" lang="en-US" altLang="ko-KR" sz="1600">
                <a:latin typeface="HY헤드라인M" pitchFamily="18" charset="-127"/>
                <a:ea typeface="HY헤드라인M" pitchFamily="18" charset="-127"/>
                <a:cs typeface="Arial" pitchFamily="34" charset="0"/>
                <a:sym typeface="맑은 고딕" pitchFamily="50" charset="-127"/>
              </a:rPr>
              <a:t>30</a:t>
            </a:r>
            <a:r>
              <a:rPr kumimoji="0" lang="ko-KR" altLang="en-US" sz="1600">
                <a:latin typeface="HY헤드라인M" pitchFamily="18" charset="-127"/>
                <a:ea typeface="HY헤드라인M" pitchFamily="18" charset="-127"/>
                <a:cs typeface="Arial" pitchFamily="34" charset="0"/>
                <a:sym typeface="맑은 고딕" pitchFamily="50" charset="-127"/>
              </a:rPr>
              <a:t>일 이내</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pP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제출서류</a:t>
            </a: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변경사항을 증명할 수 있는 서류</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허가증 원본</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39940" name="모서리가 둥근 직사각형 4"/>
          <p:cNvSpPr>
            <a:spLocks noChangeArrowheads="1"/>
          </p:cNvSpPr>
          <p:nvPr/>
        </p:nvSpPr>
        <p:spPr bwMode="auto">
          <a:xfrm>
            <a:off x="395288" y="20320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금지물질의 허가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18</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14</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39941" name="모서리가 둥근 직사각형 5"/>
          <p:cNvSpPr>
            <a:spLocks noChangeArrowheads="1"/>
          </p:cNvSpPr>
          <p:nvPr/>
        </p:nvSpPr>
        <p:spPr bwMode="auto">
          <a:xfrm>
            <a:off x="539750" y="2417763"/>
            <a:ext cx="8243888" cy="1350962"/>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허가대상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금지물질을 시험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연구</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검사용 시약의 목적으로 금지물질을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제조</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수입</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판매</a:t>
            </a:r>
            <a:r>
              <a:rPr kumimoji="0" lang="ko-KR" altLang="en-US" sz="1600" dirty="0">
                <a:latin typeface="HY헤드라인M" pitchFamily="18" charset="-127"/>
                <a:ea typeface="HY헤드라인M" pitchFamily="18" charset="-127"/>
                <a:cs typeface="Arial" pitchFamily="34" charset="0"/>
                <a:sym typeface="맑은 고딕" pitchFamily="50" charset="-127"/>
              </a:rPr>
              <a:t> 하려는 자</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시기 및 절차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제조</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수입</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판매하기 전에  허가신청서에 사용 또는 판매 계획서를</a:t>
            </a:r>
            <a:r>
              <a:rPr kumimoji="0" lang="en-US" altLang="ko-KR" sz="1600" dirty="0">
                <a:latin typeface="HY헤드라인M" pitchFamily="18" charset="-127"/>
                <a:ea typeface="HY헤드라인M" pitchFamily="18" charset="-127"/>
                <a:cs typeface="Arial" pitchFamily="34" charset="0"/>
                <a:sym typeface="맑은 고딕" pitchFamily="50" charset="-127"/>
              </a:rPr>
              <a:t/>
            </a:r>
            <a:br>
              <a:rPr kumimoji="0" lang="en-US" altLang="ko-KR" sz="1600" dirty="0">
                <a:latin typeface="HY헤드라인M" pitchFamily="18" charset="-127"/>
                <a:ea typeface="HY헤드라인M" pitchFamily="18" charset="-127"/>
                <a:cs typeface="Arial" pitchFamily="34" charset="0"/>
                <a:sym typeface="맑은 고딕" pitchFamily="50" charset="-127"/>
              </a:rPr>
            </a:br>
            <a:r>
              <a:rPr kumimoji="0" lang="ko-KR" altLang="en-US" sz="1600" dirty="0">
                <a:latin typeface="HY헤드라인M" pitchFamily="18" charset="-127"/>
                <a:ea typeface="HY헤드라인M" pitchFamily="18" charset="-127"/>
                <a:cs typeface="Arial" pitchFamily="34" charset="0"/>
                <a:sym typeface="맑은 고딕" pitchFamily="50" charset="-127"/>
              </a:rPr>
              <a:t>첨부하여 지방환경청에 허가 신청 → 허가증 발급</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39942" name="모서리가 둥근 직사각형 6"/>
          <p:cNvSpPr>
            <a:spLocks noChangeArrowheads="1"/>
          </p:cNvSpPr>
          <p:nvPr/>
        </p:nvSpPr>
        <p:spPr bwMode="auto">
          <a:xfrm>
            <a:off x="395288" y="38036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변경허가 및 변경신고</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14</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8" name="Group 4"/>
          <p:cNvGraphicFramePr>
            <a:graphicFrameLocks noGrp="1"/>
          </p:cNvGraphicFramePr>
          <p:nvPr/>
        </p:nvGraphicFramePr>
        <p:xfrm>
          <a:off x="827088" y="4556125"/>
          <a:ext cx="7489825" cy="936625"/>
        </p:xfrm>
        <a:graphic>
          <a:graphicData uri="http://schemas.openxmlformats.org/drawingml/2006/table">
            <a:tbl>
              <a:tblPr/>
              <a:tblGrid>
                <a:gridCol w="3816350">
                  <a:extLst>
                    <a:ext uri="{9D8B030D-6E8A-4147-A177-3AD203B41FA5}">
                      <a16:colId xmlns:a16="http://schemas.microsoft.com/office/drawing/2014/main" val="20000"/>
                    </a:ext>
                  </a:extLst>
                </a:gridCol>
                <a:gridCol w="3673475">
                  <a:extLst>
                    <a:ext uri="{9D8B030D-6E8A-4147-A177-3AD203B41FA5}">
                      <a16:colId xmlns:a16="http://schemas.microsoft.com/office/drawing/2014/main" val="20001"/>
                    </a:ext>
                  </a:extLst>
                </a:gridCol>
              </a:tblGrid>
              <a:tr h="936625">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1.</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 물질의 종류 및 함량 변경</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2.</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 예정물량의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20/100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이상 증가</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보관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저장시설 총 용량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20/100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이상 증가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4.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허가받은 물질의 용도 </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사업장소재지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사무실만 있는경우 제외</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endParaRPr>
                    </a:p>
                  </a:txBody>
                  <a:tcPr marL="0" marR="32400" marT="72000" marB="0"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9950" name="모서리가 둥근 직사각형 8"/>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금지물질의 취급금지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18</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39951" name="모서리가 둥근 직사각형 9"/>
          <p:cNvSpPr>
            <a:spLocks noChangeArrowheads="1"/>
          </p:cNvSpPr>
          <p:nvPr/>
        </p:nvSpPr>
        <p:spPr bwMode="auto">
          <a:xfrm>
            <a:off x="539750" y="1295400"/>
            <a:ext cx="8243888" cy="683264"/>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dirty="0">
                <a:latin typeface="HY헤드라인M" pitchFamily="18" charset="-127"/>
                <a:ea typeface="HY헤드라인M" pitchFamily="18" charset="-127"/>
                <a:cs typeface="Arial" pitchFamily="34" charset="0"/>
                <a:sym typeface="맑은 고딕" pitchFamily="50" charset="-127"/>
              </a:rPr>
              <a:t>누구든지 금지물질을 취급하여서는 아니 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다만</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시험용</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연구용</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검사용 </a:t>
            </a: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시약</a:t>
            </a:r>
            <a:r>
              <a:rPr kumimoji="0" lang="ko-KR" altLang="en-US" sz="1600" dirty="0" smtClean="0">
                <a:latin typeface="HY헤드라인M" pitchFamily="18" charset="-127"/>
                <a:ea typeface="HY헤드라인M" pitchFamily="18" charset="-127"/>
                <a:cs typeface="Arial" pitchFamily="34" charset="0"/>
                <a:sym typeface="맑은 고딕" pitchFamily="50" charset="-127"/>
              </a:rPr>
              <a:t>은 </a:t>
            </a:r>
            <a:r>
              <a:rPr kumimoji="0" lang="ko-KR" altLang="en-US" sz="1600" dirty="0">
                <a:latin typeface="HY헤드라인M" pitchFamily="18" charset="-127"/>
                <a:ea typeface="HY헤드라인M" pitchFamily="18" charset="-127"/>
                <a:cs typeface="Arial" pitchFamily="34" charset="0"/>
                <a:sym typeface="맑은 고딕" pitchFamily="50" charset="-127"/>
              </a:rPr>
              <a:t>허가를 받은 경우 예외</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허가물질 취급</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19</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40963" name="모서리가 둥근 직사각형 3"/>
          <p:cNvSpPr>
            <a:spLocks noChangeArrowheads="1"/>
          </p:cNvSpPr>
          <p:nvPr/>
        </p:nvSpPr>
        <p:spPr bwMode="auto">
          <a:xfrm>
            <a:off x="395288" y="90487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허가대상 및 방법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19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영</a:t>
            </a:r>
            <a:r>
              <a:rPr kumimoji="0" lang="en-US" altLang="ko-KR" sz="1200">
                <a:latin typeface="HY헤드라인M" pitchFamily="18" charset="-127"/>
                <a:ea typeface="HY헤드라인M" pitchFamily="18" charset="-127"/>
                <a:cs typeface="Arial" pitchFamily="34" charset="0"/>
                <a:sym typeface="맑은 고딕" pitchFamily="50" charset="-127"/>
              </a:rPr>
              <a:t>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15</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 </a:t>
            </a:r>
            <a:r>
              <a:rPr kumimoji="0" lang="ko-KR" altLang="en-US" sz="1200">
                <a:latin typeface="HY헤드라인M" pitchFamily="18" charset="-127"/>
                <a:ea typeface="HY헤드라인M" pitchFamily="18" charset="-127"/>
                <a:cs typeface="Arial" pitchFamily="34" charset="0"/>
                <a:sym typeface="맑은 고딕" pitchFamily="50" charset="-127"/>
              </a:rPr>
              <a:t>현재 지정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고시된 물질 없음</a:t>
            </a:r>
            <a:endParaRPr kumimoji="0" lang="en-US" altLang="ko-KR" sz="1200">
              <a:latin typeface="HY헤드라인M" pitchFamily="18" charset="-127"/>
              <a:ea typeface="HY헤드라인M" pitchFamily="18" charset="-127"/>
              <a:cs typeface="Arial" pitchFamily="34" charset="0"/>
              <a:sym typeface="맑은 고딕" pitchFamily="50" charset="-127"/>
            </a:endParaRPr>
          </a:p>
        </p:txBody>
      </p:sp>
      <p:sp>
        <p:nvSpPr>
          <p:cNvPr id="40964" name="모서리가 둥근 직사각형 4"/>
          <p:cNvSpPr>
            <a:spLocks noChangeArrowheads="1"/>
          </p:cNvSpPr>
          <p:nvPr/>
        </p:nvSpPr>
        <p:spPr bwMode="auto">
          <a:xfrm>
            <a:off x="539750" y="1290638"/>
            <a:ext cx="8243888" cy="282892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 및 의무자</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허가물질을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제조</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수입</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사용</a:t>
            </a:r>
            <a:r>
              <a:rPr kumimoji="0" lang="ko-KR" altLang="en-US" sz="1600" dirty="0" smtClean="0">
                <a:latin typeface="HY헤드라인M" pitchFamily="18" charset="-127"/>
                <a:ea typeface="HY헤드라인M" pitchFamily="18" charset="-127"/>
                <a:cs typeface="Arial" pitchFamily="34" charset="0"/>
                <a:sym typeface="맑은 고딕" pitchFamily="50" charset="-127"/>
              </a:rPr>
              <a:t>하려는 </a:t>
            </a:r>
            <a:r>
              <a:rPr kumimoji="0" lang="ko-KR" altLang="en-US" sz="1600" dirty="0">
                <a:latin typeface="HY헤드라인M" pitchFamily="18" charset="-127"/>
                <a:ea typeface="HY헤드라인M" pitchFamily="18" charset="-127"/>
                <a:cs typeface="Arial" pitchFamily="34" charset="0"/>
                <a:sym typeface="맑은 고딕" pitchFamily="50" charset="-127"/>
              </a:rPr>
              <a:t>자</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면제대상</a:t>
            </a:r>
            <a:r>
              <a:rPr kumimoji="0" lang="en-US" altLang="ko-KR" sz="1600" dirty="0">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40965" name="모서리가 둥근 직사각형 5"/>
          <p:cNvSpPr>
            <a:spLocks noChangeArrowheads="1"/>
          </p:cNvSpPr>
          <p:nvPr/>
        </p:nvSpPr>
        <p:spPr bwMode="auto">
          <a:xfrm>
            <a:off x="395288" y="37846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신청 방법 및 절차</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7" name="Group 4"/>
          <p:cNvGraphicFramePr>
            <a:graphicFrameLocks noGrp="1"/>
          </p:cNvGraphicFramePr>
          <p:nvPr/>
        </p:nvGraphicFramePr>
        <p:xfrm>
          <a:off x="755650" y="4216400"/>
          <a:ext cx="7704138" cy="2197100"/>
        </p:xfrm>
        <a:graphic>
          <a:graphicData uri="http://schemas.openxmlformats.org/drawingml/2006/table">
            <a:tbl>
              <a:tblPr/>
              <a:tblGrid>
                <a:gridCol w="2663825">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608513">
                  <a:extLst>
                    <a:ext uri="{9D8B030D-6E8A-4147-A177-3AD203B41FA5}">
                      <a16:colId xmlns:a16="http://schemas.microsoft.com/office/drawing/2014/main" val="20002"/>
                    </a:ext>
                  </a:extLst>
                </a:gridCol>
              </a:tblGrid>
              <a:tr h="360363">
                <a:tc>
                  <a:txBody>
                    <a:bodyPr/>
                    <a:lstStyle/>
                    <a:p>
                      <a:pPr marL="0" marR="0" lvl="0" indent="0" algn="ctr"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허가신청</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지방환경관서</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836737">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신청자의 명칭 소재지 대표자</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물질명 분자식</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구조식 등</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용도 및 위해성</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대안분석 및 실행 가능성</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대체계획</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latinLnBrk="1"/>
                      <a:endParaRPr lang="ko-KR" altLang="en-US"/>
                    </a:p>
                  </a:txBody>
                  <a:tcPr/>
                </a:tc>
                <a:tc>
                  <a:txBody>
                    <a:bodyPr/>
                    <a:lstStyle/>
                    <a:p>
                      <a:pPr marL="0" marR="0" lvl="0" indent="0" algn="l" defTabSz="914400" rtl="0" eaLnBrk="1" fontAlgn="base" latinLnBrk="1" hangingPunct="1">
                        <a:lnSpc>
                          <a:spcPct val="120000"/>
                        </a:lnSpc>
                        <a:spcBef>
                          <a:spcPct val="0"/>
                        </a:spcBef>
                        <a:spcAft>
                          <a:spcPts val="600"/>
                        </a:spcAft>
                        <a:buClrTx/>
                        <a:buSzTx/>
                        <a:buFontTx/>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처리기간</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20</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일 이내</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914400" rtl="0" eaLnBrk="1" fontAlgn="base" latinLnBrk="1" hangingPunct="1">
                        <a:lnSpc>
                          <a:spcPct val="120000"/>
                        </a:lnSpc>
                        <a:spcBef>
                          <a:spcPct val="0"/>
                        </a:spcBef>
                        <a:spcAft>
                          <a:spcPts val="600"/>
                        </a:spcAft>
                        <a:buClrTx/>
                        <a:buSzTx/>
                        <a:buFontTx/>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허가증 발급</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허가번호</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용도</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한정기간 등을 명시</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검토사항</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1.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인간의 건강</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환경에 대한 위해성의 적정 관리 여부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2.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사회경제적 이득이 위해성 보다 큰 경우</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914400" rtl="0" eaLnBrk="1" fontAlgn="base" latinLnBrk="1" hangingPunct="1">
                        <a:lnSpc>
                          <a:spcPct val="12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3.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대체물질</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대체기술의 존재 여부</a:t>
                      </a:r>
                      <a:endParaRPr kumimoji="0" lang="ko-KR" altLang="en-US" sz="1800" b="0" i="0" u="none" strike="noStrike" cap="none" normalizeH="0" baseline="0" smtClean="0">
                        <a:ln>
                          <a:noFill/>
                        </a:ln>
                        <a:solidFill>
                          <a:schemeClr val="tx1"/>
                        </a:solidFill>
                        <a:effectLst/>
                        <a:latin typeface="맑은 고딕" pitchFamily="50" charset="-127"/>
                        <a:ea typeface="맑은 고딕" pitchFamily="50" charset="-127"/>
                        <a:cs typeface="Arial" pitchFamily="34" charset="0"/>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 name="Group 4"/>
          <p:cNvGraphicFramePr>
            <a:graphicFrameLocks noGrp="1"/>
          </p:cNvGraphicFramePr>
          <p:nvPr/>
        </p:nvGraphicFramePr>
        <p:xfrm>
          <a:off x="755650" y="2057400"/>
          <a:ext cx="7704138" cy="1584325"/>
        </p:xfrm>
        <a:graphic>
          <a:graphicData uri="http://schemas.openxmlformats.org/drawingml/2006/table">
            <a:tbl>
              <a:tblPr/>
              <a:tblGrid>
                <a:gridCol w="7704138">
                  <a:extLst>
                    <a:ext uri="{9D8B030D-6E8A-4147-A177-3AD203B41FA5}">
                      <a16:colId xmlns:a16="http://schemas.microsoft.com/office/drawing/2014/main" val="20000"/>
                    </a:ext>
                  </a:extLst>
                </a:gridCol>
              </a:tblGrid>
              <a:tr h="1584325">
                <a:tc>
                  <a:txBody>
                    <a:bodyPr/>
                    <a:lstStyle/>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연간 </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100Kg</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이하로 제조</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수입 또는 사용되는 화학물질</a:t>
                      </a: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기계에 내장되어 수입되는 화학물질</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시험운전용으로 기계 또는 </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장치류와</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함께 수입되는 화학물질</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특정한 고체 형태로 일정한 기능을 발휘하는 제품에 함유되어 사용과정에서 유출되지 않는 </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r>
                      <a:b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b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화학물질</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조사</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연구용으로 제조</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수입되는 화학물질</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제한물질 수입 허가</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20</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100" dirty="0">
              <a:solidFill>
                <a:sysClr val="windowText" lastClr="000000"/>
              </a:solidFill>
              <a:latin typeface="HY헤드라인M" panose="02030600000101010101" pitchFamily="18" charset="-127"/>
              <a:ea typeface="HY헤드라인M" panose="02030600000101010101" pitchFamily="18" charset="-127"/>
            </a:endParaRPr>
          </a:p>
        </p:txBody>
      </p:sp>
      <p:sp>
        <p:nvSpPr>
          <p:cNvPr id="41987" name="모서리가 둥근 직사각형 3"/>
          <p:cNvSpPr>
            <a:spLocks noChangeArrowheads="1"/>
          </p:cNvSpPr>
          <p:nvPr/>
        </p:nvSpPr>
        <p:spPr bwMode="auto">
          <a:xfrm>
            <a:off x="504825" y="3762375"/>
            <a:ext cx="8243888" cy="26225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변경허가 대상</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다음 각호에 해당하는 경우</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3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변경신고 대상</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사업장의 명칭</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대표자</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소재지</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사무실이 있는 경우에만 해당</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변경</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300"/>
              </a:spcAft>
              <a:buSzPct val="85000"/>
            </a:pP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신청시기 </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변경사유가 발생한 날부터 </a:t>
            </a:r>
            <a:r>
              <a:rPr kumimoji="0" lang="en-US" altLang="ko-KR" sz="1600">
                <a:latin typeface="HY헤드라인M" pitchFamily="18" charset="-127"/>
                <a:ea typeface="HY헤드라인M" pitchFamily="18" charset="-127"/>
                <a:cs typeface="Arial" pitchFamily="34" charset="0"/>
                <a:sym typeface="맑은 고딕" pitchFamily="50" charset="-127"/>
              </a:rPr>
              <a:t>30</a:t>
            </a:r>
            <a:r>
              <a:rPr kumimoji="0" lang="ko-KR" altLang="en-US" sz="1600">
                <a:latin typeface="HY헤드라인M" pitchFamily="18" charset="-127"/>
                <a:ea typeface="HY헤드라인M" pitchFamily="18" charset="-127"/>
                <a:cs typeface="Arial" pitchFamily="34" charset="0"/>
                <a:sym typeface="맑은 고딕" pitchFamily="50" charset="-127"/>
              </a:rPr>
              <a:t>일 이내</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300"/>
              </a:spcAft>
              <a:buSzPct val="85000"/>
            </a:pP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제출서류</a:t>
            </a: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변경사항을 증명할 수 있는 서류</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허가증 원본</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41988" name="모서리가 둥근 직사각형 4"/>
          <p:cNvSpPr>
            <a:spLocks noChangeArrowheads="1"/>
          </p:cNvSpPr>
          <p:nvPr/>
        </p:nvSpPr>
        <p:spPr bwMode="auto">
          <a:xfrm>
            <a:off x="504825" y="1609725"/>
            <a:ext cx="8243888" cy="140176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5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 및 의무자</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용도가 명확하고 적정관리가 가능한 제한물질을 수입하려는 자</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5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면제대상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시험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latin typeface="HY헤드라인M" pitchFamily="18" charset="-127"/>
                <a:ea typeface="HY헤드라인M" pitchFamily="18" charset="-127"/>
                <a:cs typeface="Arial" pitchFamily="34" charset="0"/>
                <a:sym typeface="맑은 고딕" pitchFamily="50" charset="-127"/>
              </a:rPr>
              <a:t>연구</a:t>
            </a:r>
            <a:r>
              <a:rPr kumimoji="0" lang="en-US" altLang="ko-KR" sz="1600" dirty="0" smtClean="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검사용 시약을 해당목적으로 수입하는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5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시기 및 절차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수입 전에  허가신청서에 용도 상세내역서</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허가증 사본</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영업허가를 받은 경우</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를 첨부하여 지방환경청에 허가 신청 → 허가증 발급</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41989" name="모서리가 둥근 직사각형 5"/>
          <p:cNvSpPr>
            <a:spLocks noChangeArrowheads="1"/>
          </p:cNvSpPr>
          <p:nvPr/>
        </p:nvSpPr>
        <p:spPr bwMode="auto">
          <a:xfrm>
            <a:off x="360363" y="334168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변경허가 및 변경신고</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7" name="Group 4"/>
          <p:cNvGraphicFramePr>
            <a:graphicFrameLocks noGrp="1"/>
          </p:cNvGraphicFramePr>
          <p:nvPr/>
        </p:nvGraphicFramePr>
        <p:xfrm>
          <a:off x="792163" y="4170363"/>
          <a:ext cx="7561262" cy="936625"/>
        </p:xfrm>
        <a:graphic>
          <a:graphicData uri="http://schemas.openxmlformats.org/drawingml/2006/table">
            <a:tbl>
              <a:tblPr/>
              <a:tblGrid>
                <a:gridCol w="3816350">
                  <a:extLst>
                    <a:ext uri="{9D8B030D-6E8A-4147-A177-3AD203B41FA5}">
                      <a16:colId xmlns:a16="http://schemas.microsoft.com/office/drawing/2014/main" val="20000"/>
                    </a:ext>
                  </a:extLst>
                </a:gridCol>
                <a:gridCol w="3744912">
                  <a:extLst>
                    <a:ext uri="{9D8B030D-6E8A-4147-A177-3AD203B41FA5}">
                      <a16:colId xmlns:a16="http://schemas.microsoft.com/office/drawing/2014/main" val="20001"/>
                    </a:ext>
                  </a:extLst>
                </a:gridCol>
              </a:tblGrid>
              <a:tr h="936625">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1.</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 물질의 종류 또는 함량 변경</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2.</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 예정물량의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50/100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이상 증가</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보관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저장시설 총 용량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50/100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이상 증가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4.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허가받은 물질의 용도 </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사업장소재지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사무실만 있는경우 제외</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endParaRPr>
                    </a:p>
                  </a:txBody>
                  <a:tcPr marL="0" marR="32400" marT="72000" marB="0"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1997" name="모서리가 둥근 직사각형 7"/>
          <p:cNvSpPr>
            <a:spLocks noChangeArrowheads="1"/>
          </p:cNvSpPr>
          <p:nvPr/>
        </p:nvSpPr>
        <p:spPr bwMode="auto">
          <a:xfrm>
            <a:off x="360363" y="1214438"/>
            <a:ext cx="8064500" cy="360099"/>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제한물질 </a:t>
            </a:r>
            <a:r>
              <a:rPr kumimoji="0" lang="ko-KR" altLang="en-US" dirty="0" smtClean="0">
                <a:solidFill>
                  <a:srgbClr val="031CD7"/>
                </a:solidFill>
                <a:latin typeface="HY헤드라인M" pitchFamily="18" charset="-127"/>
                <a:ea typeface="HY헤드라인M" pitchFamily="18" charset="-127"/>
                <a:cs typeface="Arial" pitchFamily="34" charset="0"/>
                <a:sym typeface="맑은 고딕" pitchFamily="50" charset="-127"/>
              </a:rPr>
              <a:t>수입허가 대상 </a:t>
            </a: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및 방법</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법</a:t>
            </a:r>
            <a:r>
              <a:rPr kumimoji="0" lang="en-US" altLang="ko-KR" sz="1200" dirty="0">
                <a:latin typeface="HY헤드라인M" pitchFamily="18" charset="-127"/>
                <a:ea typeface="HY헤드라인M" pitchFamily="18" charset="-127"/>
                <a:cs typeface="Arial" pitchFamily="34" charset="0"/>
                <a:sym typeface="맑은 고딕" pitchFamily="50" charset="-127"/>
              </a:rPr>
              <a:t>20</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 </a:t>
            </a:r>
            <a:r>
              <a:rPr kumimoji="0" lang="ko-KR" altLang="en-US" sz="1200" dirty="0">
                <a:latin typeface="HY헤드라인M" pitchFamily="18" charset="-127"/>
                <a:ea typeface="HY헤드라인M" pitchFamily="18" charset="-127"/>
                <a:cs typeface="Arial" pitchFamily="34" charset="0"/>
                <a:sym typeface="맑은 고딕" pitchFamily="50" charset="-127"/>
              </a:rPr>
              <a:t>영</a:t>
            </a:r>
            <a:r>
              <a:rPr kumimoji="0" lang="en-US" altLang="ko-KR" sz="1200" dirty="0">
                <a:latin typeface="HY헤드라인M" pitchFamily="18" charset="-127"/>
                <a:ea typeface="HY헤드라인M" pitchFamily="18" charset="-127"/>
                <a:cs typeface="Arial" pitchFamily="34" charset="0"/>
                <a:sym typeface="맑은 고딕" pitchFamily="50" charset="-127"/>
              </a:rPr>
              <a:t>10</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규칙</a:t>
            </a:r>
            <a:r>
              <a:rPr kumimoji="0" lang="en-US" altLang="ko-KR" sz="1200" dirty="0">
                <a:latin typeface="HY헤드라인M" pitchFamily="18" charset="-127"/>
                <a:ea typeface="HY헤드라인M" pitchFamily="18" charset="-127"/>
                <a:cs typeface="Arial" pitchFamily="34" charset="0"/>
                <a:sym typeface="맑은 고딕" pitchFamily="50" charset="-127"/>
              </a:rPr>
              <a:t>16</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모서리가 둥근 직사각형 3"/>
          <p:cNvSpPr>
            <a:spLocks noChangeArrowheads="1"/>
          </p:cNvSpPr>
          <p:nvPr/>
        </p:nvSpPr>
        <p:spPr bwMode="auto">
          <a:xfrm>
            <a:off x="538163" y="1884363"/>
            <a:ext cx="8243887" cy="3071812"/>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 및 의무자</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용도가 명확하고 적정관리가 가능한 유독물질을 수입하려는 자</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면제대상</a:t>
            </a:r>
            <a:r>
              <a:rPr kumimoji="0" lang="en-US" altLang="ko-KR" sz="1600" dirty="0">
                <a:latin typeface="HY헤드라인M" pitchFamily="18" charset="-127"/>
                <a:ea typeface="HY헤드라인M" pitchFamily="18" charset="-127"/>
                <a:cs typeface="Arial" pitchFamily="34" charset="0"/>
                <a:sym typeface="맑은 고딕" pitchFamily="50" charset="-127"/>
              </a:rPr>
              <a:t>) 1. </a:t>
            </a:r>
            <a:r>
              <a:rPr kumimoji="0" lang="ko-KR" altLang="en-US" sz="1600" dirty="0">
                <a:latin typeface="HY헤드라인M" pitchFamily="18" charset="-127"/>
                <a:ea typeface="HY헤드라인M" pitchFamily="18" charset="-127"/>
                <a:cs typeface="Arial" pitchFamily="34" charset="0"/>
                <a:sym typeface="맑은 고딕" pitchFamily="50" charset="-127"/>
              </a:rPr>
              <a:t>시험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latin typeface="HY헤드라인M" pitchFamily="18" charset="-127"/>
                <a:ea typeface="HY헤드라인M" pitchFamily="18" charset="-127"/>
                <a:cs typeface="Arial" pitchFamily="34" charset="0"/>
                <a:sym typeface="맑은 고딕" pitchFamily="50" charset="-127"/>
              </a:rPr>
              <a:t>연구</a:t>
            </a:r>
            <a:r>
              <a:rPr kumimoji="0" lang="en-US" altLang="ko-KR" sz="1600" dirty="0" smtClean="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검사용 시약을 해당목적으로 수입하는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pPr>
            <a:r>
              <a:rPr kumimoji="0" lang="en-US" altLang="ko-KR" sz="1600" dirty="0">
                <a:latin typeface="HY헤드라인M" pitchFamily="18" charset="-127"/>
                <a:ea typeface="HY헤드라인M" pitchFamily="18" charset="-127"/>
                <a:cs typeface="Arial" pitchFamily="34" charset="0"/>
                <a:sym typeface="맑은 고딕" pitchFamily="50" charset="-127"/>
              </a:rPr>
              <a:t>                  2. </a:t>
            </a:r>
            <a:r>
              <a:rPr kumimoji="0" lang="ko-KR" altLang="en-US" sz="1600" dirty="0">
                <a:latin typeface="HY헤드라인M" pitchFamily="18" charset="-127"/>
                <a:ea typeface="HY헤드라인M" pitchFamily="18" charset="-127"/>
                <a:cs typeface="Arial" pitchFamily="34" charset="0"/>
                <a:sym typeface="맑은 고딕" pitchFamily="50" charset="-127"/>
              </a:rPr>
              <a:t>연간 </a:t>
            </a:r>
            <a:r>
              <a:rPr kumimoji="0" lang="en-US" altLang="ko-KR" sz="1600" dirty="0">
                <a:latin typeface="HY헤드라인M" pitchFamily="18" charset="-127"/>
                <a:ea typeface="HY헤드라인M" pitchFamily="18" charset="-127"/>
                <a:cs typeface="Arial" pitchFamily="34" charset="0"/>
                <a:sym typeface="맑은 고딕" pitchFamily="50" charset="-127"/>
              </a:rPr>
              <a:t>100kg</a:t>
            </a:r>
            <a:r>
              <a:rPr kumimoji="0" lang="ko-KR" altLang="en-US" sz="1600" dirty="0">
                <a:latin typeface="HY헤드라인M" pitchFamily="18" charset="-127"/>
                <a:ea typeface="HY헤드라인M" pitchFamily="18" charset="-127"/>
                <a:cs typeface="Arial" pitchFamily="34" charset="0"/>
                <a:sym typeface="맑은 고딕" pitchFamily="50" charset="-127"/>
              </a:rPr>
              <a:t>이하로 수입하는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시기 및 절차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수입 전에 지방환경청에 신고 → 신고확인증 발급</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변경신고</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대상</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 변경사유가 발생한 날로부터 </a:t>
            </a:r>
            <a:r>
              <a:rPr kumimoji="0" lang="en-US" altLang="ko-KR" sz="1600" dirty="0">
                <a:latin typeface="HY헤드라인M" pitchFamily="18" charset="-127"/>
                <a:ea typeface="HY헤드라인M" pitchFamily="18" charset="-127"/>
                <a:cs typeface="Arial" pitchFamily="34" charset="0"/>
                <a:sym typeface="맑은 고딕" pitchFamily="50" charset="-127"/>
              </a:rPr>
              <a:t>30</a:t>
            </a:r>
            <a:r>
              <a:rPr kumimoji="0" lang="ko-KR" altLang="en-US" sz="1600" dirty="0">
                <a:latin typeface="HY헤드라인M" pitchFamily="18" charset="-127"/>
                <a:ea typeface="HY헤드라인M" pitchFamily="18" charset="-127"/>
                <a:cs typeface="Arial" pitchFamily="34" charset="0"/>
                <a:sym typeface="맑은 고딕" pitchFamily="50" charset="-127"/>
              </a:rPr>
              <a:t>일 이내에 신고</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8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800"/>
              </a:spcAft>
              <a:buSzPct val="85000"/>
              <a:buFont typeface="Arial" pitchFamily="34" charset="0"/>
              <a:buChar cha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800"/>
              </a:spcAft>
              <a:buSzPct val="85000"/>
              <a:buFont typeface="Arial" pitchFamily="34" charset="0"/>
              <a:buChar char="•"/>
            </a:pPr>
            <a:endParaRPr kumimoji="0" lang="en-US" altLang="ko-KR" sz="800" dirty="0">
              <a:latin typeface="HY헤드라인M" pitchFamily="18" charset="-127"/>
              <a:ea typeface="HY헤드라인M" pitchFamily="18" charset="-127"/>
              <a:cs typeface="Arial" pitchFamily="34" charset="0"/>
              <a:sym typeface="맑은 고딕" pitchFamily="50" charset="-127"/>
            </a:endParaRPr>
          </a:p>
        </p:txBody>
      </p:sp>
      <p:sp>
        <p:nvSpPr>
          <p:cNvPr id="43011" name="모서리가 둥근 직사각형 4"/>
          <p:cNvSpPr>
            <a:spLocks noChangeArrowheads="1"/>
          </p:cNvSpPr>
          <p:nvPr/>
        </p:nvSpPr>
        <p:spPr bwMode="auto">
          <a:xfrm>
            <a:off x="395288" y="1357313"/>
            <a:ext cx="8064500" cy="3984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유독물 수입신고 대상 및 방법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20</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영</a:t>
            </a:r>
            <a:r>
              <a:rPr kumimoji="0" lang="en-US" altLang="ko-KR" sz="1200">
                <a:latin typeface="HY헤드라인M" pitchFamily="18" charset="-127"/>
                <a:ea typeface="HY헤드라인M" pitchFamily="18" charset="-127"/>
                <a:cs typeface="Arial" pitchFamily="34" charset="0"/>
                <a:sym typeface="맑은 고딕" pitchFamily="50" charset="-127"/>
              </a:rPr>
              <a:t>10</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17</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6" name="Group 4"/>
          <p:cNvGraphicFramePr>
            <a:graphicFrameLocks noGrp="1"/>
          </p:cNvGraphicFramePr>
          <p:nvPr/>
        </p:nvGraphicFramePr>
        <p:xfrm>
          <a:off x="1042988" y="4044950"/>
          <a:ext cx="7596187" cy="647700"/>
        </p:xfrm>
        <a:graphic>
          <a:graphicData uri="http://schemas.openxmlformats.org/drawingml/2006/table">
            <a:tbl>
              <a:tblPr/>
              <a:tblGrid>
                <a:gridCol w="3798887">
                  <a:extLst>
                    <a:ext uri="{9D8B030D-6E8A-4147-A177-3AD203B41FA5}">
                      <a16:colId xmlns:a16="http://schemas.microsoft.com/office/drawing/2014/main" val="20000"/>
                    </a:ext>
                  </a:extLst>
                </a:gridCol>
                <a:gridCol w="3797300">
                  <a:extLst>
                    <a:ext uri="{9D8B030D-6E8A-4147-A177-3AD203B41FA5}">
                      <a16:colId xmlns:a16="http://schemas.microsoft.com/office/drawing/2014/main" val="20001"/>
                    </a:ext>
                  </a:extLst>
                </a:gridCol>
              </a:tblGrid>
              <a:tr h="647700">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1.</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 물질의 종류 또는 함량 변경</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2.</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 예정물량의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rPr>
                        <a:t>50/100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rPr>
                        <a:t>이상 증가</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신고 받은 물질의 용도 </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0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사업장의 명칭</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소재지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대표자 변경</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endParaRPr>
                    </a:p>
                  </a:txBody>
                  <a:tcPr marL="0" marR="32400" marT="72000" marB="0"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9" name="직사각형 8"/>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유독물질 수입신고</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20</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1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제한</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금지물질 수출 승인</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21</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00" dirty="0">
              <a:solidFill>
                <a:sysClr val="windowText" lastClr="000000"/>
              </a:solidFill>
              <a:latin typeface="HY헤드라인M" panose="02030600000101010101" pitchFamily="18" charset="-127"/>
              <a:ea typeface="HY헤드라인M" panose="02030600000101010101" pitchFamily="18" charset="-127"/>
            </a:endParaRPr>
          </a:p>
        </p:txBody>
      </p:sp>
      <p:sp>
        <p:nvSpPr>
          <p:cNvPr id="44035" name="모서리가 둥근 직사각형 4"/>
          <p:cNvSpPr>
            <a:spLocks noChangeArrowheads="1"/>
          </p:cNvSpPr>
          <p:nvPr/>
        </p:nvSpPr>
        <p:spPr bwMode="auto">
          <a:xfrm>
            <a:off x="588963" y="1414463"/>
            <a:ext cx="5111750" cy="3984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제한 또는 금지물질의 수출승인</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18</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44036" name="모서리가 둥근 직사각형 5"/>
          <p:cNvSpPr>
            <a:spLocks noChangeArrowheads="1"/>
          </p:cNvSpPr>
          <p:nvPr/>
        </p:nvSpPr>
        <p:spPr bwMode="auto">
          <a:xfrm>
            <a:off x="684213" y="1919288"/>
            <a:ext cx="8243887" cy="15811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대상 및 의무자</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제한 또는 금지물질을 수출하려는 자</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신청방법</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매년 수출국별 해당물질을 최초로 수출하기 전 지방환경청에 신청</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제출서류</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수출통보서</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물질안전보건자료</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수출자 책임 보증서</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결과의 통보</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수출승인서 발급</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허용되지 않은 경우 사유를 신청인에게 통보</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1000125" y="2100263"/>
            <a:ext cx="7215188" cy="523875"/>
          </a:xfrm>
          <a:prstGeom prst="rect">
            <a:avLst/>
          </a:prstGeom>
          <a:noFill/>
          <a:ln w="9525">
            <a:noFill/>
            <a:miter lim="800000"/>
            <a:headEnd/>
            <a:tailEnd/>
          </a:ln>
        </p:spPr>
        <p:txBody>
          <a:bodyPr>
            <a:spAutoFit/>
          </a:bodyPr>
          <a:lstStyle/>
          <a:p>
            <a:pPr algn="ctr"/>
            <a:r>
              <a:rPr kumimoji="0" lang="en-US" altLang="ko-KR" sz="2800">
                <a:latin typeface="HY헤드라인M" pitchFamily="18" charset="-127"/>
                <a:ea typeface="HY헤드라인M" pitchFamily="18" charset="-127"/>
              </a:rPr>
              <a:t>1-2-3. </a:t>
            </a:r>
            <a:r>
              <a:rPr kumimoji="0" lang="ko-KR" altLang="en-US" sz="2800">
                <a:latin typeface="HY헤드라인M" pitchFamily="18" charset="-127"/>
                <a:ea typeface="HY헤드라인M" pitchFamily="18" charset="-127"/>
              </a:rPr>
              <a:t>유해화학물질 취급시설 설치</a:t>
            </a:r>
            <a:r>
              <a:rPr kumimoji="0" lang="en-US" altLang="ko-KR" sz="2800">
                <a:latin typeface="HY헤드라인M" pitchFamily="18" charset="-127"/>
                <a:ea typeface="HY헤드라인M" pitchFamily="18" charset="-127"/>
              </a:rPr>
              <a:t>·</a:t>
            </a:r>
            <a:r>
              <a:rPr kumimoji="0" lang="ko-KR" altLang="en-US" sz="2800">
                <a:latin typeface="HY헤드라인M" pitchFamily="18" charset="-127"/>
                <a:ea typeface="HY헤드라인M" pitchFamily="18" charset="-127"/>
              </a:rPr>
              <a:t>운영</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그룹 41"/>
          <p:cNvGrpSpPr>
            <a:grpSpLocks/>
          </p:cNvGrpSpPr>
          <p:nvPr/>
        </p:nvGrpSpPr>
        <p:grpSpPr bwMode="auto">
          <a:xfrm>
            <a:off x="287338" y="1016000"/>
            <a:ext cx="8640762" cy="5437188"/>
            <a:chOff x="288000" y="980728"/>
            <a:chExt cx="8640344" cy="5436608"/>
          </a:xfrm>
        </p:grpSpPr>
        <p:sp>
          <p:nvSpPr>
            <p:cNvPr id="43" name="모서리가 둥근 직사각형 42"/>
            <p:cNvSpPr/>
            <p:nvPr/>
          </p:nvSpPr>
          <p:spPr>
            <a:xfrm>
              <a:off x="3456497" y="980728"/>
              <a:ext cx="2266840" cy="468263"/>
            </a:xfrm>
            <a:prstGeom prst="roundRect">
              <a:avLst>
                <a:gd name="adj" fmla="val 0"/>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dirty="0">
                  <a:solidFill>
                    <a:schemeClr val="tx1"/>
                  </a:solidFill>
                  <a:latin typeface="HY헤드라인M" panose="02030600000101010101" pitchFamily="18" charset="-127"/>
                  <a:ea typeface="HY헤드라인M" panose="02030600000101010101" pitchFamily="18" charset="-127"/>
                </a:rPr>
                <a:t>장외영향평가서 작성</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cxnSp>
          <p:nvCxnSpPr>
            <p:cNvPr id="44" name="직선 화살표 연결선 43"/>
            <p:cNvCxnSpPr>
              <a:stCxn id="43" idx="2"/>
              <a:endCxn id="54" idx="0"/>
            </p:cNvCxnSpPr>
            <p:nvPr/>
          </p:nvCxnSpPr>
          <p:spPr>
            <a:xfrm>
              <a:off x="4589917" y="1448991"/>
              <a:ext cx="0" cy="539692"/>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5" name="모서리가 둥근 직사각형 44"/>
            <p:cNvSpPr/>
            <p:nvPr/>
          </p:nvSpPr>
          <p:spPr>
            <a:xfrm>
              <a:off x="4859779" y="1556930"/>
              <a:ext cx="1081035" cy="360324"/>
            </a:xfrm>
            <a:prstGeom prst="roundRect">
              <a:avLst>
                <a:gd name="adj" fmla="val 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위험도평가</a:t>
              </a:r>
              <a:endParaRPr kumimoji="0" lang="ko-KR" altLang="en-US" sz="1100" dirty="0">
                <a:solidFill>
                  <a:schemeClr val="tx1"/>
                </a:solidFill>
                <a:latin typeface="HY헤드라인M" panose="02030600000101010101" pitchFamily="18" charset="-127"/>
                <a:ea typeface="HY헤드라인M" panose="02030600000101010101" pitchFamily="18" charset="-127"/>
              </a:endParaRPr>
            </a:p>
          </p:txBody>
        </p:sp>
        <p:sp>
          <p:nvSpPr>
            <p:cNvPr id="46" name="모서리가 둥근 직사각형 45"/>
            <p:cNvSpPr/>
            <p:nvPr/>
          </p:nvSpPr>
          <p:spPr>
            <a:xfrm>
              <a:off x="6156703" y="1556930"/>
              <a:ext cx="1258827" cy="36032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안전거리결정</a:t>
              </a:r>
              <a:endParaRPr kumimoji="0" lang="ko-KR" altLang="en-US" sz="1100" dirty="0">
                <a:solidFill>
                  <a:schemeClr val="tx1"/>
                </a:solidFill>
                <a:latin typeface="HY헤드라인M" panose="02030600000101010101" pitchFamily="18" charset="-127"/>
                <a:ea typeface="HY헤드라인M" panose="02030600000101010101" pitchFamily="18" charset="-127"/>
              </a:endParaRPr>
            </a:p>
          </p:txBody>
        </p:sp>
        <p:sp>
          <p:nvSpPr>
            <p:cNvPr id="47" name="모서리가 둥근 직사각형 46"/>
            <p:cNvSpPr/>
            <p:nvPr/>
          </p:nvSpPr>
          <p:spPr>
            <a:xfrm>
              <a:off x="648345" y="980728"/>
              <a:ext cx="2087462" cy="468263"/>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취급시설 설치계획수립</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algn="ctr" fontAlgn="auto">
                <a:spcBef>
                  <a:spcPts val="0"/>
                </a:spcBef>
                <a:spcAft>
                  <a:spcPts val="0"/>
                </a:spcAft>
                <a:defRPr/>
              </a:pPr>
              <a:r>
                <a:rPr kumimoji="0" lang="en-US" altLang="ko-KR" sz="1200" dirty="0">
                  <a:solidFill>
                    <a:schemeClr val="tx1"/>
                  </a:solidFill>
                  <a:latin typeface="HY헤드라인M" panose="02030600000101010101" pitchFamily="18" charset="-127"/>
                  <a:ea typeface="HY헤드라인M" panose="02030600000101010101" pitchFamily="18" charset="-127"/>
                </a:rPr>
                <a:t>(</a:t>
              </a:r>
              <a:r>
                <a:rPr kumimoji="0" lang="ko-KR" altLang="en-US" sz="1200" dirty="0">
                  <a:solidFill>
                    <a:schemeClr val="tx1"/>
                  </a:solidFill>
                  <a:latin typeface="HY헤드라인M" panose="02030600000101010101" pitchFamily="18" charset="-127"/>
                  <a:ea typeface="HY헤드라인M" panose="02030600000101010101" pitchFamily="18" charset="-127"/>
                </a:rPr>
                <a:t>시설설치∙운영자</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050" dirty="0">
                <a:solidFill>
                  <a:schemeClr val="tx1"/>
                </a:solidFill>
                <a:latin typeface="HY헤드라인M" panose="02030600000101010101" pitchFamily="18" charset="-127"/>
                <a:ea typeface="HY헤드라인M" panose="02030600000101010101" pitchFamily="18" charset="-127"/>
              </a:endParaRPr>
            </a:p>
          </p:txBody>
        </p:sp>
        <p:sp>
          <p:nvSpPr>
            <p:cNvPr id="48" name="모서리가 둥근 직사각형 47"/>
            <p:cNvSpPr/>
            <p:nvPr/>
          </p:nvSpPr>
          <p:spPr>
            <a:xfrm>
              <a:off x="6480537" y="980728"/>
              <a:ext cx="2087462" cy="468263"/>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적합성검토</a:t>
              </a:r>
              <a:endParaRPr kumimoji="0" lang="en-US" altLang="ko-KR" sz="1400" dirty="0">
                <a:solidFill>
                  <a:srgbClr val="FF0000"/>
                </a:solidFill>
                <a:latin typeface="HY헤드라인M" panose="02030600000101010101" pitchFamily="18" charset="-127"/>
                <a:ea typeface="HY헤드라인M" panose="02030600000101010101" pitchFamily="18" charset="-127"/>
              </a:endParaRPr>
            </a:p>
            <a:p>
              <a:pPr algn="ctr" fontAlgn="auto">
                <a:spcBef>
                  <a:spcPts val="0"/>
                </a:spcBef>
                <a:spcAft>
                  <a:spcPts val="0"/>
                </a:spcAft>
                <a:defRPr/>
              </a:pPr>
              <a:r>
                <a:rPr kumimoji="0" lang="en-US" altLang="ko-KR" sz="1200" dirty="0">
                  <a:solidFill>
                    <a:schemeClr val="tx1"/>
                  </a:solidFill>
                  <a:latin typeface="HY헤드라인M" panose="02030600000101010101" pitchFamily="18" charset="-127"/>
                  <a:ea typeface="HY헤드라인M" panose="02030600000101010101" pitchFamily="18" charset="-127"/>
                </a:rPr>
                <a:t>(</a:t>
              </a:r>
              <a:r>
                <a:rPr kumimoji="0" lang="ko-KR" altLang="en-US" sz="1200" dirty="0">
                  <a:solidFill>
                    <a:schemeClr val="tx1"/>
                  </a:solidFill>
                  <a:latin typeface="HY헤드라인M" panose="02030600000101010101" pitchFamily="18" charset="-127"/>
                  <a:ea typeface="HY헤드라인M" panose="02030600000101010101" pitchFamily="18" charset="-127"/>
                </a:rPr>
                <a:t>화학물질안전원장</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cxnSp>
          <p:nvCxnSpPr>
            <p:cNvPr id="49" name="직선 화살표 연결선 48"/>
            <p:cNvCxnSpPr>
              <a:stCxn id="47" idx="3"/>
              <a:endCxn id="43" idx="1"/>
            </p:cNvCxnSpPr>
            <p:nvPr/>
          </p:nvCxnSpPr>
          <p:spPr>
            <a:xfrm>
              <a:off x="2735807" y="1214066"/>
              <a:ext cx="72069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a:off x="5723337" y="1196605"/>
              <a:ext cx="75720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flipH="1">
              <a:off x="5723337" y="1268035"/>
              <a:ext cx="75720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2" name="모서리가 둥근 직사각형 51"/>
            <p:cNvSpPr/>
            <p:nvPr/>
          </p:nvSpPr>
          <p:spPr>
            <a:xfrm>
              <a:off x="5759847" y="980728"/>
              <a:ext cx="684180" cy="179369"/>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100" dirty="0">
                  <a:solidFill>
                    <a:schemeClr val="tx1"/>
                  </a:solidFill>
                  <a:latin typeface="HY헤드라인M" panose="02030600000101010101" pitchFamily="18" charset="-127"/>
                  <a:ea typeface="HY헤드라인M" panose="02030600000101010101" pitchFamily="18" charset="-127"/>
                </a:rPr>
                <a:t>제출</a:t>
              </a:r>
              <a:endParaRPr kumimoji="0" lang="ko-KR" altLang="en-US" sz="1000" dirty="0">
                <a:solidFill>
                  <a:schemeClr val="tx1"/>
                </a:solidFill>
                <a:latin typeface="HY헤드라인M" panose="02030600000101010101" pitchFamily="18" charset="-127"/>
                <a:ea typeface="HY헤드라인M" panose="02030600000101010101" pitchFamily="18" charset="-127"/>
              </a:endParaRPr>
            </a:p>
          </p:txBody>
        </p:sp>
        <p:sp>
          <p:nvSpPr>
            <p:cNvPr id="53" name="모서리가 둥근 직사각형 52"/>
            <p:cNvSpPr/>
            <p:nvPr/>
          </p:nvSpPr>
          <p:spPr>
            <a:xfrm>
              <a:off x="5759847" y="1304543"/>
              <a:ext cx="684180" cy="180956"/>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000" dirty="0">
                  <a:solidFill>
                    <a:schemeClr val="tx1"/>
                  </a:solidFill>
                  <a:latin typeface="HY헤드라인M" panose="02030600000101010101" pitchFamily="18" charset="-127"/>
                  <a:ea typeface="HY헤드라인M" panose="02030600000101010101" pitchFamily="18" charset="-127"/>
                </a:rPr>
                <a:t>결과통보</a:t>
              </a:r>
            </a:p>
          </p:txBody>
        </p:sp>
        <p:sp>
          <p:nvSpPr>
            <p:cNvPr id="54" name="모서리가 둥근 직사각형 53"/>
            <p:cNvSpPr/>
            <p:nvPr/>
          </p:nvSpPr>
          <p:spPr>
            <a:xfrm>
              <a:off x="3456497" y="1988683"/>
              <a:ext cx="2266840" cy="396833"/>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a:solidFill>
                    <a:schemeClr val="tx1"/>
                  </a:solidFill>
                  <a:latin typeface="HY헤드라인M" panose="02030600000101010101" pitchFamily="18" charset="-127"/>
                  <a:ea typeface="HY헤드라인M" panose="02030600000101010101" pitchFamily="18" charset="-127"/>
                </a:rPr>
                <a:t>취급시설 설치</a:t>
              </a:r>
              <a:endParaRPr kumimoji="0" lang="ko-KR" altLang="en-US" sz="1600" dirty="0">
                <a:solidFill>
                  <a:schemeClr val="tx1"/>
                </a:solidFill>
                <a:latin typeface="HY헤드라인M" panose="02030600000101010101" pitchFamily="18" charset="-127"/>
                <a:ea typeface="HY헤드라인M" panose="02030600000101010101" pitchFamily="18" charset="-127"/>
              </a:endParaRPr>
            </a:p>
          </p:txBody>
        </p:sp>
        <p:cxnSp>
          <p:nvCxnSpPr>
            <p:cNvPr id="55" name="직선 화살표 연결선 54"/>
            <p:cNvCxnSpPr>
              <a:endCxn id="45" idx="1"/>
            </p:cNvCxnSpPr>
            <p:nvPr/>
          </p:nvCxnSpPr>
          <p:spPr>
            <a:xfrm>
              <a:off x="4589917" y="1736297"/>
              <a:ext cx="269862"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직선 화살표 연결선 55"/>
            <p:cNvCxnSpPr>
              <a:stCxn id="45" idx="3"/>
              <a:endCxn id="46" idx="1"/>
            </p:cNvCxnSpPr>
            <p:nvPr/>
          </p:nvCxnSpPr>
          <p:spPr>
            <a:xfrm>
              <a:off x="5940814" y="1736297"/>
              <a:ext cx="21589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a:stCxn id="54" idx="2"/>
              <a:endCxn id="58" idx="0"/>
            </p:cNvCxnSpPr>
            <p:nvPr/>
          </p:nvCxnSpPr>
          <p:spPr>
            <a:xfrm>
              <a:off x="4589917" y="2385516"/>
              <a:ext cx="0" cy="611122"/>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8" name="모서리가 둥근 직사각형 57"/>
            <p:cNvSpPr/>
            <p:nvPr/>
          </p:nvSpPr>
          <p:spPr>
            <a:xfrm>
              <a:off x="3456497" y="2996638"/>
              <a:ext cx="2266840" cy="396833"/>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dirty="0">
                  <a:solidFill>
                    <a:schemeClr val="tx1"/>
                  </a:solidFill>
                  <a:latin typeface="HY헤드라인M" panose="02030600000101010101" pitchFamily="18" charset="-127"/>
                  <a:ea typeface="HY헤드라인M" panose="02030600000101010101" pitchFamily="18" charset="-127"/>
                </a:rPr>
                <a:t>취급시설 가동∙운영</a:t>
              </a:r>
            </a:p>
          </p:txBody>
        </p:sp>
        <p:sp>
          <p:nvSpPr>
            <p:cNvPr id="59" name="모서리가 둥근 직사각형 58"/>
            <p:cNvSpPr/>
            <p:nvPr/>
          </p:nvSpPr>
          <p:spPr>
            <a:xfrm>
              <a:off x="5183613" y="2493455"/>
              <a:ext cx="1368359" cy="358737"/>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ct val="90000"/>
                </a:lnSpc>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설치검사</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algn="ctr" fontAlgn="auto">
                <a:lnSpc>
                  <a:spcPct val="90000"/>
                </a:lnSpc>
                <a:spcBef>
                  <a:spcPts val="0"/>
                </a:spcBef>
                <a:spcAft>
                  <a:spcPts val="0"/>
                </a:spcAft>
                <a:defRPr/>
              </a:pPr>
              <a:r>
                <a:rPr kumimoji="0" lang="en-US" altLang="ko-KR" sz="1200" dirty="0">
                  <a:solidFill>
                    <a:schemeClr val="tx1"/>
                  </a:solidFill>
                  <a:latin typeface="HY헤드라인M" panose="02030600000101010101" pitchFamily="18" charset="-127"/>
                  <a:ea typeface="HY헤드라인M" panose="02030600000101010101" pitchFamily="18" charset="-127"/>
                </a:rPr>
                <a:t>(</a:t>
              </a:r>
              <a:r>
                <a:rPr kumimoji="0" lang="ko-KR" altLang="en-US" sz="1200" dirty="0">
                  <a:solidFill>
                    <a:schemeClr val="tx1"/>
                  </a:solidFill>
                  <a:latin typeface="HY헤드라인M" panose="02030600000101010101" pitchFamily="18" charset="-127"/>
                  <a:ea typeface="HY헤드라인M" panose="02030600000101010101" pitchFamily="18" charset="-127"/>
                </a:rPr>
                <a:t>검사기관</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sp>
          <p:nvSpPr>
            <p:cNvPr id="60" name="모서리가 둥근 직사각형 59"/>
            <p:cNvSpPr/>
            <p:nvPr/>
          </p:nvSpPr>
          <p:spPr>
            <a:xfrm>
              <a:off x="6912317" y="2493455"/>
              <a:ext cx="1368359" cy="358737"/>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lnSpc>
                  <a:spcPct val="90000"/>
                </a:lnSpc>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설치신고</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algn="ctr" fontAlgn="auto">
                <a:lnSpc>
                  <a:spcPct val="90000"/>
                </a:lnSpc>
                <a:spcBef>
                  <a:spcPts val="0"/>
                </a:spcBef>
                <a:spcAft>
                  <a:spcPts val="0"/>
                </a:spcAft>
                <a:defRPr/>
              </a:pPr>
              <a:r>
                <a:rPr kumimoji="0" lang="en-US" altLang="ko-KR" sz="1200" dirty="0">
                  <a:solidFill>
                    <a:schemeClr val="tx1"/>
                  </a:solidFill>
                  <a:latin typeface="HY헤드라인M" panose="02030600000101010101" pitchFamily="18" charset="-127"/>
                  <a:ea typeface="HY헤드라인M" panose="02030600000101010101" pitchFamily="18" charset="-127"/>
                </a:rPr>
                <a:t>(</a:t>
              </a:r>
              <a:r>
                <a:rPr kumimoji="0" lang="ko-KR" altLang="en-US" sz="1200" dirty="0">
                  <a:solidFill>
                    <a:schemeClr val="tx1"/>
                  </a:solidFill>
                  <a:latin typeface="HY헤드라인M" panose="02030600000101010101" pitchFamily="18" charset="-127"/>
                  <a:ea typeface="HY헤드라인M" panose="02030600000101010101" pitchFamily="18" charset="-127"/>
                </a:rPr>
                <a:t>지방환경관서</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200" dirty="0">
                <a:solidFill>
                  <a:schemeClr val="tx1"/>
                </a:solidFill>
                <a:latin typeface="HY헤드라인M" panose="02030600000101010101" pitchFamily="18" charset="-127"/>
                <a:ea typeface="HY헤드라인M" panose="02030600000101010101" pitchFamily="18" charset="-127"/>
              </a:endParaRPr>
            </a:p>
          </p:txBody>
        </p:sp>
        <p:cxnSp>
          <p:nvCxnSpPr>
            <p:cNvPr id="61" name="직선 화살표 연결선 60"/>
            <p:cNvCxnSpPr/>
            <p:nvPr/>
          </p:nvCxnSpPr>
          <p:spPr>
            <a:xfrm>
              <a:off x="4589917" y="2672822"/>
              <a:ext cx="593696"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직선 화살표 연결선 61"/>
            <p:cNvCxnSpPr>
              <a:stCxn id="59" idx="3"/>
              <a:endCxn id="60" idx="1"/>
            </p:cNvCxnSpPr>
            <p:nvPr/>
          </p:nvCxnSpPr>
          <p:spPr>
            <a:xfrm>
              <a:off x="6551972" y="2672822"/>
              <a:ext cx="360345"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3" name="모서리가 둥근 직사각형 62"/>
            <p:cNvSpPr/>
            <p:nvPr/>
          </p:nvSpPr>
          <p:spPr>
            <a:xfrm>
              <a:off x="4608966" y="3868083"/>
              <a:ext cx="2087461" cy="323815"/>
            </a:xfrm>
            <a:prstGeom prst="roundRect">
              <a:avLst>
                <a:gd name="adj" fmla="val 0"/>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dirty="0">
                  <a:solidFill>
                    <a:schemeClr val="tx1"/>
                  </a:solidFill>
                  <a:latin typeface="HY헤드라인M" panose="02030600000101010101" pitchFamily="18" charset="-127"/>
                  <a:ea typeface="HY헤드라인M" panose="02030600000101010101" pitchFamily="18" charset="-127"/>
                </a:rPr>
                <a:t>수시검사</a:t>
              </a:r>
            </a:p>
          </p:txBody>
        </p:sp>
        <p:sp>
          <p:nvSpPr>
            <p:cNvPr id="64" name="모서리가 둥근 직사각형 63"/>
            <p:cNvSpPr/>
            <p:nvPr/>
          </p:nvSpPr>
          <p:spPr>
            <a:xfrm>
              <a:off x="2448482" y="3868083"/>
              <a:ext cx="2087462" cy="323815"/>
            </a:xfrm>
            <a:prstGeom prst="roundRect">
              <a:avLst>
                <a:gd name="adj" fmla="val 0"/>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dirty="0">
                  <a:solidFill>
                    <a:schemeClr val="tx1"/>
                  </a:solidFill>
                  <a:latin typeface="HY헤드라인M" panose="02030600000101010101" pitchFamily="18" charset="-127"/>
                  <a:ea typeface="HY헤드라인M" panose="02030600000101010101" pitchFamily="18" charset="-127"/>
                </a:rPr>
                <a:t>정기검사</a:t>
              </a:r>
            </a:p>
          </p:txBody>
        </p:sp>
        <p:sp>
          <p:nvSpPr>
            <p:cNvPr id="65" name="모서리가 둥근 직사각형 64"/>
            <p:cNvSpPr/>
            <p:nvPr/>
          </p:nvSpPr>
          <p:spPr>
            <a:xfrm>
              <a:off x="288000" y="3868083"/>
              <a:ext cx="2087461" cy="323815"/>
            </a:xfrm>
            <a:prstGeom prst="roundRect">
              <a:avLst>
                <a:gd name="adj" fmla="val 0"/>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dirty="0">
                  <a:solidFill>
                    <a:schemeClr val="tx1"/>
                  </a:solidFill>
                  <a:latin typeface="HY헤드라인M" panose="02030600000101010101" pitchFamily="18" charset="-127"/>
                  <a:ea typeface="HY헤드라인M" panose="02030600000101010101" pitchFamily="18" charset="-127"/>
                </a:rPr>
                <a:t>자체점검</a:t>
              </a:r>
            </a:p>
          </p:txBody>
        </p:sp>
        <p:sp>
          <p:nvSpPr>
            <p:cNvPr id="66" name="모서리가 둥근 직사각형 65"/>
            <p:cNvSpPr/>
            <p:nvPr/>
          </p:nvSpPr>
          <p:spPr>
            <a:xfrm>
              <a:off x="6769448" y="3868083"/>
              <a:ext cx="2087462" cy="323815"/>
            </a:xfrm>
            <a:prstGeom prst="roundRect">
              <a:avLst>
                <a:gd name="adj" fmla="val 0"/>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600" dirty="0">
                  <a:solidFill>
                    <a:schemeClr val="tx1"/>
                  </a:solidFill>
                  <a:latin typeface="HY헤드라인M" panose="02030600000101010101" pitchFamily="18" charset="-127"/>
                  <a:ea typeface="HY헤드라인M" panose="02030600000101010101" pitchFamily="18" charset="-127"/>
                </a:rPr>
                <a:t>안전진단</a:t>
              </a:r>
            </a:p>
          </p:txBody>
        </p:sp>
        <p:cxnSp>
          <p:nvCxnSpPr>
            <p:cNvPr id="67" name="꺾인 연결선 66"/>
            <p:cNvCxnSpPr>
              <a:stCxn id="65" idx="0"/>
              <a:endCxn id="66" idx="0"/>
            </p:cNvCxnSpPr>
            <p:nvPr/>
          </p:nvCxnSpPr>
          <p:spPr>
            <a:xfrm rot="5400000" flipH="1" flipV="1">
              <a:off x="4572456" y="628152"/>
              <a:ext cx="12699" cy="6479862"/>
            </a:xfrm>
            <a:prstGeom prst="bentConnector3">
              <a:avLst>
                <a:gd name="adj1" fmla="val 1800000"/>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8" name="직선 화살표 연결선 67"/>
            <p:cNvCxnSpPr/>
            <p:nvPr/>
          </p:nvCxnSpPr>
          <p:spPr>
            <a:xfrm>
              <a:off x="3419985" y="3628396"/>
              <a:ext cx="0" cy="252386"/>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9" name="직선 화살표 연결선 68"/>
            <p:cNvCxnSpPr/>
            <p:nvPr/>
          </p:nvCxnSpPr>
          <p:spPr>
            <a:xfrm>
              <a:off x="4593092" y="3401408"/>
              <a:ext cx="0" cy="23492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직선 화살표 연결선 69"/>
            <p:cNvCxnSpPr/>
            <p:nvPr/>
          </p:nvCxnSpPr>
          <p:spPr>
            <a:xfrm>
              <a:off x="5651903" y="3628396"/>
              <a:ext cx="0" cy="252386"/>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1" name="모서리가 둥근 직사각형 70"/>
            <p:cNvSpPr/>
            <p:nvPr/>
          </p:nvSpPr>
          <p:spPr>
            <a:xfrm>
              <a:off x="288000" y="4220470"/>
              <a:ext cx="2087461" cy="100795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a:lstStyle/>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사업장 자체 실시</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주 </a:t>
              </a:r>
              <a:r>
                <a:rPr kumimoji="0" lang="en-US" altLang="ko-KR" sz="1400" dirty="0">
                  <a:solidFill>
                    <a:schemeClr val="tx1"/>
                  </a:solidFill>
                  <a:latin typeface="HY헤드라인M" panose="02030600000101010101" pitchFamily="18" charset="-127"/>
                  <a:ea typeface="HY헤드라인M" panose="02030600000101010101" pitchFamily="18" charset="-127"/>
                </a:rPr>
                <a:t>1</a:t>
              </a:r>
              <a:r>
                <a:rPr kumimoji="0" lang="ko-KR" altLang="en-US" sz="1400" dirty="0">
                  <a:solidFill>
                    <a:schemeClr val="tx1"/>
                  </a:solidFill>
                  <a:latin typeface="HY헤드라인M" panose="02030600000101010101" pitchFamily="18" charset="-127"/>
                  <a:ea typeface="HY헤드라인M" panose="02030600000101010101" pitchFamily="18" charset="-127"/>
                </a:rPr>
                <a:t>회</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육안검사</a:t>
              </a:r>
              <a:r>
                <a:rPr kumimoji="0" lang="en-US" altLang="ko-KR" sz="1400" dirty="0">
                  <a:solidFill>
                    <a:schemeClr val="tx1"/>
                  </a:solidFill>
                  <a:latin typeface="HY헤드라인M" panose="02030600000101010101" pitchFamily="18" charset="-127"/>
                  <a:ea typeface="HY헤드라인M" panose="02030600000101010101" pitchFamily="18" charset="-127"/>
                </a:rPr>
                <a:t>(11</a:t>
              </a:r>
              <a:r>
                <a:rPr kumimoji="0" lang="ko-KR" altLang="en-US" sz="1400" dirty="0">
                  <a:solidFill>
                    <a:schemeClr val="tx1"/>
                  </a:solidFill>
                  <a:latin typeface="HY헤드라인M" panose="02030600000101010101" pitchFamily="18" charset="-127"/>
                  <a:ea typeface="HY헤드라인M" panose="02030600000101010101" pitchFamily="18" charset="-127"/>
                </a:rPr>
                <a:t>항목</a:t>
              </a:r>
              <a:r>
                <a:rPr kumimoji="0" lang="en-US" altLang="ko-KR" sz="1400" dirty="0">
                  <a:solidFill>
                    <a:schemeClr val="tx1"/>
                  </a:solidFill>
                  <a:latin typeface="HY헤드라인M" panose="02030600000101010101" pitchFamily="18" charset="-127"/>
                  <a:ea typeface="HY헤드라인M" panose="02030600000101010101" pitchFamily="18" charset="-127"/>
                </a:rPr>
                <a:t>)</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72" name="모서리가 둥근 직사각형 71"/>
            <p:cNvSpPr/>
            <p:nvPr/>
          </p:nvSpPr>
          <p:spPr>
            <a:xfrm>
              <a:off x="2448482" y="4220470"/>
              <a:ext cx="2087462" cy="100795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a:lstStyle/>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검사기관 실시</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영업허가대상 </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매년</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그 외 시설 </a:t>
              </a:r>
              <a:r>
                <a:rPr kumimoji="0" lang="en-US" altLang="ko-KR" sz="1400" dirty="0">
                  <a:solidFill>
                    <a:schemeClr val="tx1"/>
                  </a:solidFill>
                  <a:latin typeface="HY헤드라인M" panose="02030600000101010101" pitchFamily="18" charset="-127"/>
                  <a:ea typeface="HY헤드라인M" panose="02030600000101010101" pitchFamily="18" charset="-127"/>
                </a:rPr>
                <a:t>- 2</a:t>
              </a:r>
              <a:r>
                <a:rPr kumimoji="0" lang="ko-KR" altLang="en-US" sz="1400" dirty="0">
                  <a:solidFill>
                    <a:schemeClr val="tx1"/>
                  </a:solidFill>
                  <a:latin typeface="HY헤드라인M" panose="02030600000101010101" pitchFamily="18" charset="-127"/>
                  <a:ea typeface="HY헤드라인M" panose="02030600000101010101" pitchFamily="18" charset="-127"/>
                </a:rPr>
                <a:t>년 마다</a:t>
              </a:r>
            </a:p>
          </p:txBody>
        </p:sp>
        <p:sp>
          <p:nvSpPr>
            <p:cNvPr id="73" name="모서리가 둥근 직사각형 72"/>
            <p:cNvSpPr/>
            <p:nvPr/>
          </p:nvSpPr>
          <p:spPr>
            <a:xfrm>
              <a:off x="4608966" y="4220470"/>
              <a:ext cx="2087461" cy="100795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a:lstStyle/>
            <a:p>
              <a:pPr marL="144000" indent="-108000" fontAlgn="auto">
                <a:spcBef>
                  <a:spcPts val="0"/>
                </a:spcBef>
                <a:spcAft>
                  <a:spcPts val="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화학사고발생시</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  </a:t>
              </a:r>
              <a:r>
                <a:rPr kumimoji="0" lang="en-US" altLang="ko-KR" sz="1400" dirty="0">
                  <a:solidFill>
                    <a:schemeClr val="tx1"/>
                  </a:solidFill>
                  <a:latin typeface="HY헤드라인M" panose="02030600000101010101" pitchFamily="18" charset="-127"/>
                  <a:ea typeface="HY헤드라인M" panose="02030600000101010101" pitchFamily="18" charset="-127"/>
                </a:rPr>
                <a:t>- 7</a:t>
              </a:r>
              <a:r>
                <a:rPr kumimoji="0" lang="ko-KR" altLang="en-US" sz="1400" dirty="0">
                  <a:solidFill>
                    <a:schemeClr val="tx1"/>
                  </a:solidFill>
                  <a:latin typeface="HY헤드라인M" panose="02030600000101010101" pitchFamily="18" charset="-127"/>
                  <a:ea typeface="HY헤드라인M" panose="02030600000101010101" pitchFamily="18" charset="-127"/>
                </a:rPr>
                <a:t>일 이내</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0"/>
                </a:spcAft>
                <a:buFont typeface="Arial" panose="020B0604020202020204" pitchFamily="34" charset="0"/>
                <a:buChar char="•"/>
                <a:defRPr/>
              </a:pPr>
              <a:r>
                <a:rPr kumimoji="0" lang="ko-KR" altLang="en-US" sz="1400" dirty="0" err="1">
                  <a:solidFill>
                    <a:schemeClr val="tx1"/>
                  </a:solidFill>
                  <a:latin typeface="HY헤드라인M" panose="02030600000101010101" pitchFamily="18" charset="-127"/>
                  <a:ea typeface="HY헤드라인M" panose="02030600000101010101" pitchFamily="18" charset="-127"/>
                </a:rPr>
                <a:t>지방환경관서장</a:t>
              </a:r>
              <a:r>
                <a:rPr kumimoji="0" lang="ko-KR" altLang="en-US" sz="1400" dirty="0">
                  <a:solidFill>
                    <a:schemeClr val="tx1"/>
                  </a:solidFill>
                  <a:latin typeface="HY헤드라인M" panose="02030600000101010101" pitchFamily="18" charset="-127"/>
                  <a:ea typeface="HY헤드라인M" panose="02030600000101010101" pitchFamily="18" charset="-127"/>
                </a:rPr>
                <a:t> 명령</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defRPr/>
              </a:pP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 </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지체 없이</a:t>
              </a:r>
            </a:p>
          </p:txBody>
        </p:sp>
        <p:sp>
          <p:nvSpPr>
            <p:cNvPr id="74" name="모서리가 둥근 직사각형 73"/>
            <p:cNvSpPr/>
            <p:nvPr/>
          </p:nvSpPr>
          <p:spPr>
            <a:xfrm>
              <a:off x="6769448" y="4220470"/>
              <a:ext cx="2087462" cy="100795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a:lstStyle/>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안전상 위해 우려       </a:t>
              </a:r>
              <a:r>
                <a:rPr kumimoji="0" lang="en-US" altLang="ko-KR" sz="1400" dirty="0">
                  <a:solidFill>
                    <a:schemeClr val="tx1"/>
                  </a:solidFill>
                  <a:latin typeface="HY헤드라인M" panose="02030600000101010101" pitchFamily="18" charset="-127"/>
                  <a:ea typeface="HY헤드라인M" panose="02030600000101010101" pitchFamily="18" charset="-127"/>
                </a:rPr>
                <a:t>- </a:t>
              </a:r>
              <a:r>
                <a:rPr kumimoji="0" lang="ko-KR" altLang="en-US" sz="1400" dirty="0">
                  <a:solidFill>
                    <a:schemeClr val="tx1"/>
                  </a:solidFill>
                  <a:latin typeface="HY헤드라인M" panose="02030600000101010101" pitchFamily="18" charset="-127"/>
                  <a:ea typeface="HY헤드라인M" panose="02030600000101010101" pitchFamily="18" charset="-127"/>
                </a:rPr>
                <a:t>검사결과 </a:t>
              </a:r>
              <a:r>
                <a:rPr kumimoji="0" lang="en-US" altLang="ko-KR" sz="1400" dirty="0">
                  <a:solidFill>
                    <a:schemeClr val="tx1"/>
                  </a:solidFill>
                  <a:latin typeface="HY헤드라인M" panose="02030600000101010101" pitchFamily="18" charset="-127"/>
                  <a:ea typeface="HY헤드라인M" panose="02030600000101010101" pitchFamily="18" charset="-127"/>
                </a:rPr>
                <a:t>20</a:t>
              </a:r>
              <a:r>
                <a:rPr kumimoji="0" lang="ko-KR" altLang="en-US" sz="1400" dirty="0">
                  <a:solidFill>
                    <a:schemeClr val="tx1"/>
                  </a:solidFill>
                  <a:latin typeface="HY헤드라인M" panose="02030600000101010101" pitchFamily="18" charset="-127"/>
                  <a:ea typeface="HY헤드라인M" panose="02030600000101010101" pitchFamily="18" charset="-127"/>
                </a:rPr>
                <a:t>일 이내</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44000" indent="-108000" fontAlgn="auto">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시설 위험도</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고</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중</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저</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 </a:t>
              </a:r>
              <a:r>
                <a:rPr kumimoji="0" lang="en-US" altLang="ko-KR" sz="1400" dirty="0">
                  <a:solidFill>
                    <a:schemeClr val="tx1"/>
                  </a:solidFill>
                  <a:latin typeface="HY헤드라인M" panose="02030600000101010101" pitchFamily="18" charset="-127"/>
                  <a:ea typeface="HY헤드라인M" panose="02030600000101010101" pitchFamily="18" charset="-127"/>
                </a:rPr>
                <a:t>- 4</a:t>
              </a:r>
              <a:r>
                <a:rPr kumimoji="0" lang="ko-KR" altLang="en-US" sz="1400" dirty="0">
                  <a:solidFill>
                    <a:schemeClr val="tx1"/>
                  </a:solidFill>
                  <a:latin typeface="HY헤드라인M" panose="02030600000101010101" pitchFamily="18" charset="-127"/>
                  <a:ea typeface="HY헤드라인M" panose="02030600000101010101" pitchFamily="18" charset="-127"/>
                </a:rPr>
                <a:t>년</a:t>
              </a:r>
              <a:r>
                <a:rPr kumimoji="0" lang="en-US" altLang="ko-KR" sz="1400" dirty="0">
                  <a:solidFill>
                    <a:schemeClr val="tx1"/>
                  </a:solidFill>
                  <a:latin typeface="HY헤드라인M" panose="02030600000101010101" pitchFamily="18" charset="-127"/>
                  <a:ea typeface="HY헤드라인M" panose="02030600000101010101" pitchFamily="18" charset="-127"/>
                </a:rPr>
                <a:t>/8</a:t>
              </a:r>
              <a:r>
                <a:rPr kumimoji="0" lang="ko-KR" altLang="en-US" sz="1400" dirty="0">
                  <a:solidFill>
                    <a:schemeClr val="tx1"/>
                  </a:solidFill>
                  <a:latin typeface="HY헤드라인M" panose="02030600000101010101" pitchFamily="18" charset="-127"/>
                  <a:ea typeface="HY헤드라인M" panose="02030600000101010101" pitchFamily="18" charset="-127"/>
                </a:rPr>
                <a:t>년</a:t>
              </a:r>
              <a:r>
                <a:rPr kumimoji="0" lang="en-US" altLang="ko-KR" sz="1400" dirty="0">
                  <a:solidFill>
                    <a:schemeClr val="tx1"/>
                  </a:solidFill>
                  <a:latin typeface="HY헤드라인M" panose="02030600000101010101" pitchFamily="18" charset="-127"/>
                  <a:ea typeface="HY헤드라인M" panose="02030600000101010101" pitchFamily="18" charset="-127"/>
                </a:rPr>
                <a:t>/12</a:t>
              </a:r>
              <a:r>
                <a:rPr kumimoji="0" lang="ko-KR" altLang="en-US" sz="1400" dirty="0">
                  <a:solidFill>
                    <a:schemeClr val="tx1"/>
                  </a:solidFill>
                  <a:latin typeface="HY헤드라인M" panose="02030600000101010101" pitchFamily="18" charset="-127"/>
                  <a:ea typeface="HY헤드라인M" panose="02030600000101010101" pitchFamily="18" charset="-127"/>
                </a:rPr>
                <a:t>년</a:t>
              </a:r>
            </a:p>
          </p:txBody>
        </p:sp>
        <p:sp>
          <p:nvSpPr>
            <p:cNvPr id="75" name="왼쪽 중괄호 74"/>
            <p:cNvSpPr/>
            <p:nvPr/>
          </p:nvSpPr>
          <p:spPr>
            <a:xfrm rot="16200000">
              <a:off x="4401817" y="2086111"/>
              <a:ext cx="339689" cy="6624317"/>
            </a:xfrm>
            <a:prstGeom prst="leftBrace">
              <a:avLst>
                <a:gd name="adj1" fmla="val 8333"/>
                <a:gd name="adj2" fmla="val 5018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p>
          </p:txBody>
        </p:sp>
        <p:sp>
          <p:nvSpPr>
            <p:cNvPr id="76" name="모서리가 둥근 직사각형 75"/>
            <p:cNvSpPr/>
            <p:nvPr/>
          </p:nvSpPr>
          <p:spPr>
            <a:xfrm>
              <a:off x="2016703" y="5588749"/>
              <a:ext cx="2555751" cy="28889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취급시설 설치관리기준부적합</a:t>
              </a:r>
            </a:p>
          </p:txBody>
        </p:sp>
        <p:sp>
          <p:nvSpPr>
            <p:cNvPr id="77" name="모서리가 둥근 직사각형 76"/>
            <p:cNvSpPr/>
            <p:nvPr/>
          </p:nvSpPr>
          <p:spPr>
            <a:xfrm>
              <a:off x="4572455" y="5588749"/>
              <a:ext cx="2555751" cy="288894"/>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검사</a:t>
              </a:r>
              <a:r>
                <a:rPr kumimoji="0" lang="en-US" altLang="ko-KR"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a:solidFill>
                    <a:schemeClr val="tx1"/>
                  </a:solidFill>
                  <a:latin typeface="HY헤드라인M" panose="02030600000101010101" pitchFamily="18" charset="-127"/>
                  <a:ea typeface="HY헤드라인M" panose="02030600000101010101" pitchFamily="18" charset="-127"/>
                </a:rPr>
                <a:t>진단결과 부적합 판정</a:t>
              </a:r>
            </a:p>
          </p:txBody>
        </p:sp>
        <p:sp>
          <p:nvSpPr>
            <p:cNvPr id="78" name="모서리가 둥근 직사각형 77"/>
            <p:cNvSpPr/>
            <p:nvPr/>
          </p:nvSpPr>
          <p:spPr>
            <a:xfrm>
              <a:off x="2556427" y="6093521"/>
              <a:ext cx="4032055" cy="323815"/>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취급시설 개선명령 또는 가동중지명령</a:t>
              </a:r>
            </a:p>
          </p:txBody>
        </p:sp>
        <p:cxnSp>
          <p:nvCxnSpPr>
            <p:cNvPr id="79" name="직선 화살표 연결선 78"/>
            <p:cNvCxnSpPr/>
            <p:nvPr/>
          </p:nvCxnSpPr>
          <p:spPr>
            <a:xfrm>
              <a:off x="4572455" y="5877644"/>
              <a:ext cx="0" cy="215877"/>
            </a:xfrm>
            <a:prstGeom prst="straightConnector1">
              <a:avLst/>
            </a:prstGeom>
            <a:ln>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80" name="모서리가 둥근 직사각형 79"/>
            <p:cNvSpPr/>
            <p:nvPr/>
          </p:nvSpPr>
          <p:spPr>
            <a:xfrm>
              <a:off x="7667930" y="1556930"/>
              <a:ext cx="1260414" cy="360324"/>
            </a:xfrm>
            <a:prstGeom prst="roundRect">
              <a:avLst>
                <a:gd name="adj" fmla="val 46182"/>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배치기준준수</a:t>
              </a:r>
            </a:p>
          </p:txBody>
        </p:sp>
        <p:cxnSp>
          <p:nvCxnSpPr>
            <p:cNvPr id="81" name="직선 화살표 연결선 80"/>
            <p:cNvCxnSpPr>
              <a:stCxn id="46" idx="3"/>
              <a:endCxn id="80" idx="1"/>
            </p:cNvCxnSpPr>
            <p:nvPr/>
          </p:nvCxnSpPr>
          <p:spPr>
            <a:xfrm flipV="1">
              <a:off x="7415530" y="1736297"/>
              <a:ext cx="25240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2" name="모서리가 둥근 직사각형 81"/>
            <p:cNvSpPr/>
            <p:nvPr/>
          </p:nvSpPr>
          <p:spPr>
            <a:xfrm>
              <a:off x="2735807" y="2493455"/>
              <a:ext cx="1260414" cy="358737"/>
            </a:xfrm>
            <a:prstGeom prst="roundRect">
              <a:avLst>
                <a:gd name="adj" fmla="val 46182"/>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dirty="0">
                  <a:solidFill>
                    <a:schemeClr val="tx1"/>
                  </a:solidFill>
                  <a:latin typeface="HY헤드라인M" panose="02030600000101010101" pitchFamily="18" charset="-127"/>
                  <a:ea typeface="HY헤드라인M" panose="02030600000101010101" pitchFamily="18" charset="-127"/>
                </a:rPr>
                <a:t>설치기준준수</a:t>
              </a:r>
            </a:p>
          </p:txBody>
        </p:sp>
        <p:cxnSp>
          <p:nvCxnSpPr>
            <p:cNvPr id="83" name="직선 화살표 연결선 82"/>
            <p:cNvCxnSpPr/>
            <p:nvPr/>
          </p:nvCxnSpPr>
          <p:spPr>
            <a:xfrm>
              <a:off x="3996221" y="2671236"/>
              <a:ext cx="593696" cy="0"/>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4" name="모서리가 둥근 직사각형 83"/>
            <p:cNvSpPr/>
            <p:nvPr/>
          </p:nvSpPr>
          <p:spPr>
            <a:xfrm>
              <a:off x="5975737" y="3017274"/>
              <a:ext cx="1260414" cy="358737"/>
            </a:xfrm>
            <a:prstGeom prst="roundRect">
              <a:avLst>
                <a:gd name="adj" fmla="val 46182"/>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kumimoji="0" lang="ko-KR" altLang="en-US" sz="1400">
                  <a:solidFill>
                    <a:schemeClr val="tx1"/>
                  </a:solidFill>
                  <a:latin typeface="HY헤드라인M" panose="02030600000101010101" pitchFamily="18" charset="-127"/>
                  <a:ea typeface="HY헤드라인M" panose="02030600000101010101" pitchFamily="18" charset="-127"/>
                </a:rPr>
                <a:t>관리기준준수</a:t>
              </a:r>
              <a:endParaRPr kumimoji="0" lang="ko-KR" altLang="en-US" sz="1400" dirty="0">
                <a:solidFill>
                  <a:schemeClr val="tx1"/>
                </a:solidFill>
                <a:latin typeface="HY헤드라인M" panose="02030600000101010101" pitchFamily="18" charset="-127"/>
                <a:ea typeface="HY헤드라인M" panose="02030600000101010101" pitchFamily="18" charset="-127"/>
              </a:endParaRPr>
            </a:p>
          </p:txBody>
        </p:sp>
        <p:cxnSp>
          <p:nvCxnSpPr>
            <p:cNvPr id="85" name="직선 화살표 연결선 84"/>
            <p:cNvCxnSpPr>
              <a:stCxn id="58" idx="3"/>
              <a:endCxn id="84" idx="1"/>
            </p:cNvCxnSpPr>
            <p:nvPr/>
          </p:nvCxnSpPr>
          <p:spPr>
            <a:xfrm>
              <a:off x="5723337" y="3195055"/>
              <a:ext cx="252400" cy="1587"/>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86" name="직사각형 85"/>
          <p:cNvSpPr/>
          <p:nvPr/>
        </p:nvSpPr>
        <p:spPr>
          <a:xfrm>
            <a:off x="107950" y="0"/>
            <a:ext cx="8893175"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취급시설 관리체계</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장외영향평가 </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47107" name="모서리가 둥근 직사각형 53"/>
          <p:cNvSpPr>
            <a:spLocks noChangeArrowheads="1"/>
          </p:cNvSpPr>
          <p:nvPr/>
        </p:nvSpPr>
        <p:spPr bwMode="auto">
          <a:xfrm>
            <a:off x="357188" y="100012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작성대상 및 제출</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47108" name="모서리가 둥근 직사각형 6"/>
          <p:cNvSpPr>
            <a:spLocks noChangeArrowheads="1"/>
          </p:cNvSpPr>
          <p:nvPr/>
        </p:nvSpPr>
        <p:spPr bwMode="auto">
          <a:xfrm>
            <a:off x="539750" y="1476375"/>
            <a:ext cx="8243888" cy="180022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작성대상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취급시설을 설치</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solidFill>
                  <a:srgbClr val="FF0000"/>
                </a:solidFill>
                <a:latin typeface="HY헤드라인M" pitchFamily="18" charset="-127"/>
                <a:ea typeface="HY헤드라인M" pitchFamily="18" charset="-127"/>
                <a:cs typeface="Arial" pitchFamily="34" charset="0"/>
                <a:sym typeface="맑은 고딕" pitchFamily="50" charset="-127"/>
              </a:rPr>
              <a:t>운영</a:t>
            </a:r>
            <a:r>
              <a:rPr kumimoji="0" lang="ko-KR" altLang="en-US" sz="1600" dirty="0" smtClean="0">
                <a:latin typeface="HY헤드라인M" pitchFamily="18" charset="-127"/>
                <a:ea typeface="HY헤드라인M" pitchFamily="18" charset="-127"/>
                <a:cs typeface="Arial" pitchFamily="34" charset="0"/>
                <a:sym typeface="맑은 고딕" pitchFamily="50" charset="-127"/>
              </a:rPr>
              <a:t>하려는 </a:t>
            </a:r>
            <a:r>
              <a:rPr kumimoji="0" lang="ko-KR" altLang="en-US" sz="1600" dirty="0">
                <a:latin typeface="HY헤드라인M" pitchFamily="18" charset="-127"/>
                <a:ea typeface="HY헤드라인M" pitchFamily="18" charset="-127"/>
                <a:cs typeface="Arial" pitchFamily="34" charset="0"/>
                <a:sym typeface="맑은 고딕" pitchFamily="50" charset="-127"/>
              </a:rPr>
              <a:t>자</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제출방법</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취급시설 설치공사 </a:t>
            </a:r>
            <a:r>
              <a:rPr kumimoji="0" lang="ko-KR" altLang="en-US" sz="1600" dirty="0">
                <a:solidFill>
                  <a:srgbClr val="0033CC"/>
                </a:solidFill>
                <a:latin typeface="HY헤드라인M" pitchFamily="18" charset="-127"/>
                <a:ea typeface="HY헤드라인M" pitchFamily="18" charset="-127"/>
                <a:cs typeface="Arial" pitchFamily="34" charset="0"/>
                <a:sym typeface="맑은 고딕" pitchFamily="50" charset="-127"/>
              </a:rPr>
              <a:t>착공일 </a:t>
            </a:r>
            <a:r>
              <a:rPr kumimoji="0" lang="en-US" altLang="ko-KR" sz="1600" dirty="0">
                <a:solidFill>
                  <a:srgbClr val="0033CC"/>
                </a:solidFill>
                <a:latin typeface="HY헤드라인M" pitchFamily="18" charset="-127"/>
                <a:ea typeface="HY헤드라인M" pitchFamily="18" charset="-127"/>
                <a:cs typeface="Arial" pitchFamily="34" charset="0"/>
                <a:sym typeface="맑은 고딕" pitchFamily="50" charset="-127"/>
              </a:rPr>
              <a:t>30</a:t>
            </a:r>
            <a:r>
              <a:rPr kumimoji="0" lang="ko-KR" altLang="en-US" sz="1600" dirty="0">
                <a:solidFill>
                  <a:srgbClr val="0033CC"/>
                </a:solidFill>
                <a:latin typeface="HY헤드라인M" pitchFamily="18" charset="-127"/>
                <a:ea typeface="HY헤드라인M" pitchFamily="18" charset="-127"/>
                <a:cs typeface="Arial" pitchFamily="34" charset="0"/>
                <a:sym typeface="맑은 고딕" pitchFamily="50" charset="-127"/>
              </a:rPr>
              <a:t>일 이전</a:t>
            </a:r>
            <a:r>
              <a:rPr kumimoji="0" lang="ko-KR" altLang="en-US" sz="1600" dirty="0">
                <a:latin typeface="HY헤드라인M" pitchFamily="18" charset="-127"/>
                <a:ea typeface="HY헤드라인M" pitchFamily="18" charset="-127"/>
                <a:cs typeface="Arial" pitchFamily="34" charset="0"/>
                <a:sym typeface="맑은 고딕" pitchFamily="50" charset="-127"/>
              </a:rPr>
              <a:t>에 신청서</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장외영향평가서를 </a:t>
            </a:r>
            <a:r>
              <a:rPr kumimoji="0" lang="ko-KR" altLang="en-US" sz="1600" dirty="0" err="1">
                <a:solidFill>
                  <a:srgbClr val="0033CC"/>
                </a:solidFill>
                <a:latin typeface="HY헤드라인M" pitchFamily="18" charset="-127"/>
                <a:ea typeface="HY헤드라인M" pitchFamily="18" charset="-127"/>
                <a:cs typeface="Arial" pitchFamily="34" charset="0"/>
                <a:sym typeface="맑은 고딕" pitchFamily="50" charset="-127"/>
              </a:rPr>
              <a:t>화학물질안전원</a:t>
            </a:r>
            <a:r>
              <a:rPr kumimoji="0" lang="ko-KR" altLang="en-US" sz="1600" dirty="0" err="1">
                <a:latin typeface="HY헤드라인M" pitchFamily="18" charset="-127"/>
                <a:ea typeface="HY헤드라인M" pitchFamily="18" charset="-127"/>
                <a:cs typeface="Arial" pitchFamily="34" charset="0"/>
                <a:sym typeface="맑은 고딕" pitchFamily="50" charset="-127"/>
              </a:rPr>
              <a:t>에</a:t>
            </a:r>
            <a:r>
              <a:rPr kumimoji="0" lang="ko-KR" altLang="en-US" sz="1600" dirty="0">
                <a:latin typeface="HY헤드라인M" pitchFamily="18" charset="-127"/>
                <a:ea typeface="HY헤드라인M" pitchFamily="18" charset="-127"/>
                <a:cs typeface="Arial" pitchFamily="34" charset="0"/>
                <a:sym typeface="맑은 고딕" pitchFamily="50" charset="-127"/>
              </a:rPr>
              <a:t> 제출</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자료검토</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err="1">
                <a:latin typeface="HY헤드라인M" pitchFamily="18" charset="-127"/>
                <a:ea typeface="HY헤드라인M" pitchFamily="18" charset="-127"/>
                <a:cs typeface="Arial" pitchFamily="34" charset="0"/>
                <a:sym typeface="맑은 고딕" pitchFamily="50" charset="-127"/>
              </a:rPr>
              <a:t>화학물질안전원은</a:t>
            </a:r>
            <a:r>
              <a:rPr kumimoji="0" lang="ko-KR" altLang="en-US" sz="1600" dirty="0">
                <a:latin typeface="HY헤드라인M" pitchFamily="18" charset="-127"/>
                <a:ea typeface="HY헤드라인M" pitchFamily="18" charset="-127"/>
                <a:cs typeface="Arial" pitchFamily="34" charset="0"/>
                <a:sym typeface="맑은 고딕" pitchFamily="50" charset="-127"/>
              </a:rPr>
              <a:t> 신청 받은 날부터 </a:t>
            </a:r>
            <a:r>
              <a:rPr kumimoji="0" lang="en-US" altLang="ko-KR" sz="1600" dirty="0">
                <a:latin typeface="HY헤드라인M" pitchFamily="18" charset="-127"/>
                <a:ea typeface="HY헤드라인M" pitchFamily="18" charset="-127"/>
                <a:cs typeface="Arial" pitchFamily="34" charset="0"/>
                <a:sym typeface="맑은 고딕" pitchFamily="50" charset="-127"/>
              </a:rPr>
              <a:t>30</a:t>
            </a:r>
            <a:r>
              <a:rPr kumimoji="0" lang="ko-KR" altLang="en-US" sz="1600" dirty="0">
                <a:latin typeface="HY헤드라인M" pitchFamily="18" charset="-127"/>
                <a:ea typeface="HY헤드라인M" pitchFamily="18" charset="-127"/>
                <a:cs typeface="Arial" pitchFamily="34" charset="0"/>
                <a:sym typeface="맑은 고딕" pitchFamily="50" charset="-127"/>
              </a:rPr>
              <a:t>일 이내에 적합성 여부 검토결과를 신청인에게 통보</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47109" name="모서리가 둥근 직사각형 55"/>
          <p:cNvSpPr>
            <a:spLocks noChangeArrowheads="1"/>
          </p:cNvSpPr>
          <p:nvPr/>
        </p:nvSpPr>
        <p:spPr bwMode="auto">
          <a:xfrm>
            <a:off x="395288" y="39084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작성내용</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19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10" name="표 9"/>
          <p:cNvGraphicFramePr>
            <a:graphicFrameLocks noGrp="1"/>
          </p:cNvGraphicFramePr>
          <p:nvPr/>
        </p:nvGraphicFramePr>
        <p:xfrm>
          <a:off x="755650" y="4344988"/>
          <a:ext cx="7848872" cy="2071104"/>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255632">
                <a:tc>
                  <a:txBody>
                    <a:bodyPr/>
                    <a:lstStyle/>
                    <a:p>
                      <a:pPr algn="ctr" latinLnBrk="1">
                        <a:lnSpc>
                          <a:spcPct val="120000"/>
                        </a:lnSpc>
                      </a:pPr>
                      <a:r>
                        <a:rPr lang="ko-KR" altLang="en-US" sz="1400" dirty="0" smtClean="0">
                          <a:latin typeface="HY헤드라인M" panose="02030600000101010101" pitchFamily="18" charset="-127"/>
                          <a:ea typeface="HY헤드라인M" panose="02030600000101010101" pitchFamily="18" charset="-127"/>
                        </a:rPr>
                        <a:t>구분</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20000"/>
                        </a:lnSpc>
                      </a:pPr>
                      <a:r>
                        <a:rPr lang="ko-KR" altLang="en-US" sz="1400" dirty="0" smtClean="0">
                          <a:latin typeface="HY헤드라인M" panose="02030600000101010101" pitchFamily="18" charset="-127"/>
                          <a:ea typeface="HY헤드라인M" panose="02030600000101010101" pitchFamily="18" charset="-127"/>
                        </a:rPr>
                        <a:t>작성 내용</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838501">
                <a:tc>
                  <a:txBody>
                    <a:bodyPr/>
                    <a:lstStyle/>
                    <a:p>
                      <a:pPr algn="ctr" latinLnBrk="1">
                        <a:lnSpc>
                          <a:spcPct val="120000"/>
                        </a:lnSpc>
                      </a:pPr>
                      <a:r>
                        <a:rPr lang="ko-KR" altLang="en-US" sz="1400" dirty="0" smtClean="0">
                          <a:latin typeface="HY헤드라인M" panose="02030600000101010101" pitchFamily="18" charset="-127"/>
                          <a:ea typeface="HY헤드라인M" panose="02030600000101010101" pitchFamily="18" charset="-127"/>
                        </a:rPr>
                        <a:t>기본평가정보</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20000"/>
                        </a:lnSpc>
                        <a:buFontTx/>
                        <a:buChar char="-"/>
                      </a:pPr>
                      <a:r>
                        <a:rPr lang="en-US" altLang="ko-KR" sz="1400" baseline="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취급물질정보 </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화학물질목록</a:t>
                      </a:r>
                      <a:r>
                        <a:rPr lang="en-US" altLang="ko-KR" sz="1400" dirty="0" smtClean="0">
                          <a:latin typeface="HY헤드라인M" panose="02030600000101010101" pitchFamily="18" charset="-127"/>
                          <a:ea typeface="HY헤드라인M" panose="02030600000101010101" pitchFamily="18" charset="-127"/>
                        </a:rPr>
                        <a:t>, </a:t>
                      </a:r>
                      <a:r>
                        <a:rPr lang="ko-KR" altLang="en-US" sz="1400" dirty="0" err="1" smtClean="0">
                          <a:latin typeface="HY헤드라인M" panose="02030600000101010101" pitchFamily="18" charset="-127"/>
                          <a:ea typeface="HY헤드라인M" panose="02030600000101010101" pitchFamily="18" charset="-127"/>
                        </a:rPr>
                        <a:t>취급량</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유해성정보</a:t>
                      </a:r>
                      <a:endParaRPr lang="en-US" altLang="ko-KR" sz="1400" dirty="0" smtClean="0">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취급시설정보 </a:t>
                      </a:r>
                      <a:r>
                        <a:rPr lang="en-US" altLang="ko-KR" sz="1400" dirty="0" smtClean="0">
                          <a:latin typeface="HY헤드라인M" panose="02030600000101010101" pitchFamily="18" charset="-127"/>
                          <a:ea typeface="HY헤드라인M" panose="02030600000101010101" pitchFamily="18" charset="-127"/>
                        </a:rPr>
                        <a:t>:</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취급시설목록</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공정정보</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운전절차 및 유의사항</a:t>
                      </a:r>
                      <a:endParaRPr lang="en-US" altLang="ko-KR" sz="1400" baseline="0" dirty="0" smtClean="0">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취급시설 주변지역 입지정보 및 기상정보</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4096">
                <a:tc>
                  <a:txBody>
                    <a:bodyPr/>
                    <a:lstStyle/>
                    <a:p>
                      <a:pPr algn="ctr" latinLnBrk="1">
                        <a:lnSpc>
                          <a:spcPct val="120000"/>
                        </a:lnSpc>
                      </a:pPr>
                      <a:r>
                        <a:rPr lang="ko-KR" altLang="en-US" sz="1400" dirty="0" smtClean="0">
                          <a:latin typeface="HY헤드라인M" panose="02030600000101010101" pitchFamily="18" charset="-127"/>
                          <a:ea typeface="HY헤드라인M" panose="02030600000101010101" pitchFamily="18" charset="-127"/>
                        </a:rPr>
                        <a:t>장외평가정보</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20000"/>
                        </a:lnSpc>
                      </a:pP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공정위험성분석</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사고시나리오</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사고가능성 및 위험도분석</a:t>
                      </a:r>
                      <a:endParaRPr lang="en-US" altLang="ko-KR" sz="1400" dirty="0" smtClean="0">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사업장 주변지역 영향평가</a:t>
                      </a:r>
                      <a:endParaRPr lang="en-US" altLang="ko-KR" sz="1400" dirty="0" smtClean="0">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안전성 확보방안</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직사각형 4"/>
          <p:cNvSpPr>
            <a:spLocks noChangeArrowheads="1"/>
          </p:cNvSpPr>
          <p:nvPr/>
        </p:nvSpPr>
        <p:spPr bwMode="auto">
          <a:xfrm>
            <a:off x="2640013" y="2060575"/>
            <a:ext cx="3446462" cy="584200"/>
          </a:xfrm>
          <a:prstGeom prst="rect">
            <a:avLst/>
          </a:prstGeom>
          <a:noFill/>
          <a:ln w="9525">
            <a:noFill/>
            <a:miter lim="800000"/>
            <a:headEnd/>
            <a:tailEnd/>
          </a:ln>
        </p:spPr>
        <p:txBody>
          <a:bodyPr wrap="none">
            <a:spAutoFit/>
          </a:bodyPr>
          <a:lstStyle/>
          <a:p>
            <a:r>
              <a:rPr kumimoji="0" lang="ko-KR" altLang="en-US" sz="3200">
                <a:latin typeface="HY헤드라인M" pitchFamily="18" charset="-127"/>
                <a:ea typeface="HY헤드라인M" pitchFamily="18" charset="-127"/>
              </a:rPr>
              <a:t> </a:t>
            </a:r>
            <a:r>
              <a:rPr kumimoji="0" lang="en-US" altLang="ko-KR" sz="3200">
                <a:latin typeface="HY헤드라인M" pitchFamily="18" charset="-127"/>
                <a:ea typeface="HY헤드라인M" pitchFamily="18" charset="-127"/>
              </a:rPr>
              <a:t>1-1. </a:t>
            </a:r>
            <a:r>
              <a:rPr kumimoji="0" lang="ko-KR" altLang="en-US" sz="3200">
                <a:latin typeface="HY헤드라인M" pitchFamily="18" charset="-127"/>
                <a:ea typeface="HY헤드라인M" pitchFamily="18" charset="-127"/>
              </a:rPr>
              <a:t>화관법 개요</a:t>
            </a:r>
            <a:endParaRPr kumimoji="0" lang="en-US" altLang="ko-KR" sz="32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장외영향평가 </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48131" name="모서리가 둥근 직사각형 53"/>
          <p:cNvSpPr>
            <a:spLocks noChangeArrowheads="1"/>
          </p:cNvSpPr>
          <p:nvPr/>
        </p:nvSpPr>
        <p:spPr bwMode="auto">
          <a:xfrm>
            <a:off x="357188" y="8890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작성 간소화</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시행규칙 제</a:t>
            </a:r>
            <a:r>
              <a:rPr kumimoji="0" lang="en-US" altLang="ko-KR" sz="1200">
                <a:latin typeface="HY헤드라인M" pitchFamily="18" charset="-127"/>
                <a:ea typeface="HY헤드라인M" pitchFamily="18" charset="-127"/>
                <a:cs typeface="Arial" pitchFamily="34" charset="0"/>
                <a:sym typeface="맑은 고딕" pitchFamily="50" charset="-127"/>
              </a:rPr>
              <a:t>19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b="1">
                <a:ea typeface="HY헤드라인M" pitchFamily="18" charset="-127"/>
                <a:cs typeface="Arial" pitchFamily="34" charset="0"/>
              </a:rPr>
              <a:t>장외영향평가서 작성 등에 관한 규정</a:t>
            </a:r>
            <a:r>
              <a:rPr lang="en-US" altLang="ko-KR" sz="1200" b="1">
                <a:ea typeface="HY헤드라인M" pitchFamily="18" charset="-127"/>
                <a:cs typeface="Arial" pitchFamily="34" charset="0"/>
              </a:rPr>
              <a:t>(</a:t>
            </a:r>
            <a:r>
              <a:rPr lang="ko-KR" altLang="en-US" sz="1200">
                <a:ea typeface="HY헤드라인M" pitchFamily="18" charset="-127"/>
                <a:cs typeface="Arial" pitchFamily="34" charset="0"/>
              </a:rPr>
              <a:t>환경부고시 제</a:t>
            </a:r>
            <a:r>
              <a:rPr lang="en-US" altLang="ko-KR" sz="1200">
                <a:ea typeface="HY헤드라인M" pitchFamily="18" charset="-127"/>
                <a:cs typeface="Arial" pitchFamily="34" charset="0"/>
              </a:rPr>
              <a:t>2016-29</a:t>
            </a:r>
            <a:r>
              <a:rPr lang="ko-KR" altLang="en-US" sz="1200">
                <a:ea typeface="HY헤드라인M" pitchFamily="18" charset="-127"/>
                <a:cs typeface="Arial" pitchFamily="34" charset="0"/>
              </a:rPr>
              <a:t>호</a:t>
            </a:r>
            <a:r>
              <a:rPr lang="en-US" altLang="ko-KR" sz="1200">
                <a:ea typeface="HY헤드라인M" pitchFamily="18" charset="-127"/>
                <a:cs typeface="Arial" pitchFamily="34" charset="0"/>
              </a:rPr>
              <a:t>)</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8" name="표 7"/>
          <p:cNvGraphicFramePr>
            <a:graphicFrameLocks noGrp="1"/>
          </p:cNvGraphicFramePr>
          <p:nvPr/>
        </p:nvGraphicFramePr>
        <p:xfrm>
          <a:off x="755650" y="1285875"/>
          <a:ext cx="7848872" cy="3950208"/>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328474">
                <a:tc>
                  <a:txBody>
                    <a:bodyPr/>
                    <a:lstStyle/>
                    <a:p>
                      <a:pPr algn="ctr" latinLnBrk="1">
                        <a:lnSpc>
                          <a:spcPct val="120000"/>
                        </a:lnSpc>
                      </a:pPr>
                      <a:r>
                        <a:rPr lang="ko-KR" altLang="en-US" sz="1400" dirty="0" smtClean="0">
                          <a:latin typeface="HY헤드라인M" panose="02030600000101010101" pitchFamily="18" charset="-127"/>
                          <a:ea typeface="HY헤드라인M" panose="02030600000101010101" pitchFamily="18" charset="-127"/>
                        </a:rPr>
                        <a:t>구분</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20000"/>
                        </a:lnSpc>
                      </a:pPr>
                      <a:r>
                        <a:rPr lang="ko-KR" altLang="en-US" sz="1400" dirty="0" smtClean="0">
                          <a:latin typeface="HY헤드라인M" panose="02030600000101010101" pitchFamily="18" charset="-127"/>
                          <a:ea typeface="HY헤드라인M" panose="02030600000101010101" pitchFamily="18" charset="-127"/>
                        </a:rPr>
                        <a:t>작성 내용</a:t>
                      </a:r>
                      <a:endParaRPr lang="ko-KR" altLang="en-US" sz="1400" dirty="0">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828730">
                <a:tc>
                  <a:txBody>
                    <a:bodyPr/>
                    <a:lstStyle/>
                    <a:p>
                      <a:pPr algn="ctr" latinLnBrk="1">
                        <a:lnSpc>
                          <a:spcPct val="12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소량물질</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latinLnBrk="1">
                        <a:lnSpc>
                          <a:spcPct val="12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취급시설</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20000"/>
                        </a:lnSpc>
                        <a:buFontTx/>
                        <a:buChar char="-"/>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취급물질의 목록</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err="1" smtClean="0">
                          <a:solidFill>
                            <a:schemeClr val="tx1"/>
                          </a:solidFill>
                          <a:latin typeface="HY헤드라인M" panose="02030600000101010101" pitchFamily="18" charset="-127"/>
                          <a:ea typeface="HY헤드라인M" panose="02030600000101010101" pitchFamily="18" charset="-127"/>
                        </a:rPr>
                        <a:t>취급량</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유해성정보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취급시설의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목록</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공정정보</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운전절차 및 유의사항</a:t>
                      </a:r>
                      <a:endParaRPr lang="en-US" altLang="ko-KR" sz="1400" baseline="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20000"/>
                        </a:lnSpc>
                        <a:buFontTx/>
                        <a:buChar char="-"/>
                      </a:pPr>
                      <a:r>
                        <a:rPr lang="ko-KR" altLang="en-US" sz="1400" dirty="0" smtClean="0">
                          <a:solidFill>
                            <a:schemeClr val="tx1"/>
                          </a:solidFill>
                          <a:latin typeface="HY헤드라인M" panose="02030600000101010101" pitchFamily="18" charset="-127"/>
                          <a:ea typeface="HY헤드라인M" panose="02030600000101010101" pitchFamily="18" charset="-127"/>
                        </a:rPr>
                        <a:t> 타 법률과의 관계</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정보</a:t>
                      </a:r>
                      <a:endParaRPr lang="en-US" altLang="ko-KR" sz="1400" baseline="0" dirty="0" smtClean="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29421">
                <a:tc>
                  <a:txBody>
                    <a:bodyPr/>
                    <a:lstStyle/>
                    <a:p>
                      <a:pPr algn="ctr"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PSM, SMS</a:t>
                      </a:r>
                    </a:p>
                    <a:p>
                      <a:pPr algn="ctr" latinLnBrk="1">
                        <a:lnSpc>
                          <a:spcPct val="120000"/>
                        </a:lnSpc>
                      </a:pPr>
                      <a:r>
                        <a:rPr lang="ko-KR" altLang="en-US" sz="1400" baseline="0" dirty="0" smtClean="0">
                          <a:solidFill>
                            <a:schemeClr val="tx1"/>
                          </a:solidFill>
                          <a:latin typeface="HY헤드라인M" panose="02030600000101010101" pitchFamily="18" charset="-127"/>
                          <a:ea typeface="HY헤드라인M" panose="02030600000101010101" pitchFamily="18" charset="-127"/>
                        </a:rPr>
                        <a:t>작성대상</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공정안전보고서 또는 안전성향상계획 사본</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취급시설 및 주변지역의 입지정보</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기상정보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사고시나리오</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사고가능성 및 위험도 분석</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사업장 주변지역 영향평가</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20000"/>
                        </a:lnSpc>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안전성 확보방안</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9376">
                <a:tc>
                  <a:txBody>
                    <a:bodyPr/>
                    <a:lstStyle/>
                    <a:p>
                      <a:pPr algn="ctr" latinLnBrk="1">
                        <a:lnSpc>
                          <a:spcPct val="12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위해관리계획서 작성자</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l" latinLnBrk="1">
                        <a:lnSpc>
                          <a:spcPct val="120000"/>
                        </a:lnSpc>
                        <a:buFontTx/>
                        <a:buChar char="-"/>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err="1" smtClean="0">
                          <a:solidFill>
                            <a:schemeClr val="tx1"/>
                          </a:solidFill>
                          <a:latin typeface="HY헤드라인M" panose="02030600000101010101" pitchFamily="18" charset="-127"/>
                          <a:ea typeface="HY헤드라인M" panose="02030600000101010101" pitchFamily="18" charset="-127"/>
                        </a:rPr>
                        <a:t>위해관리계획서로</a:t>
                      </a:r>
                      <a:r>
                        <a:rPr lang="ko-KR" altLang="en-US" sz="1400" dirty="0" smtClean="0">
                          <a:solidFill>
                            <a:schemeClr val="tx1"/>
                          </a:solidFill>
                          <a:latin typeface="HY헤드라인M" panose="02030600000101010101" pitchFamily="18" charset="-127"/>
                          <a:ea typeface="HY헤드라인M" panose="02030600000101010101" pitchFamily="18" charset="-127"/>
                        </a:rPr>
                        <a:t> 대체</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0" indent="0" algn="l" latinLnBrk="1">
                        <a:lnSpc>
                          <a:spcPct val="120000"/>
                        </a:lnSpc>
                        <a:buFontTx/>
                        <a:buChar char="-"/>
                      </a:pP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latin typeface="HY헤드라인M" pitchFamily="18" charset="-127"/>
                          <a:ea typeface="HY헤드라인M" pitchFamily="18" charset="-127"/>
                        </a:rPr>
                        <a:t>사고시나리오</a:t>
                      </a:r>
                      <a:r>
                        <a:rPr lang="en-US" altLang="ko-KR" sz="1400" dirty="0" smtClean="0">
                          <a:latin typeface="HY헤드라인M" pitchFamily="18" charset="-127"/>
                          <a:ea typeface="HY헤드라인M" pitchFamily="18" charset="-127"/>
                        </a:rPr>
                        <a:t>, </a:t>
                      </a:r>
                      <a:r>
                        <a:rPr lang="ko-KR" altLang="en-US" sz="1400" dirty="0" smtClean="0">
                          <a:latin typeface="HY헤드라인M" pitchFamily="18" charset="-127"/>
                          <a:ea typeface="HY헤드라인M" pitchFamily="18" charset="-127"/>
                        </a:rPr>
                        <a:t>사고시나리오의 가능성 및 위험도 분석</a:t>
                      </a:r>
                    </a:p>
                    <a:p>
                      <a:pPr>
                        <a:lnSpc>
                          <a:spcPct val="120000"/>
                        </a:lnSpc>
                      </a:pPr>
                      <a:r>
                        <a:rPr lang="en-US" altLang="ko-KR" sz="1400" dirty="0" smtClean="0">
                          <a:latin typeface="HY헤드라인M" pitchFamily="18" charset="-127"/>
                          <a:ea typeface="HY헤드라인M" pitchFamily="18" charset="-127"/>
                        </a:rPr>
                        <a:t>- </a:t>
                      </a:r>
                      <a:r>
                        <a:rPr lang="ko-KR" altLang="en-US" sz="1400" dirty="0" smtClean="0">
                          <a:latin typeface="HY헤드라인M" pitchFamily="18" charset="-127"/>
                          <a:ea typeface="HY헤드라인M" pitchFamily="18" charset="-127"/>
                        </a:rPr>
                        <a:t>사업장 주변지역 영향 평가</a:t>
                      </a:r>
                    </a:p>
                    <a:p>
                      <a:pPr>
                        <a:lnSpc>
                          <a:spcPct val="120000"/>
                        </a:lnSpc>
                      </a:pPr>
                      <a:r>
                        <a:rPr lang="en-US" altLang="ko-KR" sz="1400" dirty="0" smtClean="0">
                          <a:latin typeface="HY헤드라인M" pitchFamily="18" charset="-127"/>
                          <a:ea typeface="HY헤드라인M" pitchFamily="18" charset="-127"/>
                        </a:rPr>
                        <a:t>- </a:t>
                      </a:r>
                      <a:r>
                        <a:rPr lang="ko-KR" altLang="en-US" sz="1400" dirty="0" smtClean="0">
                          <a:latin typeface="HY헤드라인M" pitchFamily="18" charset="-127"/>
                          <a:ea typeface="HY헤드라인M" pitchFamily="18" charset="-127"/>
                        </a:rPr>
                        <a:t>안전성 확보 방안</a:t>
                      </a:r>
                    </a:p>
                    <a:p>
                      <a:pPr>
                        <a:lnSpc>
                          <a:spcPct val="120000"/>
                        </a:lnSpc>
                      </a:pPr>
                      <a:r>
                        <a:rPr lang="en-US" altLang="ko-KR" sz="1400" dirty="0" smtClean="0">
                          <a:latin typeface="HY헤드라인M" pitchFamily="18" charset="-127"/>
                          <a:ea typeface="HY헤드라인M" pitchFamily="18" charset="-127"/>
                        </a:rPr>
                        <a:t>- </a:t>
                      </a:r>
                      <a:r>
                        <a:rPr lang="ko-KR" altLang="en-US" sz="1400" dirty="0" smtClean="0">
                          <a:latin typeface="HY헤드라인M" pitchFamily="18" charset="-127"/>
                          <a:ea typeface="HY헤드라인M" pitchFamily="18" charset="-127"/>
                        </a:rPr>
                        <a:t>다른 법률과의 관계정보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8149" name="모서리가 둥근 직사각형 53"/>
          <p:cNvSpPr>
            <a:spLocks noChangeArrowheads="1"/>
          </p:cNvSpPr>
          <p:nvPr/>
        </p:nvSpPr>
        <p:spPr bwMode="auto">
          <a:xfrm>
            <a:off x="357188" y="528637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평가내용</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48150" name="모서리가 둥근 직사각형 12"/>
          <p:cNvSpPr>
            <a:spLocks noChangeArrowheads="1"/>
          </p:cNvSpPr>
          <p:nvPr/>
        </p:nvSpPr>
        <p:spPr bwMode="auto">
          <a:xfrm>
            <a:off x="539750" y="5600700"/>
            <a:ext cx="8243888" cy="1169988"/>
          </a:xfrm>
          <a:prstGeom prst="roundRect">
            <a:avLst>
              <a:gd name="adj" fmla="val 0"/>
            </a:avLst>
          </a:prstGeom>
          <a:noFill/>
          <a:ln w="9525">
            <a:noFill/>
            <a:round/>
            <a:headEnd/>
            <a:tailEnd/>
          </a:ln>
        </p:spPr>
        <p:txBody>
          <a:bodyPr lIns="216000">
            <a:spAutoFit/>
          </a:bodyPr>
          <a:lstStyle/>
          <a:p>
            <a:pPr marL="215900" indent="-215900" defTabSz="1042988" eaLnBrk="0" hangingPunct="0">
              <a:lnSpc>
                <a:spcPts val="1500"/>
              </a:lnSpc>
              <a:spcAft>
                <a:spcPts val="600"/>
              </a:spcAft>
              <a:buSzPct val="85000"/>
              <a:buFont typeface="Arial" pitchFamily="34" charset="0"/>
              <a:buChar char="•"/>
            </a:pPr>
            <a:r>
              <a:rPr kumimoji="0" lang="ko-KR" altLang="en-US" sz="1600">
                <a:latin typeface="HY울릉도M" pitchFamily="18" charset="-127"/>
                <a:ea typeface="HY울릉도M" pitchFamily="18" charset="-127"/>
                <a:cs typeface="Arial" pitchFamily="34" charset="0"/>
                <a:sym typeface="맑은 고딕" pitchFamily="50" charset="-127"/>
              </a:rPr>
              <a:t>유해화학물질 취급시설이 인체건강 또는 주변</a:t>
            </a:r>
            <a:r>
              <a:rPr kumimoji="0" lang="en-US" altLang="ko-KR" sz="1600">
                <a:latin typeface="HY울릉도M" pitchFamily="18" charset="-127"/>
                <a:ea typeface="HY울릉도M" pitchFamily="18" charset="-127"/>
                <a:cs typeface="Arial" pitchFamily="34" charset="0"/>
                <a:sym typeface="맑은 고딕" pitchFamily="50" charset="-127"/>
              </a:rPr>
              <a:t> </a:t>
            </a:r>
            <a:r>
              <a:rPr kumimoji="0" lang="ko-KR" altLang="en-US" sz="1600">
                <a:latin typeface="HY울릉도M" pitchFamily="18" charset="-127"/>
                <a:ea typeface="HY울릉도M" pitchFamily="18" charset="-127"/>
                <a:cs typeface="Arial" pitchFamily="34" charset="0"/>
                <a:sym typeface="맑은 고딕" pitchFamily="50" charset="-127"/>
              </a:rPr>
              <a:t>환경에 미치는 영향 여부</a:t>
            </a:r>
            <a:endParaRPr kumimoji="0" lang="en-US" altLang="ko-KR" sz="1600">
              <a:latin typeface="HY울릉도M" pitchFamily="18" charset="-127"/>
              <a:ea typeface="HY울릉도M" pitchFamily="18" charset="-127"/>
              <a:cs typeface="Arial" pitchFamily="34" charset="0"/>
              <a:sym typeface="맑은 고딕" pitchFamily="50" charset="-127"/>
            </a:endParaRPr>
          </a:p>
          <a:p>
            <a:pPr marL="215900" indent="-215900" defTabSz="1042988" eaLnBrk="0" hangingPunct="0">
              <a:lnSpc>
                <a:spcPts val="1500"/>
              </a:lnSpc>
              <a:spcAft>
                <a:spcPts val="900"/>
              </a:spcAft>
              <a:buSzPct val="85000"/>
              <a:buFont typeface="Arial" pitchFamily="34" charset="0"/>
              <a:buChar char="•"/>
            </a:pPr>
            <a:r>
              <a:rPr kumimoji="0" lang="ko-KR" altLang="en-US" sz="1600">
                <a:latin typeface="HY울릉도M" pitchFamily="18" charset="-127"/>
                <a:ea typeface="HY울릉도M" pitchFamily="18" charset="-127"/>
                <a:cs typeface="Arial" pitchFamily="34" charset="0"/>
                <a:sym typeface="맑은 고딕" pitchFamily="50" charset="-127"/>
              </a:rPr>
              <a:t>화학사고 발생으로 유해화학물질이 사업장 주변 지역으로 유출 또는 누출될 경우 </a:t>
            </a:r>
            <a:endParaRPr kumimoji="0" lang="en-US" altLang="ko-KR" sz="1600">
              <a:latin typeface="HY울릉도M" pitchFamily="18" charset="-127"/>
              <a:ea typeface="HY울릉도M" pitchFamily="18" charset="-127"/>
              <a:cs typeface="Arial" pitchFamily="34" charset="0"/>
              <a:sym typeface="맑은 고딕" pitchFamily="50" charset="-127"/>
            </a:endParaRPr>
          </a:p>
          <a:p>
            <a:pPr marL="215900" indent="-215900" defTabSz="1042988" eaLnBrk="0" hangingPunct="0">
              <a:lnSpc>
                <a:spcPts val="1500"/>
              </a:lnSpc>
              <a:spcAft>
                <a:spcPts val="900"/>
              </a:spcAft>
              <a:buSzPct val="85000"/>
            </a:pPr>
            <a:r>
              <a:rPr kumimoji="0" lang="en-US" altLang="ko-KR" sz="1600">
                <a:latin typeface="HY울릉도M" pitchFamily="18" charset="-127"/>
                <a:ea typeface="HY울릉도M" pitchFamily="18" charset="-127"/>
                <a:cs typeface="Arial" pitchFamily="34" charset="0"/>
                <a:sym typeface="맑은 고딕" pitchFamily="50" charset="-127"/>
              </a:rPr>
              <a:t>   </a:t>
            </a:r>
            <a:r>
              <a:rPr kumimoji="0" lang="ko-KR" altLang="en-US" sz="1600">
                <a:latin typeface="HY울릉도M" pitchFamily="18" charset="-127"/>
                <a:ea typeface="HY울릉도M" pitchFamily="18" charset="-127"/>
                <a:cs typeface="Arial" pitchFamily="34" charset="0"/>
                <a:sym typeface="맑은 고딕" pitchFamily="50" charset="-127"/>
              </a:rPr>
              <a:t>인체건강 또는 주변 환경에 미치는 영향 정도</a:t>
            </a:r>
            <a:endParaRPr kumimoji="0" lang="en-US" altLang="ko-KR" sz="1600">
              <a:latin typeface="HY울릉도M" pitchFamily="18" charset="-127"/>
              <a:ea typeface="HY울릉도M" pitchFamily="18" charset="-127"/>
              <a:cs typeface="Arial" pitchFamily="34" charset="0"/>
              <a:sym typeface="맑은 고딕" pitchFamily="50" charset="-127"/>
            </a:endParaRPr>
          </a:p>
          <a:p>
            <a:pPr marL="215900" indent="-215900" defTabSz="1042988" eaLnBrk="0" hangingPunct="0">
              <a:lnSpc>
                <a:spcPts val="1500"/>
              </a:lnSpc>
              <a:spcAft>
                <a:spcPts val="900"/>
              </a:spcAft>
              <a:buSzPct val="85000"/>
            </a:pPr>
            <a:r>
              <a:rPr kumimoji="0" lang="en-US" altLang="ko-KR" sz="1600">
                <a:solidFill>
                  <a:srgbClr val="FF0000"/>
                </a:solidFill>
                <a:latin typeface="HY울릉도M" pitchFamily="18" charset="-127"/>
                <a:ea typeface="HY울릉도M" pitchFamily="18" charset="-127"/>
                <a:cs typeface="Arial" pitchFamily="34" charset="0"/>
                <a:sym typeface="맑은 고딕" pitchFamily="50" charset="-127"/>
              </a:rPr>
              <a:t>=&gt; </a:t>
            </a:r>
            <a:r>
              <a:rPr kumimoji="0" lang="ko-KR" altLang="en-US" sz="1600">
                <a:solidFill>
                  <a:srgbClr val="FF0000"/>
                </a:solidFill>
                <a:latin typeface="HY울릉도M" pitchFamily="18" charset="-127"/>
                <a:ea typeface="HY울릉도M" pitchFamily="18" charset="-127"/>
                <a:cs typeface="Arial" pitchFamily="34" charset="0"/>
                <a:sym typeface="맑은 고딕" pitchFamily="50" charset="-127"/>
              </a:rPr>
              <a:t>공정위험성</a:t>
            </a:r>
            <a:r>
              <a:rPr kumimoji="0" lang="en-US" altLang="ko-KR" sz="160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a:solidFill>
                  <a:srgbClr val="FF0000"/>
                </a:solidFill>
                <a:latin typeface="HY울릉도M" pitchFamily="18" charset="-127"/>
                <a:ea typeface="HY울릉도M" pitchFamily="18" charset="-127"/>
                <a:cs typeface="Arial" pitchFamily="34" charset="0"/>
                <a:sym typeface="맑은 고딕" pitchFamily="50" charset="-127"/>
              </a:rPr>
              <a:t>사고가능성에 따라 위험도 구분 </a:t>
            </a:r>
            <a:r>
              <a:rPr kumimoji="0" lang="en-US" altLang="ko-KR" sz="160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a:solidFill>
                  <a:srgbClr val="FF0000"/>
                </a:solidFill>
                <a:latin typeface="HY울릉도M" pitchFamily="18" charset="-127"/>
                <a:ea typeface="HY울릉도M" pitchFamily="18" charset="-127"/>
                <a:cs typeface="Arial" pitchFamily="34" charset="0"/>
                <a:sym typeface="맑은 고딕" pitchFamily="50" charset="-127"/>
              </a:rPr>
              <a:t>고위험도</a:t>
            </a:r>
            <a:r>
              <a:rPr kumimoji="0" lang="en-US" altLang="ko-KR" sz="160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a:solidFill>
                  <a:srgbClr val="FF0000"/>
                </a:solidFill>
                <a:latin typeface="HY울릉도M" pitchFamily="18" charset="-127"/>
                <a:ea typeface="HY울릉도M" pitchFamily="18" charset="-127"/>
                <a:cs typeface="Arial" pitchFamily="34" charset="0"/>
                <a:sym typeface="맑은 고딕" pitchFamily="50" charset="-127"/>
              </a:rPr>
              <a:t>중위험도</a:t>
            </a:r>
            <a:r>
              <a:rPr kumimoji="0" lang="en-US" altLang="ko-KR" sz="160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a:solidFill>
                  <a:srgbClr val="FF0000"/>
                </a:solidFill>
                <a:latin typeface="HY울릉도M" pitchFamily="18" charset="-127"/>
                <a:ea typeface="HY울릉도M" pitchFamily="18" charset="-127"/>
                <a:cs typeface="Arial" pitchFamily="34" charset="0"/>
                <a:sym typeface="맑은 고딕" pitchFamily="50" charset="-127"/>
              </a:rPr>
              <a:t>저위험도</a:t>
            </a:r>
            <a:endParaRPr kumimoji="0" lang="en-US" altLang="ko-KR" sz="1600">
              <a:solidFill>
                <a:srgbClr val="FF0000"/>
              </a:solidFill>
              <a:latin typeface="HY울릉도M" pitchFamily="18" charset="-127"/>
              <a:ea typeface="HY울릉도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장외영향평가 </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 name="모서리가 둥근 직사각형 7"/>
          <p:cNvSpPr/>
          <p:nvPr/>
        </p:nvSpPr>
        <p:spPr>
          <a:xfrm>
            <a:off x="1744663" y="1408113"/>
            <a:ext cx="2447925" cy="647700"/>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latinLnBrk="0" hangingPunct="0">
              <a:defRPr lang="ko-KR" altLang="en-US"/>
            </a:pPr>
            <a:r>
              <a:rPr lang="ko-KR" altLang="en-US" sz="1400" b="1" dirty="0">
                <a:solidFill>
                  <a:prstClr val="black"/>
                </a:solidFill>
                <a:latin typeface="Arial"/>
                <a:cs typeface="Times New Roman"/>
              </a:rPr>
              <a:t>장외영향평가서 작성</a:t>
            </a:r>
            <a:r>
              <a:rPr lang="en-US" altLang="ko-KR" sz="1400" b="1" dirty="0">
                <a:solidFill>
                  <a:prstClr val="black"/>
                </a:solidFill>
                <a:latin typeface="Arial"/>
                <a:cs typeface="Times New Roman"/>
              </a:rPr>
              <a:t>/</a:t>
            </a:r>
            <a:r>
              <a:rPr lang="ko-KR" altLang="en-US" sz="1400" b="1" dirty="0">
                <a:solidFill>
                  <a:prstClr val="black"/>
                </a:solidFill>
                <a:latin typeface="Arial"/>
                <a:cs typeface="Times New Roman"/>
              </a:rPr>
              <a:t>제출</a:t>
            </a:r>
          </a:p>
          <a:p>
            <a:pPr algn="ctr" eaLnBrk="0" latinLnBrk="0" hangingPunct="0">
              <a:defRPr lang="ko-KR" altLang="en-US"/>
            </a:pPr>
            <a:r>
              <a:rPr lang="en-US" altLang="ko-KR" sz="1400" b="1" dirty="0">
                <a:solidFill>
                  <a:prstClr val="black"/>
                </a:solidFill>
                <a:latin typeface="Arial"/>
                <a:cs typeface="Times New Roman"/>
              </a:rPr>
              <a:t>(</a:t>
            </a:r>
            <a:r>
              <a:rPr lang="ko-KR" altLang="en-US" sz="1400" b="1" dirty="0">
                <a:solidFill>
                  <a:prstClr val="black"/>
                </a:solidFill>
                <a:latin typeface="Arial"/>
                <a:cs typeface="Times New Roman"/>
              </a:rPr>
              <a:t>설치운영자 </a:t>
            </a:r>
            <a:r>
              <a:rPr lang="en-US" altLang="ko-KR" sz="1400" b="1" dirty="0">
                <a:solidFill>
                  <a:prstClr val="black"/>
                </a:solidFill>
                <a:latin typeface="Arial"/>
                <a:cs typeface="Times New Roman"/>
                <a:sym typeface="Wingdings"/>
              </a:rPr>
              <a:t> </a:t>
            </a:r>
            <a:r>
              <a:rPr lang="ko-KR" altLang="en-US" sz="1400" b="1" dirty="0" err="1">
                <a:solidFill>
                  <a:prstClr val="black"/>
                </a:solidFill>
                <a:latin typeface="Arial"/>
                <a:cs typeface="Times New Roman"/>
                <a:sym typeface="Wingdings"/>
              </a:rPr>
              <a:t>안전원</a:t>
            </a:r>
            <a:r>
              <a:rPr lang="en-US" altLang="ko-KR" sz="1400" b="1" dirty="0">
                <a:solidFill>
                  <a:prstClr val="black"/>
                </a:solidFill>
                <a:latin typeface="Arial"/>
                <a:cs typeface="Times New Roman"/>
                <a:sym typeface="Wingdings"/>
              </a:rPr>
              <a:t>)</a:t>
            </a:r>
            <a:endParaRPr lang="ko-KR" altLang="en-US" sz="1400" b="1" dirty="0">
              <a:solidFill>
                <a:prstClr val="black"/>
              </a:solidFill>
              <a:latin typeface="Arial"/>
              <a:cs typeface="Times New Roman"/>
            </a:endParaRPr>
          </a:p>
        </p:txBody>
      </p:sp>
      <p:sp>
        <p:nvSpPr>
          <p:cNvPr id="11" name="모서리가 둥근 직사각형 10"/>
          <p:cNvSpPr/>
          <p:nvPr/>
        </p:nvSpPr>
        <p:spPr>
          <a:xfrm>
            <a:off x="1643063" y="3571875"/>
            <a:ext cx="1368425" cy="504825"/>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latinLnBrk="0" hangingPunct="0">
              <a:defRPr lang="ko-KR" altLang="en-US"/>
            </a:pPr>
            <a:r>
              <a:rPr lang="ko-KR" altLang="en-US" sz="1400" b="1">
                <a:solidFill>
                  <a:prstClr val="black"/>
                </a:solidFill>
                <a:latin typeface="Arial"/>
                <a:cs typeface="Times New Roman"/>
              </a:rPr>
              <a:t>보완</a:t>
            </a:r>
            <a:r>
              <a:rPr lang="en-US" altLang="ko-KR" sz="1400" b="1">
                <a:solidFill>
                  <a:prstClr val="black"/>
                </a:solidFill>
                <a:latin typeface="Arial"/>
                <a:cs typeface="Times New Roman"/>
              </a:rPr>
              <a:t>/</a:t>
            </a:r>
            <a:r>
              <a:rPr lang="ko-KR" altLang="en-US" sz="1400" b="1">
                <a:solidFill>
                  <a:prstClr val="black"/>
                </a:solidFill>
                <a:latin typeface="Arial"/>
                <a:cs typeface="Times New Roman"/>
              </a:rPr>
              <a:t>조정</a:t>
            </a:r>
          </a:p>
          <a:p>
            <a:pPr algn="ctr" eaLnBrk="0" latinLnBrk="0" hangingPunct="0">
              <a:defRPr lang="ko-KR" altLang="en-US"/>
            </a:pPr>
            <a:r>
              <a:rPr lang="en-US" altLang="ko-KR" sz="1400" b="1">
                <a:solidFill>
                  <a:prstClr val="black"/>
                </a:solidFill>
                <a:latin typeface="Arial"/>
                <a:cs typeface="Times New Roman"/>
              </a:rPr>
              <a:t>(</a:t>
            </a:r>
            <a:r>
              <a:rPr lang="ko-KR" altLang="en-US" sz="1400" b="1">
                <a:solidFill>
                  <a:prstClr val="black"/>
                </a:solidFill>
                <a:latin typeface="Arial"/>
                <a:cs typeface="Times New Roman"/>
              </a:rPr>
              <a:t>설치운영자</a:t>
            </a:r>
            <a:r>
              <a:rPr lang="en-US" altLang="ko-KR" sz="1400" b="1">
                <a:solidFill>
                  <a:prstClr val="black"/>
                </a:solidFill>
                <a:latin typeface="Arial"/>
                <a:cs typeface="Times New Roman"/>
              </a:rPr>
              <a:t>)</a:t>
            </a:r>
            <a:endParaRPr lang="ko-KR" altLang="en-US" sz="1400" b="1">
              <a:solidFill>
                <a:prstClr val="black"/>
              </a:solidFill>
              <a:latin typeface="Arial"/>
              <a:cs typeface="Times New Roman"/>
            </a:endParaRPr>
          </a:p>
        </p:txBody>
      </p:sp>
      <p:sp>
        <p:nvSpPr>
          <p:cNvPr id="12" name="모서리가 둥근 직사각형 11"/>
          <p:cNvSpPr/>
          <p:nvPr/>
        </p:nvSpPr>
        <p:spPr>
          <a:xfrm>
            <a:off x="3544888" y="2847975"/>
            <a:ext cx="2447925" cy="720725"/>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anchor="ctr"/>
          <a:lstStyle/>
          <a:p>
            <a:pPr algn="ctr" eaLnBrk="0" latinLnBrk="0" hangingPunct="0">
              <a:defRPr lang="ko-KR" altLang="en-US"/>
            </a:pPr>
            <a:r>
              <a:rPr lang="ko-KR" altLang="en-US" sz="1400" b="1">
                <a:solidFill>
                  <a:prstClr val="black"/>
                </a:solidFill>
                <a:latin typeface="Arial"/>
                <a:cs typeface="Times New Roman"/>
              </a:rPr>
              <a:t>장외영향평가서 검토</a:t>
            </a:r>
          </a:p>
          <a:p>
            <a:pPr algn="ctr" eaLnBrk="0" latinLnBrk="0" hangingPunct="0">
              <a:defRPr lang="ko-KR" altLang="en-US"/>
            </a:pPr>
            <a:r>
              <a:rPr lang="en-US" altLang="ko-KR" sz="1400" b="1">
                <a:solidFill>
                  <a:prstClr val="black"/>
                </a:solidFill>
                <a:latin typeface="Arial"/>
                <a:cs typeface="Times New Roman"/>
              </a:rPr>
              <a:t>(</a:t>
            </a:r>
            <a:r>
              <a:rPr lang="ko-KR" altLang="en-US" sz="1400" b="1">
                <a:solidFill>
                  <a:prstClr val="black"/>
                </a:solidFill>
                <a:latin typeface="Arial"/>
                <a:cs typeface="Times New Roman"/>
              </a:rPr>
              <a:t>안전원</a:t>
            </a:r>
            <a:r>
              <a:rPr lang="en-US" altLang="ko-KR" sz="1400" b="1">
                <a:solidFill>
                  <a:prstClr val="black"/>
                </a:solidFill>
                <a:latin typeface="Arial"/>
                <a:cs typeface="Times New Roman"/>
              </a:rPr>
              <a:t>)</a:t>
            </a:r>
            <a:endParaRPr lang="ko-KR" altLang="en-US" sz="1400" b="1">
              <a:solidFill>
                <a:prstClr val="black"/>
              </a:solidFill>
              <a:latin typeface="Arial"/>
              <a:cs typeface="Times New Roman"/>
            </a:endParaRPr>
          </a:p>
        </p:txBody>
      </p:sp>
      <p:cxnSp>
        <p:nvCxnSpPr>
          <p:cNvPr id="13" name="꺾인 연결선 27"/>
          <p:cNvCxnSpPr>
            <a:stCxn id="8" idx="3"/>
            <a:endCxn id="12" idx="0"/>
          </p:cNvCxnSpPr>
          <p:nvPr/>
        </p:nvCxnSpPr>
        <p:spPr>
          <a:xfrm>
            <a:off x="4192588" y="1731963"/>
            <a:ext cx="576262" cy="111601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꺾인 연결선 13"/>
          <p:cNvCxnSpPr>
            <a:stCxn id="12" idx="2"/>
            <a:endCxn id="11" idx="2"/>
          </p:cNvCxnSpPr>
          <p:nvPr/>
        </p:nvCxnSpPr>
        <p:spPr>
          <a:xfrm rot="5400000">
            <a:off x="3294063" y="2601912"/>
            <a:ext cx="508000" cy="2441575"/>
          </a:xfrm>
          <a:prstGeom prst="bentConnector3">
            <a:avLst>
              <a:gd name="adj1" fmla="val 145046"/>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꺾인 연결선 34"/>
          <p:cNvCxnSpPr>
            <a:stCxn id="11" idx="0"/>
            <a:endCxn id="12" idx="1"/>
          </p:cNvCxnSpPr>
          <p:nvPr/>
        </p:nvCxnSpPr>
        <p:spPr>
          <a:xfrm rot="5400000" flipH="1" flipV="1">
            <a:off x="2754313" y="2781300"/>
            <a:ext cx="363537" cy="1217613"/>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모서리가 둥근 직사각형 15"/>
          <p:cNvSpPr/>
          <p:nvPr/>
        </p:nvSpPr>
        <p:spPr>
          <a:xfrm>
            <a:off x="3833813" y="5424488"/>
            <a:ext cx="1871662" cy="504825"/>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latinLnBrk="0" hangingPunct="0">
              <a:defRPr lang="ko-KR" altLang="en-US"/>
            </a:pPr>
            <a:r>
              <a:rPr lang="ko-KR" altLang="en-US" sz="1400" b="1">
                <a:solidFill>
                  <a:prstClr val="black"/>
                </a:solidFill>
                <a:latin typeface="Arial"/>
                <a:cs typeface="Times New Roman"/>
              </a:rPr>
              <a:t>가동 전 검사</a:t>
            </a:r>
          </a:p>
        </p:txBody>
      </p:sp>
      <p:cxnSp>
        <p:nvCxnSpPr>
          <p:cNvPr id="17" name="꺾인 연결선 16"/>
          <p:cNvCxnSpPr>
            <a:stCxn id="12" idx="2"/>
            <a:endCxn id="16" idx="0"/>
          </p:cNvCxnSpPr>
          <p:nvPr/>
        </p:nvCxnSpPr>
        <p:spPr>
          <a:xfrm rot="5400000">
            <a:off x="3840956" y="4496594"/>
            <a:ext cx="1857375" cy="158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9163" name="TextBox 17"/>
          <p:cNvSpPr txBox="1">
            <a:spLocks noChangeArrowheads="1"/>
          </p:cNvSpPr>
          <p:nvPr/>
        </p:nvSpPr>
        <p:spPr bwMode="auto">
          <a:xfrm>
            <a:off x="2857500" y="4357688"/>
            <a:ext cx="1223963" cy="276225"/>
          </a:xfrm>
          <a:prstGeom prst="rect">
            <a:avLst/>
          </a:prstGeom>
          <a:noFill/>
          <a:ln w="9525">
            <a:noFill/>
            <a:miter lim="800000"/>
            <a:headEnd/>
            <a:tailEnd/>
          </a:ln>
        </p:spPr>
        <p:txBody>
          <a:bodyPr>
            <a:spAutoFit/>
          </a:bodyPr>
          <a:lstStyle/>
          <a:p>
            <a:r>
              <a:rPr lang="ko-KR" altLang="en-US" sz="1200" b="1">
                <a:solidFill>
                  <a:srgbClr val="000000"/>
                </a:solidFill>
              </a:rPr>
              <a:t>보완</a:t>
            </a:r>
            <a:r>
              <a:rPr lang="en-US" altLang="ko-KR" sz="1200" b="1">
                <a:solidFill>
                  <a:srgbClr val="000000"/>
                </a:solidFill>
              </a:rPr>
              <a:t>/</a:t>
            </a:r>
            <a:r>
              <a:rPr lang="ko-KR" altLang="en-US" sz="1200" b="1">
                <a:solidFill>
                  <a:srgbClr val="000000"/>
                </a:solidFill>
              </a:rPr>
              <a:t>조정 요청</a:t>
            </a:r>
          </a:p>
        </p:txBody>
      </p:sp>
      <p:sp>
        <p:nvSpPr>
          <p:cNvPr id="49164" name="TextBox 18"/>
          <p:cNvSpPr txBox="1">
            <a:spLocks noChangeArrowheads="1"/>
          </p:cNvSpPr>
          <p:nvPr/>
        </p:nvSpPr>
        <p:spPr bwMode="auto">
          <a:xfrm>
            <a:off x="4857750" y="4643438"/>
            <a:ext cx="1223963" cy="276225"/>
          </a:xfrm>
          <a:prstGeom prst="rect">
            <a:avLst/>
          </a:prstGeom>
          <a:noFill/>
          <a:ln w="9525">
            <a:noFill/>
            <a:miter lim="800000"/>
            <a:headEnd/>
            <a:tailEnd/>
          </a:ln>
        </p:spPr>
        <p:txBody>
          <a:bodyPr>
            <a:spAutoFit/>
          </a:bodyPr>
          <a:lstStyle/>
          <a:p>
            <a:r>
              <a:rPr lang="ko-KR" altLang="en-US" sz="1200" b="1">
                <a:solidFill>
                  <a:srgbClr val="000000"/>
                </a:solidFill>
              </a:rPr>
              <a:t>검토결과 통보</a:t>
            </a:r>
          </a:p>
        </p:txBody>
      </p:sp>
      <p:sp>
        <p:nvSpPr>
          <p:cNvPr id="20" name="오각형 19"/>
          <p:cNvSpPr/>
          <p:nvPr/>
        </p:nvSpPr>
        <p:spPr>
          <a:xfrm>
            <a:off x="1701800" y="5497513"/>
            <a:ext cx="2016125" cy="431800"/>
          </a:xfrm>
          <a:prstGeom prst="homePlate">
            <a:avLst>
              <a:gd name="adj" fmla="val 50000"/>
            </a:avLst>
          </a:prstGeom>
          <a:ln/>
        </p:spPr>
        <p:style>
          <a:lnRef idx="1">
            <a:schemeClr val="accent3"/>
          </a:lnRef>
          <a:fillRef idx="3">
            <a:schemeClr val="accent3"/>
          </a:fillRef>
          <a:effectRef idx="2">
            <a:schemeClr val="accent3"/>
          </a:effectRef>
          <a:fontRef idx="minor">
            <a:schemeClr val="lt1"/>
          </a:fontRef>
        </p:style>
        <p:txBody>
          <a:bodyPr anchor="ctr"/>
          <a:lstStyle/>
          <a:p>
            <a:pPr algn="ctr" eaLnBrk="0" latinLnBrk="0" hangingPunct="0">
              <a:defRPr lang="ko-KR" altLang="en-US"/>
            </a:pPr>
            <a:r>
              <a:rPr lang="ko-KR" altLang="en-US" sz="1400" b="1">
                <a:solidFill>
                  <a:prstClr val="black"/>
                </a:solidFill>
                <a:latin typeface="Arial"/>
                <a:cs typeface="Times New Roman"/>
              </a:rPr>
              <a:t>검사기관</a:t>
            </a:r>
          </a:p>
        </p:txBody>
      </p:sp>
      <p:sp>
        <p:nvSpPr>
          <p:cNvPr id="21" name="설명선 1(테두리 및 강조선) 20"/>
          <p:cNvSpPr/>
          <p:nvPr/>
        </p:nvSpPr>
        <p:spPr>
          <a:xfrm>
            <a:off x="1025525" y="2271713"/>
            <a:ext cx="1295400" cy="504825"/>
          </a:xfrm>
          <a:prstGeom prst="accentBorderCallout1">
            <a:avLst>
              <a:gd name="adj1" fmla="val 21270"/>
              <a:gd name="adj2" fmla="val 108267"/>
              <a:gd name="adj3" fmla="val -28595"/>
              <a:gd name="adj4" fmla="val 136077"/>
            </a:avLst>
          </a:prstGeom>
          <a:ln/>
        </p:spPr>
        <p:style>
          <a:lnRef idx="2">
            <a:schemeClr val="accent1"/>
          </a:lnRef>
          <a:fillRef idx="1">
            <a:schemeClr val="lt1"/>
          </a:fillRef>
          <a:effectRef idx="0">
            <a:schemeClr val="accent1"/>
          </a:effectRef>
          <a:fontRef idx="minor">
            <a:schemeClr val="dk1"/>
          </a:fontRef>
        </p:style>
        <p:txBody>
          <a:bodyPr anchor="ctr"/>
          <a:lstStyle/>
          <a:p>
            <a:pPr eaLnBrk="0" latinLnBrk="0" hangingPunct="0">
              <a:defRPr lang="ko-KR" altLang="en-US"/>
            </a:pPr>
            <a:r>
              <a:rPr lang="ko-KR" altLang="en-US" sz="1200" b="1">
                <a:solidFill>
                  <a:prstClr val="black"/>
                </a:solidFill>
                <a:latin typeface="Arial"/>
                <a:cs typeface="Times New Roman"/>
              </a:rPr>
              <a:t>전문기관 위탁작성 가능</a:t>
            </a:r>
          </a:p>
        </p:txBody>
      </p:sp>
      <p:sp>
        <p:nvSpPr>
          <p:cNvPr id="49167" name="TextBox 21"/>
          <p:cNvSpPr txBox="1">
            <a:spLocks noChangeArrowheads="1"/>
          </p:cNvSpPr>
          <p:nvPr/>
        </p:nvSpPr>
        <p:spPr bwMode="auto">
          <a:xfrm>
            <a:off x="4768850" y="1552575"/>
            <a:ext cx="2016125" cy="446088"/>
          </a:xfrm>
          <a:prstGeom prst="rect">
            <a:avLst/>
          </a:prstGeom>
          <a:noFill/>
          <a:ln w="9525">
            <a:noFill/>
            <a:miter lim="800000"/>
            <a:headEnd/>
            <a:tailEnd/>
          </a:ln>
        </p:spPr>
        <p:txBody>
          <a:bodyPr>
            <a:spAutoFit/>
          </a:bodyPr>
          <a:lstStyle/>
          <a:p>
            <a:r>
              <a:rPr lang="ko-KR" altLang="en-US" sz="1200" b="1">
                <a:solidFill>
                  <a:srgbClr val="000000"/>
                </a:solidFill>
              </a:rPr>
              <a:t>기존</a:t>
            </a:r>
            <a:r>
              <a:rPr lang="en-US" altLang="ko-KR" sz="1200" b="1">
                <a:solidFill>
                  <a:srgbClr val="000000"/>
                </a:solidFill>
              </a:rPr>
              <a:t>/</a:t>
            </a:r>
            <a:r>
              <a:rPr lang="ko-KR" altLang="en-US" sz="1200" b="1">
                <a:solidFill>
                  <a:srgbClr val="000000"/>
                </a:solidFill>
              </a:rPr>
              <a:t>신규시설 제출</a:t>
            </a:r>
          </a:p>
          <a:p>
            <a:r>
              <a:rPr lang="ko-KR" altLang="en-US" sz="1200" b="1">
                <a:solidFill>
                  <a:srgbClr val="000000"/>
                </a:solidFill>
              </a:rPr>
              <a:t>변경 시 제출</a:t>
            </a:r>
          </a:p>
        </p:txBody>
      </p:sp>
      <p:sp>
        <p:nvSpPr>
          <p:cNvPr id="23" name="설명선 1(테두리 및 강조선) 22"/>
          <p:cNvSpPr/>
          <p:nvPr/>
        </p:nvSpPr>
        <p:spPr>
          <a:xfrm>
            <a:off x="6572250" y="3929063"/>
            <a:ext cx="1655763" cy="936625"/>
          </a:xfrm>
          <a:prstGeom prst="accentBorderCallout1">
            <a:avLst>
              <a:gd name="adj1" fmla="val 21463"/>
              <a:gd name="adj2" fmla="val -6033"/>
              <a:gd name="adj3" fmla="val 85366"/>
              <a:gd name="adj4" fmla="val -36032"/>
            </a:avLst>
          </a:prstGeom>
          <a:ln/>
        </p:spPr>
        <p:style>
          <a:lnRef idx="2">
            <a:schemeClr val="accent1"/>
          </a:lnRef>
          <a:fillRef idx="1">
            <a:schemeClr val="lt1"/>
          </a:fillRef>
          <a:effectRef idx="0">
            <a:schemeClr val="accent1"/>
          </a:effectRef>
          <a:fontRef idx="minor">
            <a:schemeClr val="dk1"/>
          </a:fontRef>
        </p:style>
        <p:txBody>
          <a:bodyPr anchor="ctr"/>
          <a:lstStyle/>
          <a:p>
            <a:pPr eaLnBrk="0" latinLnBrk="0" hangingPunct="0">
              <a:defRPr lang="ko-KR" altLang="en-US"/>
            </a:pPr>
            <a:r>
              <a:rPr lang="ko-KR" altLang="en-US" sz="1200" b="1" dirty="0">
                <a:solidFill>
                  <a:prstClr val="black"/>
                </a:solidFill>
                <a:latin typeface="Arial"/>
                <a:cs typeface="Times New Roman"/>
              </a:rPr>
              <a:t>안전진단 주기 결정</a:t>
            </a:r>
          </a:p>
          <a:p>
            <a:pPr eaLnBrk="0" latinLnBrk="0" hangingPunct="0">
              <a:defRPr lang="ko-KR" altLang="en-US"/>
            </a:pPr>
            <a:r>
              <a:rPr lang="ko-KR" altLang="en-US" sz="1200" b="1" dirty="0" err="1">
                <a:solidFill>
                  <a:prstClr val="black"/>
                </a:solidFill>
                <a:latin typeface="Arial"/>
                <a:cs typeface="Times New Roman"/>
              </a:rPr>
              <a:t>고위험</a:t>
            </a:r>
            <a:r>
              <a:rPr lang="en-US" altLang="ko-KR" sz="1200" b="1" dirty="0">
                <a:solidFill>
                  <a:prstClr val="black"/>
                </a:solidFill>
                <a:latin typeface="Arial"/>
                <a:cs typeface="Times New Roman"/>
              </a:rPr>
              <a:t>: 4</a:t>
            </a:r>
            <a:r>
              <a:rPr lang="ko-KR" altLang="en-US" sz="1200" b="1" dirty="0">
                <a:solidFill>
                  <a:prstClr val="black"/>
                </a:solidFill>
                <a:latin typeface="Arial"/>
                <a:cs typeface="Times New Roman"/>
              </a:rPr>
              <a:t>년</a:t>
            </a:r>
          </a:p>
          <a:p>
            <a:pPr eaLnBrk="0" latinLnBrk="0" hangingPunct="0">
              <a:defRPr lang="ko-KR" altLang="en-US"/>
            </a:pPr>
            <a:r>
              <a:rPr lang="ko-KR" altLang="en-US" sz="1200" b="1" dirty="0" err="1">
                <a:solidFill>
                  <a:prstClr val="black"/>
                </a:solidFill>
                <a:latin typeface="Arial"/>
                <a:cs typeface="Times New Roman"/>
              </a:rPr>
              <a:t>중위험</a:t>
            </a:r>
            <a:r>
              <a:rPr lang="en-US" altLang="ko-KR" sz="1200" b="1" dirty="0">
                <a:solidFill>
                  <a:prstClr val="black"/>
                </a:solidFill>
                <a:latin typeface="Arial"/>
                <a:cs typeface="Times New Roman"/>
              </a:rPr>
              <a:t>: 8</a:t>
            </a:r>
            <a:r>
              <a:rPr lang="ko-KR" altLang="en-US" sz="1200" b="1" dirty="0">
                <a:solidFill>
                  <a:prstClr val="black"/>
                </a:solidFill>
                <a:latin typeface="Arial"/>
                <a:cs typeface="Times New Roman"/>
              </a:rPr>
              <a:t>년</a:t>
            </a:r>
          </a:p>
          <a:p>
            <a:pPr eaLnBrk="0" latinLnBrk="0" hangingPunct="0">
              <a:defRPr lang="ko-KR" altLang="en-US"/>
            </a:pPr>
            <a:r>
              <a:rPr lang="ko-KR" altLang="en-US" sz="1200" b="1" dirty="0" err="1">
                <a:solidFill>
                  <a:prstClr val="black"/>
                </a:solidFill>
                <a:latin typeface="Arial"/>
                <a:cs typeface="Times New Roman"/>
              </a:rPr>
              <a:t>저위험</a:t>
            </a:r>
            <a:r>
              <a:rPr lang="en-US" altLang="ko-KR" sz="1200" b="1" dirty="0">
                <a:solidFill>
                  <a:prstClr val="black"/>
                </a:solidFill>
                <a:latin typeface="Arial"/>
                <a:cs typeface="Times New Roman"/>
              </a:rPr>
              <a:t>: 12</a:t>
            </a:r>
            <a:r>
              <a:rPr lang="ko-KR" altLang="en-US" sz="1200" b="1" dirty="0">
                <a:solidFill>
                  <a:prstClr val="black"/>
                </a:solidFill>
                <a:latin typeface="Arial"/>
                <a:cs typeface="Times New Roman"/>
              </a:rPr>
              <a:t>년</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885825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장외영향평가 </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50179" name="직사각형 3"/>
          <p:cNvSpPr>
            <a:spLocks noChangeArrowheads="1"/>
          </p:cNvSpPr>
          <p:nvPr/>
        </p:nvSpPr>
        <p:spPr bwMode="auto">
          <a:xfrm>
            <a:off x="285750" y="1595438"/>
            <a:ext cx="8643938" cy="4832350"/>
          </a:xfrm>
          <a:prstGeom prst="rect">
            <a:avLst/>
          </a:prstGeom>
          <a:noFill/>
          <a:ln w="9525">
            <a:noFill/>
            <a:miter lim="800000"/>
            <a:headEnd/>
            <a:tailEnd/>
          </a:ln>
        </p:spPr>
        <p:txBody>
          <a:bodyPr>
            <a:spAutoFit/>
          </a:bodyPr>
          <a:lstStyle/>
          <a:p>
            <a:r>
              <a:rPr lang="en-US" altLang="ko-KR" sz="1400" dirty="0"/>
              <a:t>① </a:t>
            </a:r>
            <a:r>
              <a:rPr lang="ko-KR" altLang="en-US" sz="1400" dirty="0"/>
              <a:t>법 부칙 제</a:t>
            </a:r>
            <a:r>
              <a:rPr lang="en-US" altLang="ko-KR" sz="1400" dirty="0"/>
              <a:t>5</a:t>
            </a:r>
            <a:r>
              <a:rPr lang="ko-KR" altLang="en-US" sz="1400" dirty="0"/>
              <a:t>조제</a:t>
            </a:r>
            <a:r>
              <a:rPr lang="en-US" altLang="ko-KR" sz="1400" dirty="0"/>
              <a:t>1</a:t>
            </a:r>
            <a:r>
              <a:rPr lang="ko-KR" altLang="en-US" sz="1400" dirty="0"/>
              <a:t>항 단서에 따라 이 규칙 시행 전에 종전의 「유해화학물질 관리법」에 따른 </a:t>
            </a:r>
            <a:r>
              <a:rPr lang="ko-KR" altLang="en-US" sz="1400" dirty="0" err="1"/>
              <a:t>유독물영업의</a:t>
            </a:r>
            <a:r>
              <a:rPr lang="ko-KR" altLang="en-US" sz="1400" dirty="0"/>
              <a:t> 등록을 하거나 </a:t>
            </a:r>
            <a:r>
              <a:rPr lang="ko-KR" altLang="en-US" sz="1400" dirty="0" err="1"/>
              <a:t>취급제한ㆍ금지물질영업의</a:t>
            </a:r>
            <a:r>
              <a:rPr lang="ko-KR" altLang="en-US" sz="1400" dirty="0"/>
              <a:t> 허가를 받은 자는 제</a:t>
            </a:r>
            <a:r>
              <a:rPr lang="en-US" altLang="ko-KR" sz="1400" dirty="0"/>
              <a:t>19</a:t>
            </a:r>
            <a:r>
              <a:rPr lang="ko-KR" altLang="en-US" sz="1400" dirty="0"/>
              <a:t>조의 개정규정에도 불구하고 다음 각 호의 구분에 따른 날까지 장외영향평가서를 제출하여야 한다</a:t>
            </a:r>
            <a:r>
              <a:rPr lang="en-US" altLang="ko-KR" sz="1400" dirty="0"/>
              <a:t>.</a:t>
            </a:r>
            <a:endParaRPr lang="ko-KR" altLang="en-US" sz="1400" dirty="0"/>
          </a:p>
          <a:p>
            <a:r>
              <a:rPr lang="en-US" altLang="ko-KR" sz="1400" b="1" dirty="0"/>
              <a:t>1. </a:t>
            </a:r>
            <a:r>
              <a:rPr lang="ko-KR" altLang="en-US" sz="1400" b="1" dirty="0"/>
              <a:t>「고압가스 안전관리법」 제</a:t>
            </a:r>
            <a:r>
              <a:rPr lang="en-US" altLang="ko-KR" sz="1400" b="1" dirty="0"/>
              <a:t>13</a:t>
            </a:r>
            <a:r>
              <a:rPr lang="ko-KR" altLang="en-US" sz="1400" b="1" dirty="0"/>
              <a:t>조의</a:t>
            </a:r>
            <a:r>
              <a:rPr lang="en-US" altLang="ko-KR" sz="1400" b="1" dirty="0"/>
              <a:t>2</a:t>
            </a:r>
            <a:r>
              <a:rPr lang="ko-KR" altLang="en-US" sz="1400" b="1" dirty="0"/>
              <a:t>에 </a:t>
            </a:r>
            <a:r>
              <a:rPr lang="ko-KR" altLang="en-US" sz="1400" b="1" dirty="0">
                <a:solidFill>
                  <a:srgbClr val="0033CC"/>
                </a:solidFill>
              </a:rPr>
              <a:t>따른 안전성향상계획의 작성ㆍ제출 대상자</a:t>
            </a:r>
            <a:r>
              <a:rPr lang="en-US" altLang="ko-KR" sz="1400" b="1" dirty="0"/>
              <a:t>: </a:t>
            </a:r>
            <a:r>
              <a:rPr lang="en-US" altLang="ko-KR" sz="1400" b="1" dirty="0">
                <a:solidFill>
                  <a:srgbClr val="FF0000"/>
                </a:solidFill>
              </a:rPr>
              <a:t>2015</a:t>
            </a:r>
            <a:r>
              <a:rPr lang="ko-KR" altLang="en-US" sz="1400" b="1" dirty="0">
                <a:solidFill>
                  <a:srgbClr val="FF0000"/>
                </a:solidFill>
              </a:rPr>
              <a:t>년 </a:t>
            </a:r>
            <a:r>
              <a:rPr lang="en-US" altLang="ko-KR" sz="1400" b="1" dirty="0">
                <a:solidFill>
                  <a:srgbClr val="FF0000"/>
                </a:solidFill>
              </a:rPr>
              <a:t>12</a:t>
            </a:r>
            <a:r>
              <a:rPr lang="ko-KR" altLang="en-US" sz="1400" b="1" dirty="0">
                <a:solidFill>
                  <a:srgbClr val="FF0000"/>
                </a:solidFill>
              </a:rPr>
              <a:t>월 </a:t>
            </a:r>
            <a:r>
              <a:rPr lang="en-US" altLang="ko-KR" sz="1400" b="1" dirty="0">
                <a:solidFill>
                  <a:srgbClr val="FF0000"/>
                </a:solidFill>
              </a:rPr>
              <a:t>31</a:t>
            </a:r>
            <a:r>
              <a:rPr lang="ko-KR" altLang="en-US" sz="1400" b="1" dirty="0">
                <a:solidFill>
                  <a:srgbClr val="FF0000"/>
                </a:solidFill>
              </a:rPr>
              <a:t>일</a:t>
            </a:r>
          </a:p>
          <a:p>
            <a:r>
              <a:rPr lang="en-US" altLang="ko-KR" sz="1400" b="1" dirty="0"/>
              <a:t>2. </a:t>
            </a:r>
            <a:r>
              <a:rPr lang="ko-KR" altLang="en-US" sz="1400" b="1" dirty="0"/>
              <a:t>「산업안전보건법」 제</a:t>
            </a:r>
            <a:r>
              <a:rPr lang="en-US" altLang="ko-KR" sz="1400" b="1" dirty="0"/>
              <a:t>49</a:t>
            </a:r>
            <a:r>
              <a:rPr lang="ko-KR" altLang="en-US" sz="1400" b="1" dirty="0"/>
              <a:t>조의</a:t>
            </a:r>
            <a:r>
              <a:rPr lang="en-US" altLang="ko-KR" sz="1400" b="1" dirty="0"/>
              <a:t>2</a:t>
            </a:r>
            <a:r>
              <a:rPr lang="ko-KR" altLang="en-US" sz="1400" b="1" dirty="0"/>
              <a:t>에 따른 </a:t>
            </a:r>
            <a:r>
              <a:rPr lang="ko-KR" altLang="en-US" sz="1400" b="1" dirty="0">
                <a:solidFill>
                  <a:srgbClr val="0033CC"/>
                </a:solidFill>
              </a:rPr>
              <a:t>공정안전보고서 작성ㆍ제출대상자 중 같은 법 시행령 제</a:t>
            </a:r>
            <a:r>
              <a:rPr lang="en-US" altLang="ko-KR" sz="1400" b="1" dirty="0">
                <a:solidFill>
                  <a:srgbClr val="0033CC"/>
                </a:solidFill>
              </a:rPr>
              <a:t>33</a:t>
            </a:r>
            <a:r>
              <a:rPr lang="ko-KR" altLang="en-US" sz="1400" b="1" dirty="0">
                <a:solidFill>
                  <a:srgbClr val="0033CC"/>
                </a:solidFill>
              </a:rPr>
              <a:t>조의</a:t>
            </a:r>
            <a:r>
              <a:rPr lang="en-US" altLang="ko-KR" sz="1400" b="1" dirty="0">
                <a:solidFill>
                  <a:srgbClr val="0033CC"/>
                </a:solidFill>
              </a:rPr>
              <a:t>6</a:t>
            </a:r>
            <a:r>
              <a:rPr lang="ko-KR" altLang="en-US" sz="1400" b="1" dirty="0">
                <a:solidFill>
                  <a:srgbClr val="0033CC"/>
                </a:solidFill>
              </a:rPr>
              <a:t>제</a:t>
            </a:r>
            <a:r>
              <a:rPr lang="en-US" altLang="ko-KR" sz="1400" b="1" dirty="0">
                <a:solidFill>
                  <a:srgbClr val="0033CC"/>
                </a:solidFill>
              </a:rPr>
              <a:t>1</a:t>
            </a:r>
            <a:r>
              <a:rPr lang="ko-KR" altLang="en-US" sz="1400" b="1" dirty="0">
                <a:solidFill>
                  <a:srgbClr val="0033CC"/>
                </a:solidFill>
              </a:rPr>
              <a:t>항 각 호의 사업을 운영하는 자</a:t>
            </a:r>
            <a:r>
              <a:rPr lang="en-US" altLang="ko-KR" sz="1400" b="1" dirty="0"/>
              <a:t>: </a:t>
            </a:r>
            <a:r>
              <a:rPr lang="en-US" altLang="ko-KR" sz="1400" b="1" dirty="0">
                <a:solidFill>
                  <a:srgbClr val="FF0000"/>
                </a:solidFill>
              </a:rPr>
              <a:t>2015</a:t>
            </a:r>
            <a:r>
              <a:rPr lang="ko-KR" altLang="en-US" sz="1400" b="1" dirty="0">
                <a:solidFill>
                  <a:srgbClr val="FF0000"/>
                </a:solidFill>
              </a:rPr>
              <a:t>년 </a:t>
            </a:r>
            <a:r>
              <a:rPr lang="en-US" altLang="ko-KR" sz="1400" b="1" dirty="0">
                <a:solidFill>
                  <a:srgbClr val="FF0000"/>
                </a:solidFill>
              </a:rPr>
              <a:t>12</a:t>
            </a:r>
            <a:r>
              <a:rPr lang="ko-KR" altLang="en-US" sz="1400" b="1" dirty="0">
                <a:solidFill>
                  <a:srgbClr val="FF0000"/>
                </a:solidFill>
              </a:rPr>
              <a:t>월 </a:t>
            </a:r>
            <a:r>
              <a:rPr lang="en-US" altLang="ko-KR" sz="1400" b="1" dirty="0">
                <a:solidFill>
                  <a:srgbClr val="FF0000"/>
                </a:solidFill>
              </a:rPr>
              <a:t>31</a:t>
            </a:r>
            <a:r>
              <a:rPr lang="ko-KR" altLang="en-US" sz="1400" b="1" dirty="0">
                <a:solidFill>
                  <a:srgbClr val="FF0000"/>
                </a:solidFill>
              </a:rPr>
              <a:t>일</a:t>
            </a:r>
          </a:p>
          <a:p>
            <a:r>
              <a:rPr lang="en-US" altLang="ko-KR" sz="1400" b="1" dirty="0"/>
              <a:t>3. </a:t>
            </a:r>
            <a:r>
              <a:rPr lang="ko-KR" altLang="en-US" sz="1400" b="1" dirty="0"/>
              <a:t>「산업안전보건법」 제</a:t>
            </a:r>
            <a:r>
              <a:rPr lang="en-US" altLang="ko-KR" sz="1400" b="1" dirty="0"/>
              <a:t>49</a:t>
            </a:r>
            <a:r>
              <a:rPr lang="ko-KR" altLang="en-US" sz="1400" b="1" dirty="0"/>
              <a:t>조의</a:t>
            </a:r>
            <a:r>
              <a:rPr lang="en-US" altLang="ko-KR" sz="1400" b="1" dirty="0"/>
              <a:t>2</a:t>
            </a:r>
            <a:r>
              <a:rPr lang="ko-KR" altLang="en-US" sz="1400" b="1" dirty="0"/>
              <a:t>에 따른 </a:t>
            </a:r>
            <a:r>
              <a:rPr lang="ko-KR" altLang="en-US" sz="1400" b="1" dirty="0">
                <a:solidFill>
                  <a:srgbClr val="0033CC"/>
                </a:solidFill>
              </a:rPr>
              <a:t>공정안전보고서 작성ㆍ제출대상자 중 같은 법 시행령 별표 </a:t>
            </a:r>
            <a:r>
              <a:rPr lang="en-US" altLang="ko-KR" sz="1400" b="1" dirty="0">
                <a:solidFill>
                  <a:srgbClr val="0033CC"/>
                </a:solidFill>
              </a:rPr>
              <a:t>10</a:t>
            </a:r>
            <a:r>
              <a:rPr lang="ko-KR" altLang="en-US" sz="1400" b="1" dirty="0">
                <a:solidFill>
                  <a:srgbClr val="0033CC"/>
                </a:solidFill>
              </a:rPr>
              <a:t>에 따른 유해ㆍ위험물질을 연간 </a:t>
            </a:r>
            <a:r>
              <a:rPr lang="en-US" altLang="ko-KR" sz="1400" b="1" dirty="0">
                <a:solidFill>
                  <a:srgbClr val="0033CC"/>
                </a:solidFill>
              </a:rPr>
              <a:t>1,000</a:t>
            </a:r>
            <a:r>
              <a:rPr lang="ko-KR" altLang="en-US" sz="1400" b="1" dirty="0">
                <a:solidFill>
                  <a:srgbClr val="0033CC"/>
                </a:solidFill>
              </a:rPr>
              <a:t>톤 이상 취급하는 자</a:t>
            </a:r>
            <a:r>
              <a:rPr lang="en-US" altLang="ko-KR" sz="1400" b="1" dirty="0"/>
              <a:t>: </a:t>
            </a:r>
            <a:r>
              <a:rPr lang="en-US" altLang="ko-KR" sz="1400" b="1" dirty="0">
                <a:solidFill>
                  <a:srgbClr val="FF0000"/>
                </a:solidFill>
              </a:rPr>
              <a:t>2016</a:t>
            </a:r>
            <a:r>
              <a:rPr lang="ko-KR" altLang="en-US" sz="1400" b="1" dirty="0">
                <a:solidFill>
                  <a:srgbClr val="FF0000"/>
                </a:solidFill>
              </a:rPr>
              <a:t>년 </a:t>
            </a:r>
            <a:r>
              <a:rPr lang="en-US" altLang="ko-KR" sz="1400" b="1" dirty="0">
                <a:solidFill>
                  <a:srgbClr val="FF0000"/>
                </a:solidFill>
              </a:rPr>
              <a:t>12</a:t>
            </a:r>
            <a:r>
              <a:rPr lang="ko-KR" altLang="en-US" sz="1400" b="1" dirty="0">
                <a:solidFill>
                  <a:srgbClr val="FF0000"/>
                </a:solidFill>
              </a:rPr>
              <a:t>월 </a:t>
            </a:r>
            <a:r>
              <a:rPr lang="en-US" altLang="ko-KR" sz="1400" b="1" dirty="0">
                <a:solidFill>
                  <a:srgbClr val="FF0000"/>
                </a:solidFill>
              </a:rPr>
              <a:t>31</a:t>
            </a:r>
            <a:r>
              <a:rPr lang="ko-KR" altLang="en-US" sz="1400" b="1" dirty="0">
                <a:solidFill>
                  <a:srgbClr val="FF0000"/>
                </a:solidFill>
              </a:rPr>
              <a:t>일</a:t>
            </a:r>
          </a:p>
          <a:p>
            <a:r>
              <a:rPr lang="en-US" altLang="ko-KR" sz="1400" b="1" dirty="0"/>
              <a:t>4. </a:t>
            </a:r>
            <a:r>
              <a:rPr lang="ko-KR" altLang="en-US" sz="1400" b="1" dirty="0"/>
              <a:t>「산업안전보건법」 제</a:t>
            </a:r>
            <a:r>
              <a:rPr lang="en-US" altLang="ko-KR" sz="1400" b="1" dirty="0"/>
              <a:t>49</a:t>
            </a:r>
            <a:r>
              <a:rPr lang="ko-KR" altLang="en-US" sz="1400" b="1" dirty="0"/>
              <a:t>조의</a:t>
            </a:r>
            <a:r>
              <a:rPr lang="en-US" altLang="ko-KR" sz="1400" b="1" dirty="0"/>
              <a:t>2</a:t>
            </a:r>
            <a:r>
              <a:rPr lang="ko-KR" altLang="en-US" sz="1400" b="1" dirty="0"/>
              <a:t>에 따른 </a:t>
            </a:r>
            <a:r>
              <a:rPr lang="ko-KR" altLang="en-US" sz="1400" b="1" dirty="0">
                <a:solidFill>
                  <a:srgbClr val="0033CC"/>
                </a:solidFill>
              </a:rPr>
              <a:t>공정안전보고서 작성ㆍ제출대상자 중 같은 법 시행령 별표 </a:t>
            </a:r>
            <a:r>
              <a:rPr lang="en-US" altLang="ko-KR" sz="1400" b="1" dirty="0">
                <a:solidFill>
                  <a:srgbClr val="0033CC"/>
                </a:solidFill>
              </a:rPr>
              <a:t>10</a:t>
            </a:r>
            <a:r>
              <a:rPr lang="ko-KR" altLang="en-US" sz="1400" b="1" dirty="0">
                <a:solidFill>
                  <a:srgbClr val="0033CC"/>
                </a:solidFill>
              </a:rPr>
              <a:t>에 따른 유해ㆍ위험물질을 연간 </a:t>
            </a:r>
            <a:r>
              <a:rPr lang="en-US" altLang="ko-KR" sz="1400" b="1" dirty="0">
                <a:solidFill>
                  <a:srgbClr val="0033CC"/>
                </a:solidFill>
              </a:rPr>
              <a:t>1,000</a:t>
            </a:r>
            <a:r>
              <a:rPr lang="ko-KR" altLang="en-US" sz="1400" b="1" dirty="0">
                <a:solidFill>
                  <a:srgbClr val="0033CC"/>
                </a:solidFill>
              </a:rPr>
              <a:t>톤 미만 취급하는 자</a:t>
            </a:r>
            <a:r>
              <a:rPr lang="en-US" altLang="ko-KR" sz="1400" b="1" dirty="0"/>
              <a:t>: </a:t>
            </a:r>
            <a:r>
              <a:rPr lang="en-US" altLang="ko-KR" sz="1400" b="1" dirty="0">
                <a:solidFill>
                  <a:srgbClr val="FF0000"/>
                </a:solidFill>
              </a:rPr>
              <a:t>2017</a:t>
            </a:r>
            <a:r>
              <a:rPr lang="ko-KR" altLang="en-US" sz="1400" b="1" dirty="0">
                <a:solidFill>
                  <a:srgbClr val="FF0000"/>
                </a:solidFill>
              </a:rPr>
              <a:t>년 </a:t>
            </a:r>
            <a:r>
              <a:rPr lang="en-US" altLang="ko-KR" sz="1400" b="1" dirty="0">
                <a:solidFill>
                  <a:srgbClr val="FF0000"/>
                </a:solidFill>
              </a:rPr>
              <a:t>12</a:t>
            </a:r>
            <a:r>
              <a:rPr lang="ko-KR" altLang="en-US" sz="1400" b="1" dirty="0">
                <a:solidFill>
                  <a:srgbClr val="FF0000"/>
                </a:solidFill>
              </a:rPr>
              <a:t>월 </a:t>
            </a:r>
            <a:r>
              <a:rPr lang="en-US" altLang="ko-KR" sz="1400" b="1" dirty="0">
                <a:solidFill>
                  <a:srgbClr val="FF0000"/>
                </a:solidFill>
              </a:rPr>
              <a:t>31</a:t>
            </a:r>
            <a:r>
              <a:rPr lang="ko-KR" altLang="en-US" sz="1400" b="1" dirty="0">
                <a:solidFill>
                  <a:srgbClr val="FF0000"/>
                </a:solidFill>
              </a:rPr>
              <a:t>일</a:t>
            </a:r>
          </a:p>
          <a:p>
            <a:r>
              <a:rPr lang="en-US" altLang="ko-KR" sz="1400" b="1" dirty="0"/>
              <a:t>5. </a:t>
            </a:r>
            <a:r>
              <a:rPr lang="ko-KR" altLang="en-US" sz="1400" b="1" dirty="0"/>
              <a:t>제</a:t>
            </a:r>
            <a:r>
              <a:rPr lang="en-US" altLang="ko-KR" sz="1400" b="1" dirty="0"/>
              <a:t>1</a:t>
            </a:r>
            <a:r>
              <a:rPr lang="ko-KR" altLang="en-US" sz="1400" b="1" dirty="0"/>
              <a:t>호부터 제</a:t>
            </a:r>
            <a:r>
              <a:rPr lang="en-US" altLang="ko-KR" sz="1400" b="1" dirty="0"/>
              <a:t>4</a:t>
            </a:r>
            <a:r>
              <a:rPr lang="ko-KR" altLang="en-US" sz="1400" b="1" dirty="0"/>
              <a:t>호까지의 규정에 해당하지 아니하는 자로서 </a:t>
            </a:r>
            <a:r>
              <a:rPr lang="ko-KR" altLang="en-US" sz="1400" b="1" dirty="0">
                <a:solidFill>
                  <a:srgbClr val="0033CC"/>
                </a:solidFill>
              </a:rPr>
              <a:t>유해화학물질을 연간 </a:t>
            </a:r>
            <a:r>
              <a:rPr lang="en-US" altLang="ko-KR" sz="1400" b="1" dirty="0">
                <a:solidFill>
                  <a:srgbClr val="0033CC"/>
                </a:solidFill>
              </a:rPr>
              <a:t>100</a:t>
            </a:r>
            <a:r>
              <a:rPr lang="ko-KR" altLang="en-US" sz="1400" b="1" dirty="0">
                <a:solidFill>
                  <a:srgbClr val="0033CC"/>
                </a:solidFill>
              </a:rPr>
              <a:t>톤 이상 취급</a:t>
            </a:r>
            <a:r>
              <a:rPr lang="ko-KR" altLang="en-US" sz="1400" b="1" dirty="0"/>
              <a:t>하는 자</a:t>
            </a:r>
            <a:r>
              <a:rPr lang="en-US" altLang="ko-KR" sz="1400" b="1" dirty="0"/>
              <a:t>: </a:t>
            </a:r>
            <a:r>
              <a:rPr lang="en-US" altLang="ko-KR" sz="1400" b="1" dirty="0">
                <a:solidFill>
                  <a:srgbClr val="FF0000"/>
                </a:solidFill>
              </a:rPr>
              <a:t>2018</a:t>
            </a:r>
            <a:r>
              <a:rPr lang="ko-KR" altLang="en-US" sz="1400" b="1" dirty="0">
                <a:solidFill>
                  <a:srgbClr val="FF0000"/>
                </a:solidFill>
              </a:rPr>
              <a:t>년 </a:t>
            </a:r>
            <a:r>
              <a:rPr lang="en-US" altLang="ko-KR" sz="1400" b="1" dirty="0">
                <a:solidFill>
                  <a:srgbClr val="FF0000"/>
                </a:solidFill>
              </a:rPr>
              <a:t>12</a:t>
            </a:r>
            <a:r>
              <a:rPr lang="ko-KR" altLang="en-US" sz="1400" b="1" dirty="0">
                <a:solidFill>
                  <a:srgbClr val="FF0000"/>
                </a:solidFill>
              </a:rPr>
              <a:t>월 </a:t>
            </a:r>
            <a:r>
              <a:rPr lang="en-US" altLang="ko-KR" sz="1400" b="1" dirty="0">
                <a:solidFill>
                  <a:srgbClr val="FF0000"/>
                </a:solidFill>
              </a:rPr>
              <a:t>31</a:t>
            </a:r>
            <a:r>
              <a:rPr lang="ko-KR" altLang="en-US" sz="1400" b="1" dirty="0">
                <a:solidFill>
                  <a:srgbClr val="FF0000"/>
                </a:solidFill>
              </a:rPr>
              <a:t>일</a:t>
            </a:r>
          </a:p>
          <a:p>
            <a:r>
              <a:rPr lang="en-US" altLang="ko-KR" sz="1400" b="1" dirty="0"/>
              <a:t>6. </a:t>
            </a:r>
            <a:r>
              <a:rPr lang="ko-KR" altLang="en-US" sz="1400" b="1" dirty="0"/>
              <a:t>제</a:t>
            </a:r>
            <a:r>
              <a:rPr lang="en-US" altLang="ko-KR" sz="1400" b="1" dirty="0"/>
              <a:t>1</a:t>
            </a:r>
            <a:r>
              <a:rPr lang="ko-KR" altLang="en-US" sz="1400" b="1" dirty="0"/>
              <a:t>호부터 제</a:t>
            </a:r>
            <a:r>
              <a:rPr lang="en-US" altLang="ko-KR" sz="1400" b="1" dirty="0"/>
              <a:t>4</a:t>
            </a:r>
            <a:r>
              <a:rPr lang="ko-KR" altLang="en-US" sz="1400" b="1" dirty="0"/>
              <a:t>호까지의 규정에 해당하지 아니하는 자로서 </a:t>
            </a:r>
            <a:r>
              <a:rPr lang="ko-KR" altLang="en-US" sz="1400" b="1" dirty="0">
                <a:solidFill>
                  <a:srgbClr val="0033CC"/>
                </a:solidFill>
              </a:rPr>
              <a:t>유해화학물질을 연간 </a:t>
            </a:r>
            <a:r>
              <a:rPr lang="en-US" altLang="ko-KR" sz="1400" b="1" dirty="0">
                <a:solidFill>
                  <a:srgbClr val="0033CC"/>
                </a:solidFill>
              </a:rPr>
              <a:t>100</a:t>
            </a:r>
            <a:r>
              <a:rPr lang="ko-KR" altLang="en-US" sz="1400" b="1" dirty="0">
                <a:solidFill>
                  <a:srgbClr val="0033CC"/>
                </a:solidFill>
              </a:rPr>
              <a:t>톤 미만 취급</a:t>
            </a:r>
            <a:r>
              <a:rPr lang="ko-KR" altLang="en-US" sz="1400" b="1" dirty="0"/>
              <a:t>하는 자</a:t>
            </a:r>
            <a:r>
              <a:rPr lang="en-US" altLang="ko-KR" sz="1400" b="1" dirty="0"/>
              <a:t>: </a:t>
            </a:r>
            <a:r>
              <a:rPr lang="en-US" altLang="ko-KR" sz="1400" b="1" dirty="0">
                <a:solidFill>
                  <a:srgbClr val="FF0000"/>
                </a:solidFill>
              </a:rPr>
              <a:t>2019</a:t>
            </a:r>
            <a:r>
              <a:rPr lang="ko-KR" altLang="en-US" sz="1400" b="1" dirty="0">
                <a:solidFill>
                  <a:srgbClr val="FF0000"/>
                </a:solidFill>
              </a:rPr>
              <a:t>년 </a:t>
            </a:r>
            <a:r>
              <a:rPr lang="en-US" altLang="ko-KR" sz="1400" b="1" dirty="0">
                <a:solidFill>
                  <a:srgbClr val="FF0000"/>
                </a:solidFill>
              </a:rPr>
              <a:t>12</a:t>
            </a:r>
            <a:r>
              <a:rPr lang="ko-KR" altLang="en-US" sz="1400" b="1" dirty="0">
                <a:solidFill>
                  <a:srgbClr val="FF0000"/>
                </a:solidFill>
              </a:rPr>
              <a:t>월 </a:t>
            </a:r>
            <a:r>
              <a:rPr lang="en-US" altLang="ko-KR" sz="1400" b="1" dirty="0">
                <a:solidFill>
                  <a:srgbClr val="FF0000"/>
                </a:solidFill>
              </a:rPr>
              <a:t>31</a:t>
            </a:r>
            <a:r>
              <a:rPr lang="ko-KR" altLang="en-US" sz="1400" b="1" dirty="0">
                <a:solidFill>
                  <a:srgbClr val="FF0000"/>
                </a:solidFill>
              </a:rPr>
              <a:t>일</a:t>
            </a:r>
          </a:p>
          <a:p>
            <a:r>
              <a:rPr lang="ko-KR" altLang="en-US" sz="1400" dirty="0"/>
              <a:t>② 이 규칙 시행 전에 종전의 「유해화학물질 관리법」에 따라 유해화학물질 취급시설을 설치한 자는 제</a:t>
            </a:r>
            <a:r>
              <a:rPr lang="en-US" altLang="ko-KR" sz="1400" dirty="0"/>
              <a:t>19</a:t>
            </a:r>
            <a:r>
              <a:rPr lang="ko-KR" altLang="en-US" sz="1400" dirty="0"/>
              <a:t>조의 개정규정에도 불구하고 다음 각 호의 구분에 따른 날까지 장외영향평가서를 제출하여야 한다</a:t>
            </a:r>
            <a:r>
              <a:rPr lang="en-US" altLang="ko-KR" sz="1400" dirty="0"/>
              <a:t>.</a:t>
            </a:r>
            <a:endParaRPr lang="ko-KR" altLang="en-US" sz="1400" dirty="0"/>
          </a:p>
          <a:p>
            <a:r>
              <a:rPr lang="en-US" altLang="ko-KR" sz="1400" b="1" dirty="0"/>
              <a:t>1. </a:t>
            </a:r>
            <a:r>
              <a:rPr lang="ko-KR" altLang="en-US" sz="1400" b="1" dirty="0"/>
              <a:t>제</a:t>
            </a:r>
            <a:r>
              <a:rPr lang="en-US" altLang="ko-KR" sz="1400" b="1" dirty="0"/>
              <a:t>1</a:t>
            </a:r>
            <a:r>
              <a:rPr lang="ko-KR" altLang="en-US" sz="1400" b="1" dirty="0" err="1"/>
              <a:t>항제</a:t>
            </a:r>
            <a:r>
              <a:rPr lang="en-US" altLang="ko-KR" sz="1400" b="1" dirty="0"/>
              <a:t>1</a:t>
            </a:r>
            <a:r>
              <a:rPr lang="ko-KR" altLang="en-US" sz="1400" b="1" dirty="0"/>
              <a:t>호부터 제</a:t>
            </a:r>
            <a:r>
              <a:rPr lang="en-US" altLang="ko-KR" sz="1400" b="1" dirty="0"/>
              <a:t>4</a:t>
            </a:r>
            <a:r>
              <a:rPr lang="ko-KR" altLang="en-US" sz="1400" b="1" dirty="0"/>
              <a:t>호까지의 규정에 해당하지 아니하는 자로서 유해화학물질을 연간 </a:t>
            </a:r>
            <a:r>
              <a:rPr lang="en-US" altLang="ko-KR" sz="1400" b="1" dirty="0"/>
              <a:t>100</a:t>
            </a:r>
            <a:r>
              <a:rPr lang="ko-KR" altLang="en-US" sz="1400" b="1" dirty="0"/>
              <a:t>톤 이상 취급하는 자</a:t>
            </a:r>
            <a:r>
              <a:rPr lang="en-US" altLang="ko-KR" sz="1400" b="1" dirty="0"/>
              <a:t>: 2018</a:t>
            </a:r>
            <a:r>
              <a:rPr lang="ko-KR" altLang="en-US" sz="1400" b="1" dirty="0"/>
              <a:t>년 </a:t>
            </a:r>
            <a:r>
              <a:rPr lang="en-US" altLang="ko-KR" sz="1400" b="1" dirty="0"/>
              <a:t>12</a:t>
            </a:r>
            <a:r>
              <a:rPr lang="ko-KR" altLang="en-US" sz="1400" b="1" dirty="0"/>
              <a:t>월 </a:t>
            </a:r>
            <a:r>
              <a:rPr lang="en-US" altLang="ko-KR" sz="1400" b="1" dirty="0"/>
              <a:t>31</a:t>
            </a:r>
            <a:r>
              <a:rPr lang="ko-KR" altLang="en-US" sz="1400" b="1" dirty="0"/>
              <a:t>일</a:t>
            </a:r>
          </a:p>
          <a:p>
            <a:r>
              <a:rPr lang="en-US" altLang="ko-KR" sz="1400" b="1" dirty="0"/>
              <a:t>2. </a:t>
            </a:r>
            <a:r>
              <a:rPr lang="ko-KR" altLang="en-US" sz="1400" b="1" dirty="0"/>
              <a:t>제</a:t>
            </a:r>
            <a:r>
              <a:rPr lang="en-US" altLang="ko-KR" sz="1400" b="1" dirty="0"/>
              <a:t>1</a:t>
            </a:r>
            <a:r>
              <a:rPr lang="ko-KR" altLang="en-US" sz="1400" b="1" dirty="0" err="1"/>
              <a:t>항제</a:t>
            </a:r>
            <a:r>
              <a:rPr lang="en-US" altLang="ko-KR" sz="1400" b="1" dirty="0"/>
              <a:t>1</a:t>
            </a:r>
            <a:r>
              <a:rPr lang="ko-KR" altLang="en-US" sz="1400" b="1" dirty="0"/>
              <a:t>호부터 제</a:t>
            </a:r>
            <a:r>
              <a:rPr lang="en-US" altLang="ko-KR" sz="1400" b="1" dirty="0"/>
              <a:t>4</a:t>
            </a:r>
            <a:r>
              <a:rPr lang="ko-KR" altLang="en-US" sz="1400" b="1" dirty="0"/>
              <a:t>호까지의 규정에 해당하지 아니하는 자로서 유해화학물질을 연간 </a:t>
            </a:r>
            <a:r>
              <a:rPr lang="en-US" altLang="ko-KR" sz="1400" b="1" dirty="0"/>
              <a:t>100</a:t>
            </a:r>
            <a:r>
              <a:rPr lang="ko-KR" altLang="en-US" sz="1400" b="1" dirty="0"/>
              <a:t>톤 미만 취급하는 자</a:t>
            </a:r>
            <a:r>
              <a:rPr lang="en-US" altLang="ko-KR" sz="1400" b="1" dirty="0"/>
              <a:t>: 2019</a:t>
            </a:r>
            <a:r>
              <a:rPr lang="ko-KR" altLang="en-US" sz="1400" b="1" dirty="0"/>
              <a:t>년 </a:t>
            </a:r>
            <a:r>
              <a:rPr lang="en-US" altLang="ko-KR" sz="1400" b="1" dirty="0"/>
              <a:t>12</a:t>
            </a:r>
            <a:r>
              <a:rPr lang="ko-KR" altLang="en-US" sz="1400" b="1" dirty="0"/>
              <a:t>월 </a:t>
            </a:r>
            <a:r>
              <a:rPr lang="en-US" altLang="ko-KR" sz="1400" b="1" dirty="0"/>
              <a:t>31</a:t>
            </a:r>
            <a:r>
              <a:rPr lang="ko-KR" altLang="en-US" sz="1400" b="1" dirty="0"/>
              <a:t>일</a:t>
            </a:r>
          </a:p>
          <a:p>
            <a:r>
              <a:rPr lang="ko-KR" altLang="en-US" sz="1400" dirty="0"/>
              <a:t>③ 이 규칙 시행 당시 유해화학물질 취급시설을 설치 중인 자는 제</a:t>
            </a:r>
            <a:r>
              <a:rPr lang="en-US" altLang="ko-KR" sz="1400" dirty="0"/>
              <a:t>19</a:t>
            </a:r>
            <a:r>
              <a:rPr lang="ko-KR" altLang="en-US" sz="1400" dirty="0"/>
              <a:t>조의 개정규정에도 불구하고 </a:t>
            </a:r>
            <a:r>
              <a:rPr lang="en-US" altLang="ko-KR" sz="1400" dirty="0"/>
              <a:t>2015</a:t>
            </a:r>
            <a:r>
              <a:rPr lang="ko-KR" altLang="en-US" sz="1400" dirty="0"/>
              <a:t>년 </a:t>
            </a:r>
            <a:r>
              <a:rPr lang="en-US" altLang="ko-KR" sz="1400" dirty="0"/>
              <a:t>12</a:t>
            </a:r>
            <a:r>
              <a:rPr lang="ko-KR" altLang="en-US" sz="1400" dirty="0"/>
              <a:t>월 </a:t>
            </a:r>
            <a:r>
              <a:rPr lang="en-US" altLang="ko-KR" sz="1400" dirty="0"/>
              <a:t>31</a:t>
            </a:r>
            <a:r>
              <a:rPr lang="ko-KR" altLang="en-US" sz="1400" dirty="0"/>
              <a:t>일까지 장외영향평가서를 제출하여야 한다</a:t>
            </a:r>
            <a:r>
              <a:rPr lang="en-US" altLang="ko-KR" sz="1400" dirty="0"/>
              <a:t>.</a:t>
            </a:r>
            <a:endParaRPr lang="ko-KR" altLang="en-US" sz="1400" dirty="0"/>
          </a:p>
        </p:txBody>
      </p:sp>
      <p:sp>
        <p:nvSpPr>
          <p:cNvPr id="50180" name="TextBox 5"/>
          <p:cNvSpPr txBox="1">
            <a:spLocks noChangeArrowheads="1"/>
          </p:cNvSpPr>
          <p:nvPr/>
        </p:nvSpPr>
        <p:spPr bwMode="auto">
          <a:xfrm>
            <a:off x="357188" y="1071563"/>
            <a:ext cx="8429625" cy="369887"/>
          </a:xfrm>
          <a:prstGeom prst="rect">
            <a:avLst/>
          </a:prstGeom>
          <a:noFill/>
          <a:ln w="9525">
            <a:noFill/>
            <a:miter lim="800000"/>
            <a:headEnd/>
            <a:tailEnd/>
          </a:ln>
        </p:spPr>
        <p:txBody>
          <a:bodyPr>
            <a:spAutoFit/>
          </a:bodyPr>
          <a:lstStyle/>
          <a:p>
            <a:r>
              <a:rPr lang="en-US" altLang="ko-KR">
                <a:latin typeface="HY견고딕" pitchFamily="18" charset="-127"/>
                <a:ea typeface="HY견고딕" pitchFamily="18" charset="-127"/>
              </a:rPr>
              <a:t>&lt;</a:t>
            </a:r>
            <a:r>
              <a:rPr lang="ko-KR" altLang="en-US">
                <a:latin typeface="HY견고딕" pitchFamily="18" charset="-127"/>
                <a:ea typeface="HY견고딕" pitchFamily="18" charset="-127"/>
              </a:rPr>
              <a:t>장외영향평가서의 작성ㆍ제출에 관한 경과조치</a:t>
            </a:r>
            <a:r>
              <a:rPr lang="en-US" altLang="ko-KR">
                <a:latin typeface="HY견고딕" pitchFamily="18" charset="-127"/>
                <a:ea typeface="HY견고딕" pitchFamily="18" charset="-127"/>
              </a:rPr>
              <a:t>(</a:t>
            </a:r>
            <a:r>
              <a:rPr lang="ko-KR" altLang="en-US">
                <a:latin typeface="HY견고딕" pitchFamily="18" charset="-127"/>
                <a:ea typeface="HY견고딕" pitchFamily="18" charset="-127"/>
              </a:rPr>
              <a:t>화관법 시행규칙 부칙 제</a:t>
            </a:r>
            <a:r>
              <a:rPr lang="en-US" altLang="ko-KR">
                <a:latin typeface="HY견고딕" pitchFamily="18" charset="-127"/>
                <a:ea typeface="HY견고딕" pitchFamily="18" charset="-127"/>
              </a:rPr>
              <a:t>6</a:t>
            </a:r>
            <a:r>
              <a:rPr lang="ko-KR" altLang="en-US">
                <a:latin typeface="HY견고딕" pitchFamily="18" charset="-127"/>
                <a:ea typeface="HY견고딕" pitchFamily="18" charset="-127"/>
              </a:rPr>
              <a:t>조</a:t>
            </a:r>
            <a:r>
              <a:rPr lang="en-US" altLang="ko-KR">
                <a:latin typeface="HY견고딕" pitchFamily="18" charset="-127"/>
                <a:ea typeface="HY견고딕" pitchFamily="18" charset="-127"/>
              </a:rPr>
              <a:t>)&gt;</a:t>
            </a:r>
            <a:endParaRPr lang="ko-KR" altLang="en-US">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취급시설 배치∙설치 및 관리기준</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24~26</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54275" name="모서리가 둥근 직사각형 5"/>
          <p:cNvSpPr>
            <a:spLocks noChangeArrowheads="1"/>
          </p:cNvSpPr>
          <p:nvPr/>
        </p:nvSpPr>
        <p:spPr bwMode="auto">
          <a:xfrm>
            <a:off x="395288" y="9620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배치기준</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규칙 제</a:t>
            </a:r>
            <a:r>
              <a:rPr kumimoji="0" lang="en-US" altLang="ko-KR" sz="1200" dirty="0">
                <a:latin typeface="HY헤드라인M" pitchFamily="18" charset="-127"/>
                <a:ea typeface="HY헤드라인M" pitchFamily="18" charset="-127"/>
                <a:cs typeface="Arial" pitchFamily="34" charset="0"/>
                <a:sym typeface="맑은 고딕" pitchFamily="50" charset="-127"/>
              </a:rPr>
              <a:t>21</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sp>
        <p:nvSpPr>
          <p:cNvPr id="54276" name="모서리가 둥근 직사각형 7"/>
          <p:cNvSpPr>
            <a:spLocks noChangeArrowheads="1"/>
          </p:cNvSpPr>
          <p:nvPr/>
        </p:nvSpPr>
        <p:spPr bwMode="auto">
          <a:xfrm>
            <a:off x="395288" y="2538413"/>
            <a:ext cx="8064500" cy="369887"/>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설치</a:t>
            </a:r>
            <a:r>
              <a:rPr kumimoji="0" lang="ko-KR" altLang="en-US" dirty="0">
                <a:solidFill>
                  <a:srgbClr val="031CD7"/>
                </a:solidFill>
                <a:latin typeface="맑은 고딕" pitchFamily="50" charset="-127"/>
                <a:ea typeface="HY헤드라인M" pitchFamily="18" charset="-127"/>
                <a:cs typeface="Arial" pitchFamily="34" charset="0"/>
                <a:sym typeface="맑은 고딕" pitchFamily="50" charset="-127"/>
              </a:rPr>
              <a:t>∙</a:t>
            </a: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관리기준</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규칙 제</a:t>
            </a:r>
            <a:r>
              <a:rPr kumimoji="0" lang="en-US" altLang="ko-KR" sz="1200" dirty="0">
                <a:latin typeface="HY헤드라인M" pitchFamily="18" charset="-127"/>
                <a:ea typeface="HY헤드라인M" pitchFamily="18" charset="-127"/>
                <a:cs typeface="Arial" pitchFamily="34" charset="0"/>
                <a:sym typeface="맑은 고딕" pitchFamily="50" charset="-127"/>
              </a:rPr>
              <a:t>21</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 </a:t>
            </a:r>
            <a:r>
              <a:rPr kumimoji="0" lang="ko-KR" altLang="en-US" sz="1200" dirty="0">
                <a:latin typeface="HY헤드라인M" pitchFamily="18" charset="-127"/>
                <a:ea typeface="HY헤드라인M" pitchFamily="18" charset="-127"/>
                <a:cs typeface="Arial" pitchFamily="34" charset="0"/>
                <a:sym typeface="맑은 고딕" pitchFamily="50" charset="-127"/>
              </a:rPr>
              <a:t>별표</a:t>
            </a:r>
            <a:r>
              <a:rPr kumimoji="0" lang="en-US" altLang="ko-KR" sz="1200" dirty="0">
                <a:latin typeface="HY헤드라인M" pitchFamily="18" charset="-127"/>
                <a:ea typeface="HY헤드라인M" pitchFamily="18" charset="-127"/>
                <a:cs typeface="Arial" pitchFamily="34" charset="0"/>
                <a:sym typeface="맑은 고딕" pitchFamily="50" charset="-127"/>
              </a:rPr>
              <a:t>5)</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sp>
        <p:nvSpPr>
          <p:cNvPr id="54277" name="모서리가 둥근 직사각형 9"/>
          <p:cNvSpPr>
            <a:spLocks noChangeArrowheads="1"/>
          </p:cNvSpPr>
          <p:nvPr/>
        </p:nvSpPr>
        <p:spPr bwMode="auto">
          <a:xfrm>
            <a:off x="611188" y="1412875"/>
            <a:ext cx="8281987" cy="1008063"/>
          </a:xfrm>
          <a:prstGeom prst="roundRect">
            <a:avLst>
              <a:gd name="adj" fmla="val 0"/>
            </a:avLst>
          </a:prstGeom>
          <a:solidFill>
            <a:schemeClr val="bg1"/>
          </a:solidFill>
          <a:ln w="9525">
            <a:solidFill>
              <a:schemeClr val="tx1"/>
            </a:solidFill>
            <a:round/>
            <a:headEnd/>
            <a:tailEnd/>
          </a:ln>
        </p:spPr>
        <p:txBody>
          <a:bodyPr lIns="216000" anchor="ctr"/>
          <a:lstStyle/>
          <a:p>
            <a:pPr marL="215900" indent="-215900" defTabSz="1042988" eaLnBrk="0" hangingPunct="0">
              <a:lnSpc>
                <a:spcPct val="120000"/>
              </a:lnSpc>
              <a:spcAft>
                <a:spcPts val="900"/>
              </a:spcAft>
              <a:buSzPct val="85000"/>
              <a:buFont typeface="Arial" pitchFamily="34" charset="0"/>
              <a:buChar char="•"/>
            </a:pP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배치기준</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취급시설로부터 건축물 또는 생태</a:t>
            </a:r>
            <a:r>
              <a:rPr kumimoji="0" lang="ko-KR" altLang="en-US" sz="1400">
                <a:latin typeface="맑은 고딕" pitchFamily="50" charset="-127"/>
                <a:ea typeface="맑은 고딕" pitchFamily="50" charset="-127"/>
                <a:cs typeface="Arial" pitchFamily="34" charset="0"/>
                <a:sym typeface="맑은 고딕" pitchFamily="50" charset="-127"/>
              </a:rPr>
              <a:t>∙</a:t>
            </a:r>
            <a:r>
              <a:rPr kumimoji="0" lang="ko-KR" altLang="en-US" sz="1400">
                <a:latin typeface="HY헤드라인M" pitchFamily="18" charset="-127"/>
                <a:ea typeface="HY헤드라인M" pitchFamily="18" charset="-127"/>
                <a:sym typeface="맑은 고딕" pitchFamily="50" charset="-127"/>
              </a:rPr>
              <a:t>경관보호지역 사이에 안전거리 유지</a:t>
            </a:r>
            <a:endParaRPr kumimoji="0" lang="en-US" altLang="ko-KR" sz="1400">
              <a:latin typeface="HY헤드라인M" pitchFamily="18" charset="-127"/>
              <a:ea typeface="HY헤드라인M" pitchFamily="18" charset="-127"/>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400">
                <a:latin typeface="HY헤드라인M" pitchFamily="18" charset="-127"/>
                <a:ea typeface="HY헤드라인M" pitchFamily="18" charset="-127"/>
                <a:sym typeface="맑은 고딕" pitchFamily="50" charset="-127"/>
              </a:rPr>
              <a:t>(</a:t>
            </a:r>
            <a:r>
              <a:rPr kumimoji="0" lang="ko-KR" altLang="en-US" sz="1400">
                <a:latin typeface="HY헤드라인M" pitchFamily="18" charset="-127"/>
                <a:ea typeface="HY헤드라인M" pitchFamily="18" charset="-127"/>
                <a:sym typeface="맑은 고딕" pitchFamily="50" charset="-127"/>
              </a:rPr>
              <a:t>세부기준</a:t>
            </a:r>
            <a:r>
              <a:rPr kumimoji="0" lang="en-US" altLang="ko-KR" sz="1400">
                <a:latin typeface="HY헤드라인M" pitchFamily="18" charset="-127"/>
                <a:ea typeface="HY헤드라인M" pitchFamily="18" charset="-127"/>
                <a:sym typeface="맑은 고딕" pitchFamily="50" charset="-127"/>
              </a:rPr>
              <a:t>) </a:t>
            </a:r>
            <a:r>
              <a:rPr kumimoji="0" lang="ko-KR" altLang="en-US" sz="1400">
                <a:latin typeface="HY헤드라인M" pitchFamily="18" charset="-127"/>
                <a:ea typeface="HY헤드라인M" pitchFamily="18" charset="-127"/>
                <a:sym typeface="맑은 고딕" pitchFamily="50" charset="-127"/>
              </a:rPr>
              <a:t>취급시설의 위험도에 따라 안전거리 규정</a:t>
            </a:r>
            <a:r>
              <a:rPr kumimoji="0" lang="en-US" altLang="ko-KR" sz="1400">
                <a:latin typeface="HY헤드라인M" pitchFamily="18" charset="-127"/>
                <a:ea typeface="HY헤드라인M" pitchFamily="18" charset="-127"/>
                <a:sym typeface="맑은 고딕" pitchFamily="50" charset="-127"/>
              </a:rPr>
              <a:t>                                                             *</a:t>
            </a:r>
            <a:r>
              <a:rPr lang="ko-KR" altLang="en-US" sz="1400">
                <a:latin typeface="HY헤드라인M" pitchFamily="18" charset="-127"/>
                <a:ea typeface="HY헤드라인M" pitchFamily="18" charset="-127"/>
              </a:rPr>
              <a:t>유해화학물질 취급시설 외벽으로부터 보호대상까지의 안전거리 고시</a:t>
            </a:r>
            <a:r>
              <a:rPr lang="en-US" altLang="ko-KR" sz="1400">
                <a:latin typeface="HY헤드라인M" pitchFamily="18" charset="-127"/>
                <a:ea typeface="HY헤드라인M" pitchFamily="18" charset="-127"/>
              </a:rPr>
              <a:t>(</a:t>
            </a:r>
            <a:r>
              <a:rPr lang="ko-KR" altLang="en-US" sz="1400">
                <a:latin typeface="HY헤드라인M" pitchFamily="18" charset="-127"/>
                <a:ea typeface="HY헤드라인M" pitchFamily="18" charset="-127"/>
              </a:rPr>
              <a:t>환경부고시 제</a:t>
            </a:r>
            <a:r>
              <a:rPr lang="en-US" altLang="ko-KR" sz="1400">
                <a:latin typeface="HY헤드라인M" pitchFamily="18" charset="-127"/>
                <a:ea typeface="HY헤드라인M" pitchFamily="18" charset="-127"/>
              </a:rPr>
              <a:t>2014-251</a:t>
            </a:r>
            <a:r>
              <a:rPr lang="ko-KR" altLang="en-US" sz="1400">
                <a:latin typeface="HY헤드라인M" pitchFamily="18" charset="-127"/>
                <a:ea typeface="HY헤드라인M" pitchFamily="18" charset="-127"/>
              </a:rPr>
              <a:t>호</a:t>
            </a:r>
            <a:r>
              <a:rPr kumimoji="0" lang="en-US" altLang="ko-KR" sz="1400">
                <a:latin typeface="HY헤드라인M" pitchFamily="18" charset="-127"/>
                <a:ea typeface="HY헤드라인M" pitchFamily="18" charset="-127"/>
                <a:sym typeface="맑은 고딕" pitchFamily="50" charset="-127"/>
              </a:rPr>
              <a:t>)</a:t>
            </a:r>
          </a:p>
        </p:txBody>
      </p:sp>
      <p:sp>
        <p:nvSpPr>
          <p:cNvPr id="54278" name="모서리가 둥근 직사각형 10"/>
          <p:cNvSpPr>
            <a:spLocks noChangeArrowheads="1"/>
          </p:cNvSpPr>
          <p:nvPr/>
        </p:nvSpPr>
        <p:spPr bwMode="auto">
          <a:xfrm>
            <a:off x="611188" y="2960688"/>
            <a:ext cx="8281987" cy="2555875"/>
          </a:xfrm>
          <a:prstGeom prst="roundRect">
            <a:avLst>
              <a:gd name="adj" fmla="val 0"/>
            </a:avLst>
          </a:prstGeom>
          <a:solidFill>
            <a:schemeClr val="bg1"/>
          </a:solidFill>
          <a:ln w="9525">
            <a:solidFill>
              <a:schemeClr val="tx1"/>
            </a:solidFill>
            <a:round/>
            <a:headEnd/>
            <a:tailEnd/>
          </a:ln>
        </p:spPr>
        <p:txBody>
          <a:bodyPr lIns="216000" anchor="ctr"/>
          <a:lstStyle/>
          <a:p>
            <a:pPr marL="215900" indent="-215900" defTabSz="1042988" eaLnBrk="0" hangingPunct="0">
              <a:lnSpc>
                <a:spcPct val="15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rPr>
              <a:t>제조</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사용 시설 및 설비 기준 </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건축물</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배관</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밸브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사고예방</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피해저감</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그 밖 기준 </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총 </a:t>
            </a:r>
            <a:r>
              <a:rPr kumimoji="0" lang="en-US" altLang="ko-KR" sz="1400">
                <a:latin typeface="HY헤드라인M" pitchFamily="18" charset="-127"/>
                <a:ea typeface="HY헤드라인M" pitchFamily="18" charset="-127"/>
              </a:rPr>
              <a:t>73</a:t>
            </a:r>
            <a:r>
              <a:rPr kumimoji="0" lang="ko-KR" altLang="en-US" sz="1400">
                <a:latin typeface="HY헤드라인M" pitchFamily="18" charset="-127"/>
                <a:ea typeface="HY헤드라인M" pitchFamily="18" charset="-127"/>
              </a:rPr>
              <a:t>개</a:t>
            </a:r>
            <a:r>
              <a:rPr kumimoji="0" lang="en-US" altLang="ko-KR" sz="1400">
                <a:latin typeface="HY헤드라인M" pitchFamily="18" charset="-127"/>
                <a:ea typeface="HY헤드라인M" pitchFamily="18" charset="-127"/>
              </a:rPr>
              <a:t>) </a:t>
            </a:r>
          </a:p>
          <a:p>
            <a:pPr marL="215900" indent="-215900" defTabSz="1042988" eaLnBrk="0" hangingPunct="0">
              <a:lnSpc>
                <a:spcPct val="15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rPr>
              <a:t>실내 저장</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보관 및 설비 기준 </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건축물</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배관</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밸브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사고예방</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피해저감</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그 밖 기준 </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총 </a:t>
            </a:r>
            <a:r>
              <a:rPr kumimoji="0" lang="en-US" altLang="ko-KR" sz="1400">
                <a:latin typeface="HY헤드라인M" pitchFamily="18" charset="-127"/>
                <a:ea typeface="HY헤드라인M" pitchFamily="18" charset="-127"/>
              </a:rPr>
              <a:t>101</a:t>
            </a:r>
            <a:r>
              <a:rPr kumimoji="0" lang="ko-KR" altLang="en-US" sz="1400">
                <a:latin typeface="HY헤드라인M" pitchFamily="18" charset="-127"/>
                <a:ea typeface="HY헤드라인M" pitchFamily="18" charset="-127"/>
              </a:rPr>
              <a:t>개</a:t>
            </a:r>
            <a:r>
              <a:rPr kumimoji="0" lang="en-US" altLang="ko-KR" sz="1400">
                <a:latin typeface="HY헤드라인M" pitchFamily="18" charset="-127"/>
                <a:ea typeface="HY헤드라인M" pitchFamily="18" charset="-127"/>
              </a:rPr>
              <a:t>) </a:t>
            </a:r>
          </a:p>
          <a:p>
            <a:pPr marL="215900" indent="-215900" defTabSz="1042988" eaLnBrk="0" hangingPunct="0">
              <a:lnSpc>
                <a:spcPct val="15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rPr>
              <a:t>실외 저장</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보관 및 설비 기준 </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건축물</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배관</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밸브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사고예방</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피해저감</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그 밖 기준 </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총 </a:t>
            </a:r>
            <a:r>
              <a:rPr kumimoji="0" lang="en-US" altLang="ko-KR" sz="1400">
                <a:latin typeface="HY헤드라인M" pitchFamily="18" charset="-127"/>
                <a:ea typeface="HY헤드라인M" pitchFamily="18" charset="-127"/>
              </a:rPr>
              <a:t>87</a:t>
            </a:r>
            <a:r>
              <a:rPr kumimoji="0" lang="ko-KR" altLang="en-US" sz="1400">
                <a:latin typeface="HY헤드라인M" pitchFamily="18" charset="-127"/>
                <a:ea typeface="HY헤드라인M" pitchFamily="18" charset="-127"/>
              </a:rPr>
              <a:t>개</a:t>
            </a:r>
            <a:r>
              <a:rPr kumimoji="0" lang="en-US" altLang="ko-KR" sz="1400">
                <a:latin typeface="HY헤드라인M" pitchFamily="18" charset="-127"/>
                <a:ea typeface="HY헤드라인M" pitchFamily="18" charset="-127"/>
              </a:rPr>
              <a:t>)</a:t>
            </a:r>
          </a:p>
          <a:p>
            <a:pPr marL="215900" indent="-215900" defTabSz="1042988" eaLnBrk="0" hangingPunct="0">
              <a:lnSpc>
                <a:spcPct val="15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rPr>
              <a:t>지하 저장</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보관 및 설비 기준 </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건축물</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배관</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밸브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사고예방</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피해저감</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그 밖 기준 </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총 </a:t>
            </a:r>
            <a:r>
              <a:rPr kumimoji="0" lang="en-US" altLang="ko-KR" sz="1400">
                <a:latin typeface="HY헤드라인M" pitchFamily="18" charset="-127"/>
                <a:ea typeface="HY헤드라인M" pitchFamily="18" charset="-127"/>
              </a:rPr>
              <a:t>23</a:t>
            </a:r>
            <a:r>
              <a:rPr kumimoji="0" lang="ko-KR" altLang="en-US" sz="1400">
                <a:latin typeface="HY헤드라인M" pitchFamily="18" charset="-127"/>
                <a:ea typeface="HY헤드라인M" pitchFamily="18" charset="-127"/>
              </a:rPr>
              <a:t>개</a:t>
            </a:r>
            <a:r>
              <a:rPr kumimoji="0" lang="en-US" altLang="ko-KR" sz="1400">
                <a:latin typeface="HY헤드라인M" pitchFamily="18" charset="-127"/>
                <a:ea typeface="HY헤드라인M" pitchFamily="18" charset="-127"/>
              </a:rPr>
              <a:t>)</a:t>
            </a:r>
          </a:p>
          <a:p>
            <a:pPr marL="215900" indent="-215900" defTabSz="1042988" eaLnBrk="0" hangingPunct="0">
              <a:lnSpc>
                <a:spcPct val="15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rPr>
              <a:t>차량 운반시설 및 설비 기준 </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건축물</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배관</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밸브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사고예방</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피해저감</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그 밖 기준 </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총 </a:t>
            </a:r>
            <a:r>
              <a:rPr kumimoji="0" lang="en-US" altLang="ko-KR" sz="1400">
                <a:latin typeface="HY헤드라인M" pitchFamily="18" charset="-127"/>
                <a:ea typeface="HY헤드라인M" pitchFamily="18" charset="-127"/>
              </a:rPr>
              <a:t>68</a:t>
            </a:r>
            <a:r>
              <a:rPr kumimoji="0" lang="ko-KR" altLang="en-US" sz="1400">
                <a:latin typeface="HY헤드라인M" pitchFamily="18" charset="-127"/>
                <a:ea typeface="HY헤드라인M" pitchFamily="18" charset="-127"/>
              </a:rPr>
              <a:t>개</a:t>
            </a:r>
            <a:r>
              <a:rPr kumimoji="0" lang="en-US" altLang="ko-KR" sz="1400">
                <a:latin typeface="HY헤드라인M" pitchFamily="18" charset="-127"/>
                <a:ea typeface="HY헤드라인M" pitchFamily="18" charset="-127"/>
              </a:rPr>
              <a:t>) </a:t>
            </a:r>
          </a:p>
          <a:p>
            <a:pPr marL="215900" indent="-215900" defTabSz="1042988" eaLnBrk="0" hangingPunct="0">
              <a:lnSpc>
                <a:spcPct val="15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rPr>
              <a:t>배관 이송시설 및 설비 기준 </a:t>
            </a:r>
            <a:r>
              <a:rPr kumimoji="0" lang="en-US" altLang="ko-KR" sz="1400">
                <a:latin typeface="HY헤드라인M" pitchFamily="18" charset="-127"/>
                <a:ea typeface="HY헤드라인M" pitchFamily="18" charset="-127"/>
              </a:rPr>
              <a:t>(</a:t>
            </a:r>
            <a:r>
              <a:rPr kumimoji="0" lang="ko-KR" altLang="en-US" sz="1400" u="sng">
                <a:latin typeface="HY헤드라인M" pitchFamily="18" charset="-127"/>
                <a:ea typeface="HY헤드라인M" pitchFamily="18" charset="-127"/>
              </a:rPr>
              <a:t>위치장소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배관</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밸브</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사고예방</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피해저감</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그 밖 기준 </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총 </a:t>
            </a:r>
            <a:r>
              <a:rPr kumimoji="0" lang="en-US" altLang="ko-KR" sz="1400">
                <a:latin typeface="HY헤드라인M" pitchFamily="18" charset="-127"/>
                <a:ea typeface="HY헤드라인M" pitchFamily="18" charset="-127"/>
              </a:rPr>
              <a:t>69</a:t>
            </a:r>
            <a:r>
              <a:rPr kumimoji="0" lang="ko-KR" altLang="en-US" sz="1400">
                <a:latin typeface="HY헤드라인M" pitchFamily="18" charset="-127"/>
                <a:ea typeface="HY헤드라인M" pitchFamily="18" charset="-127"/>
              </a:rPr>
              <a:t>개</a:t>
            </a:r>
            <a:r>
              <a:rPr kumimoji="0" lang="en-US" altLang="ko-KR" sz="1400">
                <a:latin typeface="HY헤드라인M" pitchFamily="18" charset="-127"/>
                <a:ea typeface="HY헤드라인M" pitchFamily="18" charset="-127"/>
              </a:rPr>
              <a:t>)</a:t>
            </a:r>
            <a:endParaRPr kumimoji="0" lang="en-US" altLang="ko-KR" sz="1400">
              <a:latin typeface="HY헤드라인M" pitchFamily="18" charset="-127"/>
              <a:ea typeface="HY헤드라인M" pitchFamily="18" charset="-127"/>
              <a:sym typeface="맑은 고딕" pitchFamily="50" charset="-127"/>
            </a:endParaRPr>
          </a:p>
        </p:txBody>
      </p:sp>
      <p:sp>
        <p:nvSpPr>
          <p:cNvPr id="8" name="모서리가 둥근 직사각형 7"/>
          <p:cNvSpPr>
            <a:spLocks noChangeArrowheads="1"/>
          </p:cNvSpPr>
          <p:nvPr/>
        </p:nvSpPr>
        <p:spPr bwMode="auto">
          <a:xfrm>
            <a:off x="468313" y="5589588"/>
            <a:ext cx="8208962" cy="1169987"/>
          </a:xfrm>
          <a:prstGeom prst="roundRect">
            <a:avLst>
              <a:gd name="adj" fmla="val 0"/>
            </a:avLst>
          </a:prstGeom>
          <a:noFill/>
          <a:ln>
            <a:noFill/>
          </a:ln>
          <a:extLst/>
        </p:spPr>
        <p:txBody>
          <a:bodyPr lIns="21600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215900" indent="-215900" defTabSz="1042988" eaLnBrk="0" hangingPunct="0">
              <a:lnSpc>
                <a:spcPct val="120000"/>
              </a:lnSpc>
              <a:spcAft>
                <a:spcPts val="600"/>
              </a:spcAft>
              <a:buSzPct val="85000"/>
              <a:defRPr/>
            </a:pP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유예기간</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smtClean="0">
                <a:latin typeface="HY헤드라인M" pitchFamily="18" charset="-127"/>
                <a:ea typeface="HY헤드라인M" pitchFamily="18" charset="-127"/>
                <a:cs typeface="Arial" pitchFamily="34" charset="0"/>
                <a:sym typeface="맑은 고딕" pitchFamily="50" charset="-127"/>
              </a:rPr>
              <a:t>기존 </a:t>
            </a:r>
            <a:r>
              <a:rPr kumimoji="0" lang="ko-KR" altLang="en-US" sz="1600" dirty="0" err="1" smtClean="0">
                <a:latin typeface="HY헤드라인M" pitchFamily="18" charset="-127"/>
                <a:ea typeface="HY헤드라인M" pitchFamily="18" charset="-127"/>
                <a:cs typeface="Arial" pitchFamily="34" charset="0"/>
                <a:sym typeface="맑은 고딕" pitchFamily="50" charset="-127"/>
              </a:rPr>
              <a:t>유독물</a:t>
            </a:r>
            <a:r>
              <a:rPr kumimoji="0" lang="ko-KR" altLang="en-US" sz="1600" dirty="0" smtClean="0">
                <a:latin typeface="HY헤드라인M" pitchFamily="18" charset="-127"/>
                <a:ea typeface="HY헤드라인M" pitchFamily="18" charset="-127"/>
                <a:cs typeface="Arial" pitchFamily="34" charset="0"/>
                <a:sym typeface="맑은 고딕" pitchFamily="50" charset="-127"/>
              </a:rPr>
              <a:t> 등록</a:t>
            </a:r>
            <a:r>
              <a:rPr kumimoji="0" lang="en-US" altLang="ko-KR" sz="1600" dirty="0" smtClean="0">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latin typeface="HY헤드라인M" pitchFamily="18" charset="-127"/>
                <a:ea typeface="HY헤드라인M" pitchFamily="18" charset="-127"/>
                <a:cs typeface="Arial" pitchFamily="34" charset="0"/>
                <a:sym typeface="맑은 고딕" pitchFamily="50" charset="-127"/>
              </a:rPr>
              <a:t>제한</a:t>
            </a:r>
            <a:r>
              <a:rPr kumimoji="0" lang="en-US" altLang="ko-KR" sz="1600" dirty="0" smtClean="0">
                <a:latin typeface="HY헤드라인M" pitchFamily="18" charset="-127"/>
                <a:ea typeface="HY헤드라인M" pitchFamily="18" charset="-127"/>
                <a:cs typeface="Arial" pitchFamily="34" charset="0"/>
                <a:sym typeface="맑은 고딕" pitchFamily="50" charset="-127"/>
              </a:rPr>
              <a:t>.</a:t>
            </a:r>
            <a:r>
              <a:rPr kumimoji="0" lang="ko-KR" altLang="en-US" sz="1600" dirty="0" smtClean="0">
                <a:latin typeface="HY헤드라인M" pitchFamily="18" charset="-127"/>
                <a:ea typeface="HY헤드라인M" pitchFamily="18" charset="-127"/>
                <a:cs typeface="Arial" pitchFamily="34" charset="0"/>
                <a:sym typeface="맑은 고딕" pitchFamily="50" charset="-127"/>
              </a:rPr>
              <a:t>금지물질 </a:t>
            </a:r>
            <a:r>
              <a:rPr kumimoji="0" lang="ko-KR" altLang="en-US" sz="1600" dirty="0" err="1" smtClean="0">
                <a:latin typeface="HY헤드라인M" pitchFamily="18" charset="-127"/>
                <a:ea typeface="HY헤드라인M" pitchFamily="18" charset="-127"/>
                <a:cs typeface="Arial" pitchFamily="34" charset="0"/>
                <a:sym typeface="맑은 고딕" pitchFamily="50" charset="-127"/>
              </a:rPr>
              <a:t>허가자는</a:t>
            </a:r>
            <a:r>
              <a:rPr kumimoji="0" lang="en-US" altLang="ko-KR" sz="1600" dirty="0" smtClean="0">
                <a:solidFill>
                  <a:srgbClr val="FF0000"/>
                </a:solidFill>
                <a:latin typeface="HY헤드라인M" pitchFamily="18" charset="-127"/>
                <a:ea typeface="HY헤드라인M" pitchFamily="18" charset="-127"/>
                <a:cs typeface="Arial" pitchFamily="34" charset="0"/>
                <a:sym typeface="맑은 고딕" pitchFamily="50" charset="-127"/>
              </a:rPr>
              <a:t>‘19.12.31</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까지 </a:t>
            </a:r>
            <a:r>
              <a:rPr kumimoji="0" lang="ko-KR" altLang="en-US" sz="1600" dirty="0" smtClean="0">
                <a:latin typeface="HY헤드라인M" pitchFamily="18" charset="-127"/>
                <a:ea typeface="HY헤드라인M" pitchFamily="18" charset="-127"/>
                <a:cs typeface="Arial" pitchFamily="34" charset="0"/>
                <a:sym typeface="맑은 고딕" pitchFamily="50" charset="-127"/>
              </a:rPr>
              <a:t>기준 준수</a:t>
            </a:r>
            <a:endParaRPr kumimoji="0" lang="en-US" altLang="ko-KR" sz="1600" dirty="0" smtClean="0">
              <a:latin typeface="HY헤드라인M" pitchFamily="18" charset="-127"/>
              <a:ea typeface="HY헤드라인M" pitchFamily="18" charset="-127"/>
              <a:cs typeface="Arial" pitchFamily="34" charset="0"/>
              <a:sym typeface="맑은 고딕" pitchFamily="50" charset="-127"/>
            </a:endParaRPr>
          </a:p>
          <a:p>
            <a:pPr defTabSz="1042988" eaLnBrk="0" hangingPunct="0">
              <a:lnSpc>
                <a:spcPct val="120000"/>
              </a:lnSpc>
              <a:spcAft>
                <a:spcPts val="900"/>
              </a:spcAft>
              <a:buSzPct val="85000"/>
              <a:defRPr/>
            </a:pPr>
            <a:r>
              <a:rPr kumimoji="0" lang="en-US" altLang="ko-KR" sz="1600" dirty="0" smtClean="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위험물은 「위험물안전관리법」 기준 적용</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다만</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그 법에 기준이 없거나</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smtClean="0">
                <a:latin typeface="HY헤드라인M" pitchFamily="18" charset="-127"/>
                <a:ea typeface="HY헤드라인M" pitchFamily="18" charset="-127"/>
                <a:cs typeface="Arial" pitchFamily="34" charset="0"/>
                <a:sym typeface="맑은 고딕" pitchFamily="50" charset="-127"/>
              </a:rPr>
              <a:t>있더라도</a:t>
            </a:r>
            <a:endParaRPr kumimoji="0" lang="en-US" altLang="ko-KR" sz="1600" dirty="0" smtClean="0">
              <a:latin typeface="HY헤드라인M" pitchFamily="18" charset="-127"/>
              <a:ea typeface="HY헤드라인M" pitchFamily="18" charset="-127"/>
              <a:cs typeface="Arial" pitchFamily="34" charset="0"/>
              <a:sym typeface="맑은 고딕" pitchFamily="50" charset="-127"/>
            </a:endParaRPr>
          </a:p>
          <a:p>
            <a:pPr defTabSz="1042988" eaLnBrk="0" hangingPunct="0">
              <a:lnSpc>
                <a:spcPct val="120000"/>
              </a:lnSpc>
              <a:spcAft>
                <a:spcPts val="900"/>
              </a:spcAft>
              <a:buSzPct val="85000"/>
              <a:defRPr/>
            </a:pPr>
            <a:r>
              <a:rPr kumimoji="0" lang="ko-KR" altLang="en-US" sz="1600" dirty="0" smtClean="0">
                <a:latin typeface="HY헤드라인M" pitchFamily="18" charset="-127"/>
                <a:ea typeface="HY헤드라인M" pitchFamily="18" charset="-127"/>
                <a:cs typeface="Arial" pitchFamily="34" charset="0"/>
                <a:sym typeface="맑은 고딕" pitchFamily="50" charset="-127"/>
              </a:rPr>
              <a:t>    이 </a:t>
            </a:r>
            <a:r>
              <a:rPr kumimoji="0" lang="ko-KR" altLang="en-US" sz="1600" dirty="0">
                <a:latin typeface="HY헤드라인M" pitchFamily="18" charset="-127"/>
                <a:ea typeface="HY헤드라인M" pitchFamily="18" charset="-127"/>
                <a:cs typeface="Arial" pitchFamily="34" charset="0"/>
                <a:sym typeface="맑은 고딕" pitchFamily="50" charset="-127"/>
              </a:rPr>
              <a:t>법의 기준이 강화된 사항은 이 법의 기준을 적용 </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취급시설 검사</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24</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55299" name="모서리가 둥근 직사각형 3"/>
          <p:cNvSpPr>
            <a:spLocks noChangeArrowheads="1"/>
          </p:cNvSpPr>
          <p:nvPr/>
        </p:nvSpPr>
        <p:spPr bwMode="auto">
          <a:xfrm>
            <a:off x="395288" y="9620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설치검사</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23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55300" name="모서리가 둥근 직사각형 4"/>
          <p:cNvSpPr>
            <a:spLocks noChangeArrowheads="1"/>
          </p:cNvSpPr>
          <p:nvPr/>
        </p:nvSpPr>
        <p:spPr bwMode="auto">
          <a:xfrm>
            <a:off x="539750" y="1341438"/>
            <a:ext cx="8243888" cy="798512"/>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 및 시기</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취급시설의 설치를 마친 자</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취급시설 가동 이전 실시</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방법</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검사기관에서 검사를 받고</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지방환경관서에 그 결과 신고</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신고서</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검사결과서</a:t>
            </a:r>
            <a:r>
              <a:rPr kumimoji="0" lang="en-US" altLang="ko-KR" sz="1600" dirty="0">
                <a:latin typeface="HY헤드라인M" pitchFamily="18" charset="-127"/>
                <a:ea typeface="HY헤드라인M" pitchFamily="18" charset="-127"/>
                <a:cs typeface="Arial" pitchFamily="34" charset="0"/>
                <a:sym typeface="맑은 고딕" pitchFamily="50" charset="-127"/>
              </a:rPr>
              <a:t>)</a:t>
            </a:r>
          </a:p>
        </p:txBody>
      </p:sp>
      <p:sp>
        <p:nvSpPr>
          <p:cNvPr id="55301" name="모서리가 둥근 직사각형 5"/>
          <p:cNvSpPr>
            <a:spLocks noChangeArrowheads="1"/>
          </p:cNvSpPr>
          <p:nvPr/>
        </p:nvSpPr>
        <p:spPr bwMode="auto">
          <a:xfrm>
            <a:off x="395288" y="220503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수시검사</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23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55302" name="모서리가 둥근 직사각형 6"/>
          <p:cNvSpPr>
            <a:spLocks noChangeArrowheads="1"/>
          </p:cNvSpPr>
          <p:nvPr/>
        </p:nvSpPr>
        <p:spPr bwMode="auto">
          <a:xfrm>
            <a:off x="539750" y="2565400"/>
            <a:ext cx="8243888" cy="15049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취급시설을 설치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운영하는 자로서 화학사고가 화학사고가 발생하였거나</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화학사고 발생이 우려되는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시기</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화학사고 발생시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 7</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일 이내</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err="1">
                <a:latin typeface="HY헤드라인M" pitchFamily="18" charset="-127"/>
                <a:ea typeface="HY헤드라인M" pitchFamily="18" charset="-127"/>
                <a:cs typeface="Arial" pitchFamily="34" charset="0"/>
                <a:sym typeface="맑은 고딕" pitchFamily="50" charset="-127"/>
              </a:rPr>
              <a:t>지방환경관서장이</a:t>
            </a:r>
            <a:r>
              <a:rPr kumimoji="0" lang="ko-KR" altLang="en-US" sz="1600" dirty="0">
                <a:latin typeface="HY헤드라인M" pitchFamily="18" charset="-127"/>
                <a:ea typeface="HY헤드라인M" pitchFamily="18" charset="-127"/>
                <a:cs typeface="Arial" pitchFamily="34" charset="0"/>
                <a:sym typeface="맑은 고딕" pitchFamily="50" charset="-127"/>
              </a:rPr>
              <a:t> 검사를 명한 경우 </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지체 없이 </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방법</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검사기관에서 검사를 받고</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지방환경관서에 그 결과 신고</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신고서</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검사결과서</a:t>
            </a:r>
            <a:r>
              <a:rPr kumimoji="0" lang="en-US" altLang="ko-KR" sz="1600" dirty="0">
                <a:latin typeface="HY헤드라인M" pitchFamily="18" charset="-127"/>
                <a:ea typeface="HY헤드라인M" pitchFamily="18" charset="-127"/>
                <a:cs typeface="Arial" pitchFamily="34" charset="0"/>
                <a:sym typeface="맑은 고딕" pitchFamily="50" charset="-127"/>
              </a:rPr>
              <a:t>)</a:t>
            </a:r>
          </a:p>
        </p:txBody>
      </p:sp>
      <p:sp>
        <p:nvSpPr>
          <p:cNvPr id="55303" name="모서리가 둥근 직사각형 7"/>
          <p:cNvSpPr>
            <a:spLocks noChangeArrowheads="1"/>
          </p:cNvSpPr>
          <p:nvPr/>
        </p:nvSpPr>
        <p:spPr bwMode="auto">
          <a:xfrm>
            <a:off x="395288" y="41497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정기검사</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23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55304" name="모서리가 둥근 직사각형 8"/>
          <p:cNvSpPr>
            <a:spLocks noChangeArrowheads="1"/>
          </p:cNvSpPr>
          <p:nvPr/>
        </p:nvSpPr>
        <p:spPr bwMode="auto">
          <a:xfrm>
            <a:off x="539750" y="4508500"/>
            <a:ext cx="8243888" cy="15049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취급시설을 설치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운영하는 자</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시기</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영업허가 대상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 1</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년 마다</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그 외</a:t>
            </a:r>
            <a:r>
              <a:rPr kumimoji="0" lang="ko-KR" altLang="en-US" sz="1600" dirty="0">
                <a:latin typeface="HY헤드라인M" pitchFamily="18" charset="-127"/>
                <a:ea typeface="HY헤드라인M" pitchFamily="18" charset="-127"/>
                <a:cs typeface="Arial" pitchFamily="34" charset="0"/>
                <a:sym typeface="맑은 고딕" pitchFamily="50" charset="-127"/>
              </a:rPr>
              <a:t> 유해화학물질 취급시설 </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2</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년 마다</a:t>
            </a:r>
            <a:endPar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pP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단</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안전진단 실시하고 안전진단결과보고서 제출자는 </a:t>
            </a:r>
            <a:r>
              <a:rPr kumimoji="0" lang="en-US" altLang="ko-KR" sz="1600" dirty="0">
                <a:latin typeface="HY헤드라인M" pitchFamily="18" charset="-127"/>
                <a:ea typeface="HY헤드라인M" pitchFamily="18" charset="-127"/>
                <a:cs typeface="Arial" pitchFamily="34" charset="0"/>
                <a:sym typeface="맑은 고딕" pitchFamily="50" charset="-127"/>
              </a:rPr>
              <a:t>1</a:t>
            </a:r>
            <a:r>
              <a:rPr kumimoji="0" lang="ko-KR" altLang="en-US" sz="1600" dirty="0">
                <a:latin typeface="HY헤드라인M" pitchFamily="18" charset="-127"/>
                <a:ea typeface="HY헤드라인M" pitchFamily="18" charset="-127"/>
                <a:cs typeface="Arial" pitchFamily="34" charset="0"/>
                <a:sym typeface="맑은 고딕" pitchFamily="50" charset="-127"/>
              </a:rPr>
              <a:t>년간 정기검사 면제</a:t>
            </a:r>
            <a:r>
              <a:rPr kumimoji="0" lang="en-US" altLang="ko-KR" sz="1600" dirty="0">
                <a:latin typeface="HY헤드라인M" pitchFamily="18" charset="-127"/>
                <a:ea typeface="HY헤드라인M" pitchFamily="18" charset="-127"/>
                <a:cs typeface="Arial" pitchFamily="34" charset="0"/>
                <a:sym typeface="맑은 고딕" pitchFamily="50" charset="-127"/>
              </a:rPr>
              <a:t>)</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방법</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검사기관에서 검사를 받고</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지방환경관서에 그 결과 신고</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신고서</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검사결과서</a:t>
            </a:r>
            <a:r>
              <a:rPr kumimoji="0" lang="en-US" altLang="ko-KR" sz="1600" dirty="0">
                <a:latin typeface="HY헤드라인M" pitchFamily="18" charset="-127"/>
                <a:ea typeface="HY헤드라인M" pitchFamily="18" charset="-127"/>
                <a:cs typeface="Arial" pitchFamily="34" charset="0"/>
                <a:sym typeface="맑은 고딕" pitchFamily="50" charset="-127"/>
              </a:rPr>
              <a:t>)</a:t>
            </a:r>
          </a:p>
        </p:txBody>
      </p:sp>
      <p:sp>
        <p:nvSpPr>
          <p:cNvPr id="55305" name="직사각형 9"/>
          <p:cNvSpPr>
            <a:spLocks noChangeArrowheads="1"/>
          </p:cNvSpPr>
          <p:nvPr/>
        </p:nvSpPr>
        <p:spPr bwMode="auto">
          <a:xfrm>
            <a:off x="539750" y="6092825"/>
            <a:ext cx="8135938" cy="388938"/>
          </a:xfrm>
          <a:prstGeom prst="rect">
            <a:avLst/>
          </a:prstGeom>
          <a:noFill/>
          <a:ln w="9525">
            <a:noFill/>
            <a:miter lim="800000"/>
            <a:headEnd/>
            <a:tailEnd/>
          </a:ln>
        </p:spPr>
        <p:txBody>
          <a:bodyPr>
            <a:spAutoFit/>
          </a:bodyPr>
          <a:lstStyle/>
          <a:p>
            <a:pPr defTabSz="1042988" eaLnBrk="0" hangingPunct="0">
              <a:lnSpc>
                <a:spcPct val="120000"/>
              </a:lnSpc>
              <a:spcAft>
                <a:spcPts val="900"/>
              </a:spcAft>
              <a:buSzPct val="85000"/>
            </a:pP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==&gt; </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적합 판정을 받지 않은 취급시설 사용시 </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 3</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년 이하 징역 또는 </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5</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천만원 이하 벌금</a:t>
            </a:r>
            <a:endPar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모서리가 둥근 직사각형 3"/>
          <p:cNvSpPr>
            <a:spLocks noChangeArrowheads="1"/>
          </p:cNvSpPr>
          <p:nvPr/>
        </p:nvSpPr>
        <p:spPr bwMode="auto">
          <a:xfrm>
            <a:off x="395288" y="9620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안전진단</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제</a:t>
            </a:r>
            <a:r>
              <a:rPr kumimoji="0" lang="en-US" altLang="ko-KR" sz="1200">
                <a:latin typeface="HY헤드라인M" pitchFamily="18" charset="-127"/>
                <a:ea typeface="HY헤드라인M" pitchFamily="18" charset="-127"/>
                <a:cs typeface="Arial" pitchFamily="34" charset="0"/>
                <a:sym typeface="맑은 고딕" pitchFamily="50" charset="-127"/>
              </a:rPr>
              <a:t>24</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56323" name="모서리가 둥근 직사각형 4"/>
          <p:cNvSpPr>
            <a:spLocks noChangeArrowheads="1"/>
          </p:cNvSpPr>
          <p:nvPr/>
        </p:nvSpPr>
        <p:spPr bwMode="auto">
          <a:xfrm>
            <a:off x="539750" y="1412875"/>
            <a:ext cx="8243888" cy="254476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취급시설 설치를 마친 자 또는</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취급시설을 설치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운영하는 자</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방법</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검사기관에서 안전진단을 받고</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지방환경관서에 신고</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신고서</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안전진단결과서</a:t>
            </a:r>
            <a:r>
              <a:rPr kumimoji="0" lang="en-US" altLang="ko-KR" sz="1600" dirty="0">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20000"/>
              </a:lnSpc>
              <a:spcAft>
                <a:spcPts val="600"/>
              </a:spcAft>
              <a:buSzPct val="85000"/>
              <a:buFont typeface="Arial" pitchFamily="34" charset="0"/>
              <a:buChar cha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시기</a:t>
            </a:r>
            <a:r>
              <a:rPr kumimoji="0" lang="en-US" altLang="ko-KR" sz="1600" dirty="0">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20000"/>
              </a:lnSpc>
              <a:spcAft>
                <a:spcPts val="600"/>
              </a:spcAft>
              <a:buSzPct val="85000"/>
            </a:pPr>
            <a:r>
              <a:rPr kumimoji="0" lang="en-US" altLang="ko-KR" sz="1600" dirty="0">
                <a:latin typeface="HY헤드라인M" pitchFamily="18" charset="-127"/>
                <a:ea typeface="HY헤드라인M" pitchFamily="18" charset="-127"/>
                <a:cs typeface="Arial" pitchFamily="34" charset="0"/>
                <a:sym typeface="맑은 고딕" pitchFamily="50" charset="-127"/>
              </a:rPr>
              <a:t>    - </a:t>
            </a:r>
            <a:r>
              <a:rPr kumimoji="0" lang="ko-KR" altLang="en-US" sz="1600" dirty="0">
                <a:latin typeface="HY헤드라인M" pitchFamily="18" charset="-127"/>
                <a:ea typeface="HY헤드라인M" pitchFamily="18" charset="-127"/>
                <a:cs typeface="Arial" pitchFamily="34" charset="0"/>
                <a:sym typeface="맑은 고딕" pitchFamily="50" charset="-127"/>
              </a:rPr>
              <a:t>설치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수시</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정기검사 결과 취급시설의 구조물</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설비가 침하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균열</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부식</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등으로 안전상의 위해가 우려된다고 인정되는 경우 </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검사결과서 받은 날부터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20</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일 이내</a:t>
            </a:r>
            <a:endPar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pPr>
            <a:r>
              <a:rPr kumimoji="0" lang="en-US" altLang="ko-KR" sz="1600" dirty="0">
                <a:latin typeface="HY헤드라인M" pitchFamily="18" charset="-127"/>
                <a:ea typeface="HY헤드라인M" pitchFamily="18" charset="-127"/>
                <a:cs typeface="Arial" pitchFamily="34" charset="0"/>
                <a:sym typeface="맑은 고딕" pitchFamily="50" charset="-127"/>
              </a:rPr>
              <a:t>    - </a:t>
            </a:r>
            <a:r>
              <a:rPr kumimoji="0" lang="ko-KR" altLang="en-US" sz="1600" dirty="0">
                <a:latin typeface="HY헤드라인M" pitchFamily="18" charset="-127"/>
                <a:ea typeface="HY헤드라인M" pitchFamily="18" charset="-127"/>
                <a:cs typeface="Arial" pitchFamily="34" charset="0"/>
                <a:sym typeface="맑은 고딕" pitchFamily="50" charset="-127"/>
              </a:rPr>
              <a:t>장외영향평가서에 의하여 취급시설의 위험도 검토결과를 받은 시점을 기준으로 </a:t>
            </a:r>
            <a:r>
              <a:rPr kumimoji="0" lang="ko-KR" altLang="en-US" sz="1600" dirty="0" err="1">
                <a:solidFill>
                  <a:srgbClr val="FF0000"/>
                </a:solidFill>
                <a:latin typeface="HY헤드라인M" pitchFamily="18" charset="-127"/>
                <a:ea typeface="HY헤드라인M" pitchFamily="18" charset="-127"/>
                <a:cs typeface="Arial" pitchFamily="34" charset="0"/>
                <a:sym typeface="맑은 고딕" pitchFamily="50" charset="-127"/>
              </a:rPr>
              <a:t>고위험도</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4</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년</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 </a:t>
            </a:r>
            <a:r>
              <a:rPr kumimoji="0" lang="ko-KR" altLang="en-US" sz="1600" dirty="0" err="1">
                <a:solidFill>
                  <a:srgbClr val="FF0000"/>
                </a:solidFill>
                <a:latin typeface="HY헤드라인M" pitchFamily="18" charset="-127"/>
                <a:ea typeface="HY헤드라인M" pitchFamily="18" charset="-127"/>
                <a:cs typeface="Arial" pitchFamily="34" charset="0"/>
                <a:sym typeface="맑은 고딕" pitchFamily="50" charset="-127"/>
              </a:rPr>
              <a:t>중위험도</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8</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년</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 </a:t>
            </a:r>
            <a:r>
              <a:rPr kumimoji="0" lang="ko-KR" altLang="en-US" sz="1600" dirty="0" err="1">
                <a:solidFill>
                  <a:srgbClr val="FF0000"/>
                </a:solidFill>
                <a:latin typeface="HY헤드라인M" pitchFamily="18" charset="-127"/>
                <a:ea typeface="HY헤드라인M" pitchFamily="18" charset="-127"/>
                <a:cs typeface="Arial" pitchFamily="34" charset="0"/>
                <a:sym typeface="맑은 고딕" pitchFamily="50" charset="-127"/>
              </a:rPr>
              <a:t>저위험도</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12</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년 마다 </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위험도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검토결과 없는 경우 </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4</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년</a:t>
            </a:r>
            <a:r>
              <a:rPr kumimoji="0" lang="en-US" altLang="ko-KR" sz="1600" dirty="0">
                <a:latin typeface="HY헤드라인M" pitchFamily="18" charset="-127"/>
                <a:ea typeface="HY헤드라인M" pitchFamily="18" charset="-127"/>
                <a:cs typeface="Arial" pitchFamily="34" charset="0"/>
                <a:sym typeface="맑은 고딕" pitchFamily="50" charset="-127"/>
              </a:rPr>
              <a:t>)</a:t>
            </a:r>
          </a:p>
        </p:txBody>
      </p:sp>
      <p:sp>
        <p:nvSpPr>
          <p:cNvPr id="56324" name="직사각형 5"/>
          <p:cNvSpPr>
            <a:spLocks noChangeArrowheads="1"/>
          </p:cNvSpPr>
          <p:nvPr/>
        </p:nvSpPr>
        <p:spPr bwMode="auto">
          <a:xfrm>
            <a:off x="539750" y="4005263"/>
            <a:ext cx="8172450" cy="682625"/>
          </a:xfrm>
          <a:prstGeom prst="rect">
            <a:avLst/>
          </a:prstGeom>
          <a:noFill/>
          <a:ln w="9525">
            <a:noFill/>
            <a:miter lim="800000"/>
            <a:headEnd/>
            <a:tailEnd/>
          </a:ln>
        </p:spPr>
        <p:txBody>
          <a:bodyPr>
            <a:spAutoFit/>
          </a:bodyPr>
          <a:lstStyle/>
          <a:p>
            <a:pPr marL="431800" indent="-431800" defTabSz="1042988" eaLnBrk="0" hangingPunct="0">
              <a:lnSpc>
                <a:spcPct val="120000"/>
              </a:lnSpc>
              <a:spcAft>
                <a:spcPts val="900"/>
              </a:spcAft>
              <a:buSzPct val="85000"/>
            </a:pP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==&gt; </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안전진단 미제출 또는 허위제출</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적합 판정을 받지 않은 취급시설 사용시 </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 3</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년 이하 징역 또는 </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5</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천만원 이하 벌금</a:t>
            </a:r>
            <a:endPar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endParaRPr>
          </a:p>
        </p:txBody>
      </p:sp>
      <p:sp>
        <p:nvSpPr>
          <p:cNvPr id="7" name="모서리가 둥근 직사각형 6"/>
          <p:cNvSpPr/>
          <p:nvPr/>
        </p:nvSpPr>
        <p:spPr>
          <a:xfrm>
            <a:off x="684213" y="5013325"/>
            <a:ext cx="7775575" cy="1439863"/>
          </a:xfrm>
          <a:prstGeom prst="roundRect">
            <a:avLst>
              <a:gd name="adj" fmla="val 5819"/>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80000" indent="-180000" fontAlgn="auto">
              <a:lnSpc>
                <a:spcPct val="110000"/>
              </a:lnSpc>
              <a:spcBef>
                <a:spcPts val="0"/>
              </a:spcBef>
              <a:spcAft>
                <a:spcPts val="0"/>
              </a:spcAft>
              <a:buFont typeface="Arial" panose="020B0604020202020204" pitchFamily="34" charset="0"/>
              <a:buChar char="•"/>
              <a:defRPr/>
            </a:pPr>
            <a:endParaRPr kumimoji="0" lang="en-US" altLang="ko-KR" sz="1200" dirty="0">
              <a:solidFill>
                <a:schemeClr val="tx1"/>
              </a:solidFill>
              <a:latin typeface="HY헤드라인M" panose="02030600000101010101" pitchFamily="18" charset="-127"/>
              <a:ea typeface="HY헤드라인M" panose="02030600000101010101" pitchFamily="18" charset="-127"/>
            </a:endParaRPr>
          </a:p>
          <a:p>
            <a:pPr marL="180000" indent="-180000" fontAlgn="auto">
              <a:lnSpc>
                <a:spcPct val="110000"/>
              </a:lnSpc>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err="1">
                <a:solidFill>
                  <a:schemeClr val="tx1"/>
                </a:solidFill>
                <a:latin typeface="HY헤드라인M" panose="02030600000101010101" pitchFamily="18" charset="-127"/>
                <a:ea typeface="HY헤드라인M" panose="02030600000101010101" pitchFamily="18" charset="-127"/>
              </a:rPr>
              <a:t>한국환경공단법</a:t>
            </a:r>
            <a:r>
              <a:rPr kumimoji="0" lang="ko-KR" altLang="en-US" sz="1400" dirty="0">
                <a:solidFill>
                  <a:schemeClr val="tx1"/>
                </a:solidFill>
                <a:latin typeface="HY헤드라인M" panose="02030600000101010101" pitchFamily="18" charset="-127"/>
                <a:ea typeface="HY헤드라인M" panose="02030600000101010101" pitchFamily="18" charset="-127"/>
              </a:rPr>
              <a:t>」에 따라 설립된 한국환경공단</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fontAlgn="auto">
              <a:lnSpc>
                <a:spcPct val="110000"/>
              </a:lnSpc>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a:t>
            </a:r>
            <a:r>
              <a:rPr kumimoji="0" lang="ko-KR" altLang="en-US" sz="1400" dirty="0" err="1">
                <a:solidFill>
                  <a:schemeClr val="tx1"/>
                </a:solidFill>
                <a:latin typeface="HY헤드라인M" panose="02030600000101010101" pitchFamily="18" charset="-127"/>
                <a:ea typeface="HY헤드라인M" panose="02030600000101010101" pitchFamily="18" charset="-127"/>
              </a:rPr>
              <a:t>한국산업안전보건공단법</a:t>
            </a:r>
            <a:r>
              <a:rPr kumimoji="0" lang="ko-KR" altLang="en-US" sz="1400" dirty="0">
                <a:solidFill>
                  <a:schemeClr val="tx1"/>
                </a:solidFill>
                <a:latin typeface="HY헤드라인M" panose="02030600000101010101" pitchFamily="18" charset="-127"/>
                <a:ea typeface="HY헤드라인M" panose="02030600000101010101" pitchFamily="18" charset="-127"/>
              </a:rPr>
              <a:t>」에 따라 설립된 한국산업안전보건공단</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fontAlgn="auto">
              <a:lnSpc>
                <a:spcPct val="110000"/>
              </a:lnSpc>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「고압가스안전관리법」에 따라 설립된 한국가스안전공사</a:t>
            </a:r>
            <a:endParaRPr kumimoji="0"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fontAlgn="auto">
              <a:lnSpc>
                <a:spcPct val="110000"/>
              </a:lnSpc>
              <a:spcBef>
                <a:spcPts val="0"/>
              </a:spcBef>
              <a:spcAft>
                <a:spcPts val="300"/>
              </a:spcAft>
              <a:buFont typeface="Arial" panose="020B0604020202020204" pitchFamily="34" charset="0"/>
              <a:buChar char="•"/>
              <a:defRPr/>
            </a:pPr>
            <a:r>
              <a:rPr kumimoji="0" lang="ko-KR" altLang="en-US" sz="1400" dirty="0">
                <a:solidFill>
                  <a:schemeClr val="tx1"/>
                </a:solidFill>
                <a:latin typeface="HY헤드라인M" panose="02030600000101010101" pitchFamily="18" charset="-127"/>
                <a:ea typeface="HY헤드라인M" panose="02030600000101010101" pitchFamily="18" charset="-127"/>
              </a:rPr>
              <a:t>그 밖에 환경부장관이 능력을 갖추고 있다고 인정하여 지정」고시한 자</a:t>
            </a:r>
          </a:p>
        </p:txBody>
      </p:sp>
      <p:sp>
        <p:nvSpPr>
          <p:cNvPr id="8" name="모서리가 둥근 직사각형 7"/>
          <p:cNvSpPr/>
          <p:nvPr/>
        </p:nvSpPr>
        <p:spPr>
          <a:xfrm>
            <a:off x="3203575" y="4832350"/>
            <a:ext cx="2881313" cy="360363"/>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fontAlgn="auto">
              <a:spcBef>
                <a:spcPts val="0"/>
              </a:spcBef>
              <a:spcAft>
                <a:spcPts val="0"/>
              </a:spcAft>
              <a:defRPr/>
            </a:pPr>
            <a:r>
              <a:rPr kumimoji="0" lang="ko-KR" altLang="en-US" sz="1600" dirty="0">
                <a:solidFill>
                  <a:srgbClr val="031CD7"/>
                </a:solidFill>
                <a:latin typeface="HY헤드라인M" panose="02030600000101010101" pitchFamily="18" charset="-127"/>
                <a:ea typeface="HY헤드라인M" panose="02030600000101010101" pitchFamily="18" charset="-127"/>
              </a:rPr>
              <a:t>검사</a:t>
            </a:r>
            <a:r>
              <a:rPr kumimoji="0" lang="en-US" altLang="ko-KR" sz="1600" dirty="0">
                <a:solidFill>
                  <a:srgbClr val="031CD7"/>
                </a:solidFill>
                <a:latin typeface="HY헤드라인M" panose="02030600000101010101" pitchFamily="18" charset="-127"/>
                <a:ea typeface="HY헤드라인M" panose="02030600000101010101" pitchFamily="18" charset="-127"/>
              </a:rPr>
              <a:t>·</a:t>
            </a:r>
            <a:r>
              <a:rPr kumimoji="0" lang="ko-KR" altLang="en-US" sz="1600" dirty="0">
                <a:solidFill>
                  <a:srgbClr val="031CD7"/>
                </a:solidFill>
                <a:latin typeface="HY헤드라인M" panose="02030600000101010101" pitchFamily="18" charset="-127"/>
                <a:ea typeface="HY헤드라인M" panose="02030600000101010101" pitchFamily="18" charset="-127"/>
              </a:rPr>
              <a:t>안전진단기관</a:t>
            </a:r>
            <a:r>
              <a:rPr kumimoji="0" lang="en-US" altLang="ko-KR" sz="1200" dirty="0">
                <a:solidFill>
                  <a:schemeClr val="tx1"/>
                </a:solidFill>
                <a:latin typeface="HY헤드라인M" panose="02030600000101010101" pitchFamily="18" charset="-127"/>
                <a:ea typeface="HY헤드라인M" panose="02030600000101010101" pitchFamily="18" charset="-127"/>
              </a:rPr>
              <a:t>(</a:t>
            </a:r>
            <a:r>
              <a:rPr kumimoji="0" lang="ko-KR" altLang="en-US" sz="1200" dirty="0">
                <a:solidFill>
                  <a:schemeClr val="tx1"/>
                </a:solidFill>
                <a:latin typeface="HY헤드라인M" panose="02030600000101010101" pitchFamily="18" charset="-127"/>
                <a:ea typeface="HY헤드라인M" panose="02030600000101010101" pitchFamily="18" charset="-127"/>
              </a:rPr>
              <a:t>규칙</a:t>
            </a:r>
            <a:r>
              <a:rPr kumimoji="0" lang="en-US" altLang="ko-KR" sz="1200" dirty="0">
                <a:solidFill>
                  <a:schemeClr val="tx1"/>
                </a:solidFill>
                <a:latin typeface="HY헤드라인M" panose="02030600000101010101" pitchFamily="18" charset="-127"/>
                <a:ea typeface="HY헤드라인M" panose="02030600000101010101" pitchFamily="18" charset="-127"/>
              </a:rPr>
              <a:t>22</a:t>
            </a:r>
            <a:r>
              <a:rPr kumimoji="0" lang="ko-KR" altLang="en-US" sz="1200" dirty="0">
                <a:solidFill>
                  <a:schemeClr val="tx1"/>
                </a:solidFill>
                <a:latin typeface="HY헤드라인M" panose="02030600000101010101" pitchFamily="18" charset="-127"/>
                <a:ea typeface="HY헤드라인M" panose="02030600000101010101" pitchFamily="18" charset="-127"/>
              </a:rPr>
              <a:t>조</a:t>
            </a:r>
            <a:r>
              <a:rPr kumimoji="0" lang="en-US" altLang="ko-KR" sz="1200" dirty="0">
                <a:solidFill>
                  <a:schemeClr val="tx1"/>
                </a:solidFill>
                <a:latin typeface="HY헤드라인M" panose="02030600000101010101" pitchFamily="18" charset="-127"/>
                <a:ea typeface="HY헤드라인M" panose="02030600000101010101" pitchFamily="18" charset="-127"/>
              </a:rPr>
              <a:t>)</a:t>
            </a:r>
            <a:endParaRPr kumimoji="0" lang="ko-KR" altLang="en-US" sz="1600" dirty="0">
              <a:solidFill>
                <a:schemeClr val="tx1"/>
              </a:solidFill>
              <a:latin typeface="HY헤드라인M" panose="02030600000101010101" pitchFamily="18" charset="-127"/>
              <a:ea typeface="HY헤드라인M" panose="02030600000101010101" pitchFamily="18" charset="-127"/>
            </a:endParaRPr>
          </a:p>
        </p:txBody>
      </p:sp>
      <p:sp>
        <p:nvSpPr>
          <p:cNvPr id="9" name="직사각형 8"/>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32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취급시설 안전진단</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24</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모서리가 둥근 직사각형 3"/>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자체점검 대상 및 방법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57347" name="모서리가 둥근 직사각형 4"/>
          <p:cNvSpPr>
            <a:spLocks noChangeArrowheads="1"/>
          </p:cNvSpPr>
          <p:nvPr/>
        </p:nvSpPr>
        <p:spPr bwMode="auto">
          <a:xfrm>
            <a:off x="539750" y="1319213"/>
            <a:ext cx="8243888" cy="72122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dirty="0">
                <a:latin typeface="HY헤드라인M" pitchFamily="18" charset="-127"/>
                <a:ea typeface="HY헤드라인M" pitchFamily="18" charset="-127"/>
                <a:cs typeface="Arial" pitchFamily="34" charset="0"/>
                <a:sym typeface="맑은 고딕" pitchFamily="50" charset="-127"/>
              </a:rPr>
              <a:t>대상 </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유해화학물질 취급시설 설치</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운영자 </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가동중단 또는 휴업중인 경우도 포함</a:t>
            </a:r>
            <a:r>
              <a:rPr kumimoji="0" lang="en-US" altLang="ko-KR" sz="1600" dirty="0">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20000"/>
              </a:lnSpc>
              <a:spcAft>
                <a:spcPts val="600"/>
              </a:spcAft>
              <a:buSzPct val="85000"/>
              <a:buFont typeface="Arial" pitchFamily="34" charset="0"/>
              <a:buChar char="•"/>
            </a:pPr>
            <a:r>
              <a:rPr kumimoji="0" lang="ko-KR" altLang="en-US" sz="1600" dirty="0">
                <a:latin typeface="HY헤드라인M" pitchFamily="18" charset="-127"/>
                <a:ea typeface="HY헤드라인M" pitchFamily="18" charset="-127"/>
                <a:cs typeface="Arial" pitchFamily="34" charset="0"/>
                <a:sym typeface="맑은 고딕" pitchFamily="50" charset="-127"/>
              </a:rPr>
              <a:t>방법 </a:t>
            </a: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en-US" altLang="ko-KR" sz="1600" dirty="0">
                <a:solidFill>
                  <a:srgbClr val="0033CC"/>
                </a:solidFill>
                <a:latin typeface="HY헤드라인M" pitchFamily="18" charset="-127"/>
                <a:ea typeface="HY헤드라인M" pitchFamily="18" charset="-127"/>
                <a:cs typeface="Arial" pitchFamily="34" charset="0"/>
                <a:sym typeface="맑은 고딕" pitchFamily="50" charset="-127"/>
              </a:rPr>
              <a:t> </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주</a:t>
            </a:r>
            <a:r>
              <a:rPr kumimoji="0" lang="en-US" altLang="ko-KR" sz="1600" dirty="0">
                <a:solidFill>
                  <a:srgbClr val="FF0000"/>
                </a:solidFill>
                <a:latin typeface="HY헤드라인M" pitchFamily="18" charset="-127"/>
                <a:ea typeface="HY헤드라인M" pitchFamily="18" charset="-127"/>
                <a:cs typeface="Arial" pitchFamily="34" charset="0"/>
                <a:sym typeface="맑은 고딕" pitchFamily="50" charset="-127"/>
              </a:rPr>
              <a:t>1</a:t>
            </a:r>
            <a:r>
              <a:rPr kumimoji="0" lang="ko-KR" altLang="en-US" sz="1600" dirty="0">
                <a:solidFill>
                  <a:srgbClr val="FF0000"/>
                </a:solidFill>
                <a:latin typeface="HY헤드라인M" pitchFamily="18" charset="-127"/>
                <a:ea typeface="HY헤드라인M" pitchFamily="18" charset="-127"/>
                <a:cs typeface="Arial" pitchFamily="34" charset="0"/>
                <a:sym typeface="맑은 고딕" pitchFamily="50" charset="-127"/>
              </a:rPr>
              <a:t>회</a:t>
            </a:r>
            <a:r>
              <a:rPr kumimoji="0" lang="en-US" altLang="ko-KR" sz="1600" dirty="0">
                <a:solidFill>
                  <a:srgbClr val="0033CC"/>
                </a:solidFill>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점검</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점검대장 작성하여 취급자가 쉽게 볼 수 있도록 </a:t>
            </a:r>
            <a:r>
              <a:rPr kumimoji="0" lang="en-US" altLang="ko-KR" sz="1600" dirty="0">
                <a:latin typeface="HY헤드라인M" pitchFamily="18" charset="-127"/>
                <a:ea typeface="HY헤드라인M" pitchFamily="18" charset="-127"/>
                <a:cs typeface="Arial" pitchFamily="34" charset="0"/>
                <a:sym typeface="맑은 고딕" pitchFamily="50" charset="-127"/>
              </a:rPr>
              <a:t>5</a:t>
            </a:r>
            <a:r>
              <a:rPr kumimoji="0" lang="ko-KR" altLang="en-US" sz="1600" dirty="0">
                <a:latin typeface="HY헤드라인M" pitchFamily="18" charset="-127"/>
                <a:ea typeface="HY헤드라인M" pitchFamily="18" charset="-127"/>
                <a:cs typeface="Arial" pitchFamily="34" charset="0"/>
                <a:sym typeface="맑은 고딕" pitchFamily="50" charset="-127"/>
              </a:rPr>
              <a:t>년간 비치</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57348" name="모서리가 둥근 직사각형 5"/>
          <p:cNvSpPr>
            <a:spLocks noChangeArrowheads="1"/>
          </p:cNvSpPr>
          <p:nvPr/>
        </p:nvSpPr>
        <p:spPr bwMode="auto">
          <a:xfrm>
            <a:off x="395288" y="21336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자체점검 내용</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7" name="Group 4"/>
          <p:cNvGraphicFramePr>
            <a:graphicFrameLocks noGrp="1"/>
          </p:cNvGraphicFramePr>
          <p:nvPr/>
        </p:nvGraphicFramePr>
        <p:xfrm>
          <a:off x="539750" y="2565400"/>
          <a:ext cx="8064500" cy="3455988"/>
        </p:xfrm>
        <a:graphic>
          <a:graphicData uri="http://schemas.openxmlformats.org/drawingml/2006/table">
            <a:tbl>
              <a:tblPr/>
              <a:tblGrid>
                <a:gridCol w="8064500">
                  <a:extLst>
                    <a:ext uri="{9D8B030D-6E8A-4147-A177-3AD203B41FA5}">
                      <a16:colId xmlns:a16="http://schemas.microsoft.com/office/drawing/2014/main" val="20000"/>
                    </a:ext>
                  </a:extLst>
                </a:gridCol>
              </a:tblGrid>
              <a:tr h="3455988">
                <a:tc>
                  <a:txBody>
                    <a:bodyPr/>
                    <a:lstStyle/>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유해화학물질의 이송배관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접합부 및 밸브 등 관련 설비의 부식 등으로 인한 유출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누출 여부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고체 상태 유해화학물질의 용기를 밀폐한 상태로 보관하고 있는지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액체</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기체 상태의 유해화학물질을 완전히 밀폐한 상태로 보관하고 있는지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4.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유해화학물질의 보관용기가 파손 또는 부식되거나 균열이 발생하였는지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탱크로리</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트레일러 등 유해화학물질 운반 장비의 부식</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손상</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노후화 여부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6.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물 반응성물질</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인화성 고체의 물 접촉으로 인한 화재</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폭발 가능성이 있는지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7.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인화성 액체의 증기</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인화성 가스가 공기 중에 존재하여 화재</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폭발 가능성이 있는지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8.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자연발화의 위험이 있는 물질이 취급시설 및 장비 주변에 있어 화재</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폭발 가능성이 있는지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9.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누출감지장치</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안전밸브</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경보기</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온도</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압력계기가 정상적으로 작동하는지 여부</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10.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14</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따라 환경부장관이 고시한 개인보호장구가 원래의 성능을 유지하는지 여부 </a:t>
                      </a:r>
                    </a:p>
                    <a:p>
                      <a:pPr marL="215900" marR="0" lvl="0" indent="-215900" algn="l" defTabSz="1042988" rtl="0" eaLnBrk="0" fontAlgn="base" latinLnBrk="1" hangingPunct="0">
                        <a:lnSpc>
                          <a:spcPct val="11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11.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 저장</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보관설비의 부식</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손상</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균열 등으로 인한 유출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누출 여부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7355" name="TextBox 7"/>
          <p:cNvSpPr txBox="1">
            <a:spLocks noChangeArrowheads="1"/>
          </p:cNvSpPr>
          <p:nvPr/>
        </p:nvSpPr>
        <p:spPr bwMode="auto">
          <a:xfrm>
            <a:off x="1116013" y="6165850"/>
            <a:ext cx="6985000" cy="358775"/>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영업허가 취소 또는 영업정지 처분 가능</a:t>
            </a:r>
            <a:r>
              <a:rPr kumimoji="0" lang="en-US" altLang="ko-KR" sz="1400">
                <a:latin typeface="HY헤드라인M" pitchFamily="18" charset="-127"/>
                <a:ea typeface="HY헤드라인M" pitchFamily="18" charset="-127"/>
              </a:rPr>
              <a:t>, 3</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천만원 이하의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
        <p:nvSpPr>
          <p:cNvPr id="9" name="직사각형 8"/>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취급시설 자체점검</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26</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1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모서리가 둥근 직사각형 3"/>
          <p:cNvSpPr>
            <a:spLocks noChangeArrowheads="1"/>
          </p:cNvSpPr>
          <p:nvPr/>
        </p:nvSpPr>
        <p:spPr bwMode="auto">
          <a:xfrm>
            <a:off x="395288" y="11430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개선명령 대상</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25</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5" name="Group 4"/>
          <p:cNvGraphicFramePr>
            <a:graphicFrameLocks noGrp="1"/>
          </p:cNvGraphicFramePr>
          <p:nvPr/>
        </p:nvGraphicFramePr>
        <p:xfrm>
          <a:off x="755650" y="1593850"/>
          <a:ext cx="7704138" cy="863600"/>
        </p:xfrm>
        <a:graphic>
          <a:graphicData uri="http://schemas.openxmlformats.org/drawingml/2006/table">
            <a:tbl>
              <a:tblPr/>
              <a:tblGrid>
                <a:gridCol w="7704138">
                  <a:extLst>
                    <a:ext uri="{9D8B030D-6E8A-4147-A177-3AD203B41FA5}">
                      <a16:colId xmlns:a16="http://schemas.microsoft.com/office/drawing/2014/main" val="20000"/>
                    </a:ext>
                  </a:extLst>
                </a:gridCol>
              </a:tblGrid>
              <a:tr h="863600">
                <a:tc>
                  <a:txBody>
                    <a:bodyPr/>
                    <a:lstStyle/>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유해화학물질 취급시설이 그 </a:t>
                      </a: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배치</a:t>
                      </a: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설치</a:t>
                      </a: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관리기준</a:t>
                      </a: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에 맞지 아니한 경우</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설치수시정기검사 또는 안전진단 결과 </a:t>
                      </a: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부적합 판정</a:t>
                      </a:r>
                      <a:r>
                        <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을 받은 경우</a:t>
                      </a:r>
                      <a:endParaRPr kumimoji="0" lang="en-US" altLang="ko-KR" sz="16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8377" name="모서리가 둥근 직사각형 5"/>
          <p:cNvSpPr>
            <a:spLocks noChangeArrowheads="1"/>
          </p:cNvSpPr>
          <p:nvPr/>
        </p:nvSpPr>
        <p:spPr bwMode="auto">
          <a:xfrm>
            <a:off x="395288" y="263683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개선명령 절차</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25</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pic>
        <p:nvPicPr>
          <p:cNvPr id="58378" name="Picture 3"/>
          <p:cNvPicPr preferRelativeResize="0">
            <a:picLocks noChangeArrowheads="1"/>
          </p:cNvPicPr>
          <p:nvPr/>
        </p:nvPicPr>
        <p:blipFill>
          <a:blip r:embed="rId3"/>
          <a:srcRect/>
          <a:stretch>
            <a:fillRect/>
          </a:stretch>
        </p:blipFill>
        <p:spPr bwMode="auto">
          <a:xfrm>
            <a:off x="684213" y="3033713"/>
            <a:ext cx="7883525" cy="1301750"/>
          </a:xfrm>
          <a:prstGeom prst="rect">
            <a:avLst/>
          </a:prstGeom>
          <a:noFill/>
          <a:ln w="9525">
            <a:noFill/>
            <a:miter lim="800000"/>
            <a:headEnd/>
            <a:tailEnd/>
          </a:ln>
        </p:spPr>
      </p:pic>
      <p:sp>
        <p:nvSpPr>
          <p:cNvPr id="58379" name="모서리가 둥근 직사각형 7"/>
          <p:cNvSpPr>
            <a:spLocks noChangeArrowheads="1"/>
          </p:cNvSpPr>
          <p:nvPr/>
        </p:nvSpPr>
        <p:spPr bwMode="auto">
          <a:xfrm>
            <a:off x="539750" y="4448175"/>
            <a:ext cx="8243888" cy="13906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9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이행계획서 </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취급시설의 개선명세서</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이행계획 및 공사비</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이행기간 동안의 유해화학물질 안전관리계획</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서류 첨부하여</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지체없이 제출</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9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개선기간 연장요청 </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천재지변 또는 부득이한 사유로 이행기간 내에 이행할 수 없는 경우 </a:t>
            </a:r>
            <a:r>
              <a:rPr kumimoji="0" lang="en-US" altLang="ko-KR" sz="1600">
                <a:latin typeface="HY헤드라인M" pitchFamily="18" charset="-127"/>
                <a:ea typeface="HY헤드라인M" pitchFamily="18" charset="-127"/>
                <a:cs typeface="Arial" pitchFamily="34" charset="0"/>
                <a:sym typeface="맑은 고딕" pitchFamily="50" charset="-127"/>
              </a:rPr>
              <a:t>6</a:t>
            </a:r>
            <a:r>
              <a:rPr kumimoji="0" lang="ko-KR" altLang="en-US" sz="1600">
                <a:latin typeface="HY헤드라인M" pitchFamily="18" charset="-127"/>
                <a:ea typeface="HY헤드라인M" pitchFamily="18" charset="-127"/>
                <a:cs typeface="Arial" pitchFamily="34" charset="0"/>
                <a:sym typeface="맑은 고딕" pitchFamily="50" charset="-127"/>
              </a:rPr>
              <a:t>개월의 범위 이내에서 개선기간 연장 요청</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58380" name="TextBox 8"/>
          <p:cNvSpPr txBox="1">
            <a:spLocks noChangeArrowheads="1"/>
          </p:cNvSpPr>
          <p:nvPr/>
        </p:nvSpPr>
        <p:spPr bwMode="auto">
          <a:xfrm>
            <a:off x="1116013" y="6057900"/>
            <a:ext cx="6985000"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영업허가 취소 또는 영업정지 처분 가능</a:t>
            </a:r>
            <a:r>
              <a:rPr kumimoji="0" lang="en-US" altLang="ko-KR" sz="1400">
                <a:latin typeface="HY헤드라인M" pitchFamily="18" charset="-127"/>
                <a:ea typeface="HY헤드라인M" pitchFamily="18" charset="-127"/>
              </a:rPr>
              <a:t>, 3</a:t>
            </a:r>
            <a:r>
              <a:rPr kumimoji="0" lang="ko-KR" altLang="en-US" sz="1400">
                <a:latin typeface="HY헤드라인M" pitchFamily="18" charset="-127"/>
                <a:ea typeface="HY헤드라인M" pitchFamily="18" charset="-127"/>
              </a:rPr>
              <a:t>년 이하의 징역 또는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천만원 이하의 벌금</a:t>
            </a:r>
            <a:r>
              <a:rPr kumimoji="0" lang="en-US" altLang="ko-KR" sz="1400">
                <a:latin typeface="HY헤드라인M" pitchFamily="18" charset="-127"/>
                <a:ea typeface="HY헤드라인M" pitchFamily="18" charset="-127"/>
              </a:rPr>
              <a:t>   </a:t>
            </a:r>
            <a:endParaRPr kumimoji="0" lang="ko-KR" altLang="en-US" sz="1400">
              <a:latin typeface="HY헤드라인M" pitchFamily="18" charset="-127"/>
              <a:ea typeface="HY헤드라인M" pitchFamily="18" charset="-127"/>
            </a:endParaRPr>
          </a:p>
        </p:txBody>
      </p:sp>
      <p:sp>
        <p:nvSpPr>
          <p:cNvPr id="13" name="직사각형 1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취급시설 개선명령</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25</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ChangeArrowheads="1"/>
          </p:cNvSpPr>
          <p:nvPr/>
        </p:nvSpPr>
        <p:spPr bwMode="auto">
          <a:xfrm>
            <a:off x="1214438" y="2293938"/>
            <a:ext cx="6858000" cy="523875"/>
          </a:xfrm>
          <a:prstGeom prst="rect">
            <a:avLst/>
          </a:prstGeom>
          <a:noFill/>
          <a:ln w="9525">
            <a:noFill/>
            <a:miter lim="800000"/>
            <a:headEnd/>
            <a:tailEnd/>
          </a:ln>
        </p:spPr>
        <p:txBody>
          <a:bodyPr>
            <a:spAutoFit/>
          </a:bodyPr>
          <a:lstStyle/>
          <a:p>
            <a:pPr algn="ctr"/>
            <a:r>
              <a:rPr kumimoji="0" lang="en-US" altLang="ko-KR" sz="2800">
                <a:latin typeface="HY헤드라인M" pitchFamily="18" charset="-127"/>
                <a:ea typeface="HY헤드라인M" pitchFamily="18" charset="-127"/>
              </a:rPr>
              <a:t>1-2-4. </a:t>
            </a:r>
            <a:r>
              <a:rPr kumimoji="0" lang="ko-KR" altLang="en-US" sz="2800">
                <a:latin typeface="HY헤드라인M" pitchFamily="18" charset="-127"/>
                <a:ea typeface="HY헤드라인M" pitchFamily="18" charset="-127"/>
              </a:rPr>
              <a:t>유해화학물질 영업자 준수사항</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영업 허가</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100" dirty="0">
              <a:solidFill>
                <a:sysClr val="windowText" lastClr="000000"/>
              </a:solidFill>
              <a:latin typeface="HY헤드라인M" panose="02030600000101010101" pitchFamily="18" charset="-127"/>
              <a:ea typeface="HY헤드라인M" panose="02030600000101010101" pitchFamily="18" charset="-127"/>
            </a:endParaRPr>
          </a:p>
        </p:txBody>
      </p:sp>
      <p:sp>
        <p:nvSpPr>
          <p:cNvPr id="60419" name="모서리가 둥근 직사각형 3"/>
          <p:cNvSpPr>
            <a:spLocks noChangeArrowheads="1"/>
          </p:cNvSpPr>
          <p:nvPr/>
        </p:nvSpPr>
        <p:spPr bwMode="auto">
          <a:xfrm>
            <a:off x="395288" y="1071563"/>
            <a:ext cx="8320087"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유해화학물질 영업 구분</a:t>
            </a:r>
            <a:r>
              <a:rPr kumimoji="0"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b="1">
                <a:ea typeface="HY헤드라인M" pitchFamily="18" charset="-127"/>
                <a:cs typeface="Arial" pitchFamily="34" charset="0"/>
              </a:rPr>
              <a:t>유해화학물질의 영업 및 관리 등에 관한 업무처리 규정</a:t>
            </a:r>
            <a:r>
              <a:rPr lang="en-US" altLang="ko-KR" sz="1200" b="1">
                <a:ea typeface="HY헤드라인M" pitchFamily="18" charset="-127"/>
                <a:cs typeface="Arial" pitchFamily="34" charset="0"/>
              </a:rPr>
              <a:t>,  </a:t>
            </a:r>
            <a:r>
              <a:rPr lang="ko-KR" altLang="en-US" sz="1200" b="1">
                <a:ea typeface="HY헤드라인M" pitchFamily="18" charset="-127"/>
                <a:cs typeface="Arial" pitchFamily="34" charset="0"/>
              </a:rPr>
              <a:t>환경부예규 제</a:t>
            </a:r>
            <a:r>
              <a:rPr lang="en-US" altLang="ko-KR" sz="1200" b="1">
                <a:ea typeface="HY헤드라인M" pitchFamily="18" charset="-127"/>
                <a:cs typeface="Arial" pitchFamily="34" charset="0"/>
              </a:rPr>
              <a:t>541</a:t>
            </a:r>
            <a:r>
              <a:rPr lang="ko-KR" altLang="en-US" sz="1200" b="1">
                <a:ea typeface="HY헤드라인M" pitchFamily="18" charset="-127"/>
                <a:cs typeface="Arial" pitchFamily="34" charset="0"/>
              </a:rPr>
              <a:t>호</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0420" name="모서리가 둥근 직사각형 4"/>
          <p:cNvSpPr>
            <a:spLocks noChangeArrowheads="1"/>
          </p:cNvSpPr>
          <p:nvPr/>
        </p:nvSpPr>
        <p:spPr bwMode="auto">
          <a:xfrm>
            <a:off x="323850" y="1582738"/>
            <a:ext cx="8243888" cy="4466864"/>
          </a:xfrm>
          <a:prstGeom prst="roundRect">
            <a:avLst>
              <a:gd name="adj" fmla="val 0"/>
            </a:avLst>
          </a:prstGeom>
          <a:noFill/>
          <a:ln w="9525">
            <a:noFill/>
            <a:round/>
            <a:headEnd/>
            <a:tailEnd/>
          </a:ln>
        </p:spPr>
        <p:txBody>
          <a:bodyPr lIns="216000">
            <a:spAutoFit/>
          </a:bodyPr>
          <a:lstStyle/>
          <a:p>
            <a:pPr marL="990600" indent="-990600">
              <a:lnSpc>
                <a:spcPct val="150000"/>
              </a:lnSpc>
            </a:pPr>
            <a:r>
              <a:rPr kumimoji="0" lang="en-US" altLang="ko-KR" sz="1600" dirty="0">
                <a:latin typeface="HY헤드라인M" pitchFamily="18" charset="-127"/>
                <a:ea typeface="HY헤드라인M" pitchFamily="18" charset="-127"/>
                <a:cs typeface="Arial" pitchFamily="34" charset="0"/>
                <a:sym typeface="맑은 고딕" pitchFamily="50" charset="-127"/>
              </a:rPr>
              <a:t>1.</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제조업 </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판매할 목적으로 유해화학물질 중 허가물질 및 금지물질을 제외한 나머지              물질을 제조하는 영업</a:t>
            </a:r>
            <a:endParaRPr lang="en-US" altLang="ko-KR" sz="1600" dirty="0">
              <a:latin typeface="HY헤드라인M" pitchFamily="18" charset="-127"/>
              <a:ea typeface="HY헤드라인M" pitchFamily="18" charset="-127"/>
              <a:cs typeface="Arial" pitchFamily="34" charset="0"/>
            </a:endParaRPr>
          </a:p>
          <a:p>
            <a:pPr marL="990600" indent="-990600">
              <a:lnSpc>
                <a:spcPct val="150000"/>
              </a:lnSpc>
            </a:pPr>
            <a:r>
              <a:rPr lang="en-US" altLang="ko-KR" sz="1400" dirty="0" smtClean="0">
                <a:latin typeface="HY헤드라인M" pitchFamily="18" charset="-127"/>
                <a:ea typeface="HY헤드라인M" pitchFamily="18" charset="-127"/>
                <a:cs typeface="Arial" pitchFamily="34" charset="0"/>
              </a:rPr>
              <a:t>   ※ </a:t>
            </a:r>
            <a:r>
              <a:rPr lang="ko-KR" altLang="en-US" sz="1400" dirty="0">
                <a:latin typeface="HY헤드라인M" pitchFamily="18" charset="-127"/>
                <a:ea typeface="HY헤드라인M" pitchFamily="18" charset="-127"/>
                <a:cs typeface="Arial" pitchFamily="34" charset="0"/>
              </a:rPr>
              <a:t>유해화학물질을 원료로 사용하여 유해화학물질인 제품을 생산할 경우</a:t>
            </a:r>
          </a:p>
          <a:p>
            <a:pPr marL="990600" indent="-990600">
              <a:lnSpc>
                <a:spcPct val="150000"/>
              </a:lnSpc>
            </a:pPr>
            <a:r>
              <a:rPr lang="en-US" altLang="ko-KR" sz="1600" dirty="0">
                <a:latin typeface="HY헤드라인M" pitchFamily="18" charset="-127"/>
                <a:ea typeface="HY헤드라인M" pitchFamily="18" charset="-127"/>
                <a:cs typeface="Arial" pitchFamily="34" charset="0"/>
              </a:rPr>
              <a:t>2. </a:t>
            </a:r>
            <a:r>
              <a:rPr lang="ko-KR" altLang="en-US" sz="1600" dirty="0">
                <a:latin typeface="HY헤드라인M" pitchFamily="18" charset="-127"/>
                <a:ea typeface="HY헤드라인M" pitchFamily="18" charset="-127"/>
                <a:cs typeface="Arial" pitchFamily="34" charset="0"/>
              </a:rPr>
              <a:t>판매업 </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유해화학물질 중 허가물질 및 금지물질을 제외한 나머지 물질을 상업적으로 판매하는 영업</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판매를 알선하는 경우 포함</a:t>
            </a:r>
            <a:endParaRPr lang="en-US" altLang="ko-KR" sz="1600" dirty="0">
              <a:latin typeface="HY헤드라인M" pitchFamily="18" charset="-127"/>
              <a:ea typeface="HY헤드라인M" pitchFamily="18" charset="-127"/>
              <a:cs typeface="Arial" pitchFamily="34" charset="0"/>
            </a:endParaRPr>
          </a:p>
          <a:p>
            <a:pPr marL="990600" indent="-990600">
              <a:lnSpc>
                <a:spcPct val="150000"/>
              </a:lnSpc>
            </a:pPr>
            <a:r>
              <a:rPr lang="en-US" altLang="ko-KR" sz="1600" dirty="0">
                <a:latin typeface="HY헤드라인M" pitchFamily="18" charset="-127"/>
                <a:ea typeface="HY헤드라인M" pitchFamily="18" charset="-127"/>
                <a:cs typeface="Arial" pitchFamily="34" charset="0"/>
              </a:rPr>
              <a:t>3. </a:t>
            </a:r>
            <a:r>
              <a:rPr lang="ko-KR" altLang="en-US" sz="1600" dirty="0">
                <a:latin typeface="HY헤드라인M" pitchFamily="18" charset="-127"/>
                <a:ea typeface="HY헤드라인M" pitchFamily="18" charset="-127"/>
                <a:cs typeface="Arial" pitchFamily="34" charset="0"/>
              </a:rPr>
              <a:t>보관</a:t>
            </a:r>
            <a:r>
              <a:rPr lang="en-US" altLang="ko-KR" sz="1600" dirty="0">
                <a:latin typeface="HY헤드라인M" pitchFamily="18" charset="-127"/>
                <a:ea typeface="HY헤드라인M" pitchFamily="18" charset="-127"/>
                <a:cs typeface="Arial" pitchFamily="34" charset="0"/>
              </a:rPr>
              <a:t>·</a:t>
            </a:r>
            <a:r>
              <a:rPr lang="ko-KR" altLang="en-US" sz="1600" dirty="0" err="1">
                <a:latin typeface="HY헤드라인M" pitchFamily="18" charset="-127"/>
                <a:ea typeface="HY헤드라인M" pitchFamily="18" charset="-127"/>
                <a:cs typeface="Arial" pitchFamily="34" charset="0"/>
              </a:rPr>
              <a:t>저장업</a:t>
            </a:r>
            <a:r>
              <a:rPr lang="ko-KR" altLang="en-US" sz="1600" dirty="0">
                <a:latin typeface="HY헤드라인M" pitchFamily="18" charset="-127"/>
                <a:ea typeface="HY헤드라인M" pitchFamily="18" charset="-127"/>
                <a:cs typeface="Arial" pitchFamily="34" charset="0"/>
              </a:rPr>
              <a:t> </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유해화학물질 중 허가물질 및 금지물질을 제외한 나머지 물질을 제조</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사용</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판매 및 운반할 목적으로 일정한 시설에 보관</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저장하는 영업</a:t>
            </a:r>
            <a:endParaRPr lang="en-US" altLang="ko-KR" sz="1600" dirty="0">
              <a:latin typeface="HY헤드라인M" pitchFamily="18" charset="-127"/>
              <a:ea typeface="HY헤드라인M" pitchFamily="18" charset="-127"/>
              <a:cs typeface="Arial" pitchFamily="34" charset="0"/>
            </a:endParaRPr>
          </a:p>
          <a:p>
            <a:pPr marL="990600" indent="-990600">
              <a:lnSpc>
                <a:spcPct val="150000"/>
              </a:lnSpc>
            </a:pPr>
            <a:r>
              <a:rPr lang="en-US" altLang="ko-KR" sz="1600" dirty="0">
                <a:latin typeface="HY헤드라인M" pitchFamily="18" charset="-127"/>
                <a:ea typeface="HY헤드라인M" pitchFamily="18" charset="-127"/>
                <a:cs typeface="Arial" pitchFamily="34" charset="0"/>
              </a:rPr>
              <a:t>4. </a:t>
            </a:r>
            <a:r>
              <a:rPr lang="ko-KR" altLang="en-US" sz="1600" dirty="0" err="1">
                <a:latin typeface="HY헤드라인M" pitchFamily="18" charset="-127"/>
                <a:ea typeface="HY헤드라인M" pitchFamily="18" charset="-127"/>
                <a:cs typeface="Arial" pitchFamily="34" charset="0"/>
              </a:rPr>
              <a:t>운반업</a:t>
            </a:r>
            <a:r>
              <a:rPr lang="ko-KR" altLang="en-US" sz="1600" dirty="0">
                <a:latin typeface="HY헤드라인M" pitchFamily="18" charset="-127"/>
                <a:ea typeface="HY헤드라인M" pitchFamily="18" charset="-127"/>
                <a:cs typeface="Arial" pitchFamily="34" charset="0"/>
              </a:rPr>
              <a:t> </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유해화학물질 중 허가물질 및 금지물질을 제외한 나머지 물질을 </a:t>
            </a:r>
            <a:r>
              <a:rPr lang="ko-KR" altLang="en-US" sz="1600" dirty="0" smtClean="0">
                <a:latin typeface="HY헤드라인M" pitchFamily="18" charset="-127"/>
                <a:ea typeface="HY헤드라인M" pitchFamily="18" charset="-127"/>
                <a:cs typeface="Arial" pitchFamily="34" charset="0"/>
              </a:rPr>
              <a:t>운반         </a:t>
            </a:r>
            <a:r>
              <a:rPr lang="en-US" altLang="ko-KR" sz="1600" dirty="0" smtClean="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항공기</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선박</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철도를 이용한 운반은 제외한다</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하는 영업</a:t>
            </a:r>
            <a:endParaRPr lang="en-US" altLang="ko-KR" sz="1600" dirty="0">
              <a:latin typeface="HY헤드라인M" pitchFamily="18" charset="-127"/>
              <a:ea typeface="HY헤드라인M" pitchFamily="18" charset="-127"/>
              <a:cs typeface="Arial" pitchFamily="34" charset="0"/>
            </a:endParaRPr>
          </a:p>
          <a:p>
            <a:pPr marL="990600" indent="-990600">
              <a:lnSpc>
                <a:spcPct val="150000"/>
              </a:lnSpc>
            </a:pPr>
            <a:r>
              <a:rPr lang="en-US" altLang="ko-KR" sz="1600" dirty="0">
                <a:latin typeface="HY헤드라인M" pitchFamily="18" charset="-127"/>
                <a:ea typeface="HY헤드라인M" pitchFamily="18" charset="-127"/>
                <a:cs typeface="Arial" pitchFamily="34" charset="0"/>
              </a:rPr>
              <a:t>5. </a:t>
            </a:r>
            <a:r>
              <a:rPr lang="ko-KR" altLang="en-US" sz="1600" dirty="0" err="1">
                <a:latin typeface="HY헤드라인M" pitchFamily="18" charset="-127"/>
                <a:ea typeface="HY헤드라인M" pitchFamily="18" charset="-127"/>
                <a:cs typeface="Arial" pitchFamily="34" charset="0"/>
              </a:rPr>
              <a:t>사용업</a:t>
            </a:r>
            <a:r>
              <a:rPr lang="ko-KR" altLang="en-US" sz="1600" dirty="0">
                <a:latin typeface="HY헤드라인M" pitchFamily="18" charset="-127"/>
                <a:ea typeface="HY헤드라인M" pitchFamily="18" charset="-127"/>
                <a:cs typeface="Arial" pitchFamily="34" charset="0"/>
              </a:rPr>
              <a:t> </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유해화학물질 중 허가물질 및 금지물질을 제외한 나머지 물질을 사용하여 제품을 제조하거나 세척</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洗滌</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도장</a:t>
            </a:r>
            <a:r>
              <a:rPr lang="en-US" altLang="ko-KR" sz="1600" dirty="0">
                <a:latin typeface="HY헤드라인M" pitchFamily="18" charset="-127"/>
                <a:ea typeface="HY헤드라인M" pitchFamily="18" charset="-127"/>
                <a:cs typeface="Arial" pitchFamily="34" charset="0"/>
              </a:rPr>
              <a:t>(</a:t>
            </a:r>
            <a:r>
              <a:rPr lang="ko-KR" altLang="en-US" sz="1600" dirty="0">
                <a:latin typeface="HY헤드라인M" pitchFamily="18" charset="-127"/>
                <a:ea typeface="HY헤드라인M" pitchFamily="18" charset="-127"/>
                <a:cs typeface="Arial" pitchFamily="34" charset="0"/>
              </a:rPr>
              <a:t>塗裝</a:t>
            </a:r>
            <a:r>
              <a:rPr lang="en-US" altLang="ko-KR" sz="1600" dirty="0">
                <a:latin typeface="HY헤드라인M" pitchFamily="18" charset="-127"/>
                <a:ea typeface="HY헤드라인M" pitchFamily="18" charset="-127"/>
                <a:cs typeface="Arial" pitchFamily="34" charset="0"/>
              </a:rPr>
              <a:t>) </a:t>
            </a:r>
            <a:r>
              <a:rPr lang="ko-KR" altLang="en-US" sz="1600" dirty="0">
                <a:latin typeface="HY헤드라인M" pitchFamily="18" charset="-127"/>
                <a:ea typeface="HY헤드라인M" pitchFamily="18" charset="-127"/>
                <a:cs typeface="Arial" pitchFamily="34" charset="0"/>
              </a:rPr>
              <a:t>등 작업과정 중에 이들 물질을 </a:t>
            </a:r>
            <a:r>
              <a:rPr lang="ko-KR" altLang="en-US" sz="1600" dirty="0" smtClean="0">
                <a:latin typeface="HY헤드라인M" pitchFamily="18" charset="-127"/>
                <a:ea typeface="HY헤드라인M" pitchFamily="18" charset="-127"/>
                <a:cs typeface="Arial" pitchFamily="34" charset="0"/>
              </a:rPr>
              <a:t>  사용하는 </a:t>
            </a:r>
            <a:r>
              <a:rPr lang="ko-KR" altLang="en-US" sz="1600" dirty="0">
                <a:latin typeface="HY헤드라인M" pitchFamily="18" charset="-127"/>
                <a:ea typeface="HY헤드라인M" pitchFamily="18" charset="-127"/>
                <a:cs typeface="Arial" pitchFamily="34" charset="0"/>
              </a:rPr>
              <a:t>영업</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09550" y="-4763"/>
            <a:ext cx="8826500" cy="784226"/>
          </a:xfrm>
          <a:prstGeom prst="rect">
            <a:avLst/>
          </a:prstGeom>
          <a:noFill/>
          <a:ln w="9525">
            <a:noFill/>
            <a:miter lim="800000"/>
            <a:headEnd/>
            <a:tailEnd/>
          </a:ln>
        </p:spPr>
        <p:txBody>
          <a:bodyPr anchor="ctr"/>
          <a:lstStyle/>
          <a:p>
            <a:pPr algn="ctr"/>
            <a:r>
              <a:rPr lang="en-US" altLang="ko-KR" sz="2800">
                <a:solidFill>
                  <a:srgbClr val="000000"/>
                </a:solidFill>
                <a:latin typeface="HY헤드라인M" pitchFamily="18" charset="-127"/>
                <a:ea typeface="HY헤드라인M" pitchFamily="18" charset="-127"/>
              </a:rPr>
              <a:t> </a:t>
            </a:r>
            <a:r>
              <a:rPr lang="ko-KR" altLang="en-US" sz="2800">
                <a:solidFill>
                  <a:srgbClr val="000000"/>
                </a:solidFill>
                <a:latin typeface="HY헤드라인M" pitchFamily="18" charset="-127"/>
                <a:ea typeface="HY헤드라인M" pitchFamily="18" charset="-127"/>
              </a:rPr>
              <a:t>화관법 개정 배경</a:t>
            </a:r>
            <a:endParaRPr lang="ko-KR" altLang="en-US" sz="2800">
              <a:solidFill>
                <a:srgbClr val="000000"/>
              </a:solidFill>
              <a:latin typeface="맑은 고딕" pitchFamily="50" charset="-127"/>
            </a:endParaRPr>
          </a:p>
        </p:txBody>
      </p:sp>
      <p:sp>
        <p:nvSpPr>
          <p:cNvPr id="20" name="모서리가 둥근 직사각형 19"/>
          <p:cNvSpPr/>
          <p:nvPr/>
        </p:nvSpPr>
        <p:spPr>
          <a:xfrm>
            <a:off x="349250" y="1052513"/>
            <a:ext cx="4273550" cy="500062"/>
          </a:xfrm>
          <a:prstGeom prst="roundRect">
            <a:avLst/>
          </a:prstGeom>
          <a:solidFill>
            <a:srgbClr val="0070C0"/>
          </a:solidFill>
        </p:spPr>
        <p:style>
          <a:lnRef idx="3">
            <a:schemeClr val="lt1"/>
          </a:lnRef>
          <a:fillRef idx="1">
            <a:schemeClr val="accent2"/>
          </a:fillRef>
          <a:effectRef idx="1">
            <a:schemeClr val="accent2"/>
          </a:effectRef>
          <a:fontRef idx="minor">
            <a:schemeClr val="lt1"/>
          </a:fontRef>
        </p:style>
        <p:txBody>
          <a:bodyPr anchor="ctr"/>
          <a:lstStyle/>
          <a:p>
            <a:pPr algn="ctr" fontAlgn="auto">
              <a:lnSpc>
                <a:spcPct val="110000"/>
              </a:lnSpc>
              <a:spcBef>
                <a:spcPts val="0"/>
              </a:spcBef>
              <a:spcAft>
                <a:spcPts val="0"/>
              </a:spcAft>
              <a:buFont typeface="Wingdings" pitchFamily="2" charset="2"/>
              <a:buNone/>
              <a:defRPr/>
            </a:pPr>
            <a:r>
              <a:rPr kumimoji="0" lang="ko-KR" altLang="en-US" sz="2000" b="1" dirty="0">
                <a:solidFill>
                  <a:srgbClr val="FFFFFF"/>
                </a:solidFill>
                <a:latin typeface="HY헤드라인M" panose="02030600000101010101" pitchFamily="18" charset="-127"/>
                <a:ea typeface="HY헤드라인M" panose="02030600000101010101" pitchFamily="18" charset="-127"/>
              </a:rPr>
              <a:t>화학물질관련법 제</a:t>
            </a:r>
            <a:r>
              <a:rPr kumimoji="0" lang="ko-KR" altLang="en-US" sz="2000" dirty="0">
                <a:solidFill>
                  <a:schemeClr val="tx1"/>
                </a:solidFill>
                <a:latin typeface="HY헤드라인M" panose="02030600000101010101" pitchFamily="18" charset="-127"/>
                <a:ea typeface="HY헤드라인M" panose="02030600000101010101" pitchFamily="18" charset="-127"/>
                <a:cs typeface="Times New Roman" pitchFamily="18" charset="0"/>
              </a:rPr>
              <a:t> </a:t>
            </a:r>
            <a:r>
              <a:rPr kumimoji="0" lang="ko-KR" altLang="en-US" sz="2000" dirty="0">
                <a:solidFill>
                  <a:schemeClr val="bg1"/>
                </a:solidFill>
                <a:latin typeface="HY헤드라인M" panose="02030600000101010101" pitchFamily="18" charset="-127"/>
                <a:ea typeface="HY헤드라인M" panose="02030600000101010101" pitchFamily="18" charset="-127"/>
                <a:cs typeface="Times New Roman" pitchFamily="18" charset="0"/>
              </a:rPr>
              <a:t>∙개정 배경</a:t>
            </a:r>
            <a:endParaRPr kumimoji="0" lang="en-US" altLang="ko-KR" sz="2000" b="1" dirty="0">
              <a:solidFill>
                <a:schemeClr val="bg1"/>
              </a:solidFill>
              <a:latin typeface="HY헤드라인M" panose="02030600000101010101" pitchFamily="18" charset="-127"/>
              <a:ea typeface="HY헤드라인M" panose="02030600000101010101" pitchFamily="18" charset="-127"/>
            </a:endParaRPr>
          </a:p>
        </p:txBody>
      </p:sp>
      <p:sp>
        <p:nvSpPr>
          <p:cNvPr id="13" name="직사각형 12"/>
          <p:cNvSpPr/>
          <p:nvPr/>
        </p:nvSpPr>
        <p:spPr bwMode="auto">
          <a:xfrm>
            <a:off x="172666" y="1050254"/>
            <a:ext cx="4543351" cy="506538"/>
          </a:xfrm>
          <a:prstGeom prst="rect">
            <a:avLst/>
          </a:prstGeom>
          <a:ln/>
        </p:spPr>
        <p:style>
          <a:lnRef idx="3">
            <a:schemeClr val="lt1"/>
          </a:lnRef>
          <a:fillRef idx="1">
            <a:schemeClr val="accent1"/>
          </a:fillRef>
          <a:effectRef idx="1">
            <a:schemeClr val="accent1"/>
          </a:effectRef>
          <a:fontRef idx="minor">
            <a:schemeClr val="lt1"/>
          </a:fontRef>
        </p:style>
        <p:txBody>
          <a:bodyPr lIns="0" tIns="0" rIns="0" bIns="0" anchor="ctr">
            <a:sp3d>
              <a:bevelT w="0"/>
              <a:contourClr>
                <a:srgbClr val="207384"/>
              </a:contourClr>
            </a:sp3d>
          </a:bodyPr>
          <a:lstStyle/>
          <a:p>
            <a:pPr algn="ctr" defTabSz="1330325" eaLnBrk="0" fontAlgn="auto" hangingPunct="0">
              <a:spcAft>
                <a:spcPts val="600"/>
              </a:spcAft>
              <a:buClr>
                <a:prstClr val="black"/>
              </a:buClr>
              <a:buSzPct val="100000"/>
              <a:defRPr/>
            </a:pPr>
            <a:r>
              <a:rPr kumimoji="0" lang="ko-KR" altLang="en-US" sz="1600" dirty="0">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rPr>
              <a:t>가습기 살균제 피해</a:t>
            </a:r>
            <a:endParaRPr kumimoji="0" lang="en-US" altLang="ko-KR" sz="1600" dirty="0">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endParaRPr>
          </a:p>
        </p:txBody>
      </p:sp>
      <p:sp>
        <p:nvSpPr>
          <p:cNvPr id="14" name="모서리가 둥근 직사각형 13"/>
          <p:cNvSpPr/>
          <p:nvPr/>
        </p:nvSpPr>
        <p:spPr bwMode="auto">
          <a:xfrm>
            <a:off x="179513" y="1556792"/>
            <a:ext cx="4536504" cy="5112568"/>
          </a:xfrm>
          <a:prstGeom prst="roundRect">
            <a:avLst>
              <a:gd name="adj" fmla="val 3403"/>
            </a:avLst>
          </a:prstGeom>
          <a:noFill/>
        </p:spPr>
        <p:txBody>
          <a:bodyPr lIns="0" tIns="0" rIns="0" bIns="0" anchor="ctr">
            <a:scene3d>
              <a:camera prst="orthographicFront"/>
              <a:lightRig rig="threePt" dir="t"/>
            </a:scene3d>
            <a:sp3d>
              <a:bevelT w="1270" h="6350"/>
              <a:contourClr>
                <a:schemeClr val="bg1"/>
              </a:contourClr>
            </a:sp3d>
          </a:bodyPr>
          <a:lstStyle/>
          <a:p>
            <a:pPr marL="174625" indent="-174625" defTabSz="762000" fontAlgn="auto" latinLnBrk="0">
              <a:lnSpc>
                <a:spcPct val="150000"/>
              </a:lnSpc>
              <a:spcBef>
                <a:spcPts val="0"/>
              </a:spcBef>
              <a:spcAft>
                <a:spcPts val="300"/>
              </a:spcAft>
              <a:buFontTx/>
              <a:buBlip>
                <a:blip r:embed="rId3"/>
              </a:buBlip>
              <a:defRPr/>
            </a:pPr>
            <a:r>
              <a:rPr kumimoji="0" lang="en-US" altLang="ko-KR" sz="1400" spc="-100" dirty="0">
                <a:latin typeface="맑은 고딕" panose="020B0503020000020004" pitchFamily="50" charset="-127"/>
                <a:ea typeface="맑은 고딕" panose="020B0503020000020004" pitchFamily="50" charset="-127"/>
                <a:sym typeface="Gill Sans" charset="0"/>
              </a:rPr>
              <a:t>1994</a:t>
            </a:r>
            <a:r>
              <a:rPr kumimoji="0" lang="ko-KR" altLang="en-US" sz="1400" spc="-100" dirty="0">
                <a:latin typeface="맑은 고딕" panose="020B0503020000020004" pitchFamily="50" charset="-127"/>
                <a:ea typeface="맑은 고딕" panose="020B0503020000020004" pitchFamily="50" charset="-127"/>
                <a:sym typeface="Gill Sans" charset="0"/>
              </a:rPr>
              <a:t> 년</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㈜유공 가습기 살균제 최초 판매</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marL="174625" indent="-174625" defTabSz="762000" fontAlgn="auto" latinLnBrk="0">
              <a:lnSpc>
                <a:spcPct val="150000"/>
              </a:lnSpc>
              <a:spcBef>
                <a:spcPts val="0"/>
              </a:spcBef>
              <a:spcAft>
                <a:spcPts val="300"/>
              </a:spcAft>
              <a:buFontTx/>
              <a:buBlip>
                <a:blip r:embed="rId3"/>
              </a:buBlip>
              <a:defRPr/>
            </a:pPr>
            <a:r>
              <a:rPr kumimoji="0" lang="en-US" altLang="ko-KR" sz="1400" spc="-100" dirty="0">
                <a:latin typeface="맑은 고딕" panose="020B0503020000020004" pitchFamily="50" charset="-127"/>
                <a:ea typeface="맑은 고딕" panose="020B0503020000020004" pitchFamily="50" charset="-127"/>
                <a:sym typeface="Gill Sans" charset="0"/>
              </a:rPr>
              <a:t>2006</a:t>
            </a:r>
            <a:r>
              <a:rPr kumimoji="0" lang="ko-KR" altLang="en-US" sz="1400" spc="-100" dirty="0">
                <a:latin typeface="맑은 고딕" panose="020B0503020000020004" pitchFamily="50" charset="-127"/>
                <a:ea typeface="맑은 고딕" panose="020B0503020000020004" pitchFamily="50" charset="-127"/>
                <a:sym typeface="Gill Sans" charset="0"/>
              </a:rPr>
              <a:t>년 </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원인미상 </a:t>
            </a:r>
            <a:r>
              <a:rPr kumimoji="0" lang="ko-KR" altLang="en-US" sz="1400" spc="-100" dirty="0" err="1">
                <a:latin typeface="맑은 고딕" panose="020B0503020000020004" pitchFamily="50" charset="-127"/>
                <a:ea typeface="맑은 고딕" panose="020B0503020000020004" pitchFamily="50" charset="-127"/>
                <a:sym typeface="Gill Sans" charset="0"/>
              </a:rPr>
              <a:t>호흡부전증</a:t>
            </a:r>
            <a:r>
              <a:rPr kumimoji="0" lang="ko-KR" altLang="en-US" sz="1400" spc="-100" dirty="0">
                <a:latin typeface="맑은 고딕" panose="020B0503020000020004" pitchFamily="50" charset="-127"/>
                <a:ea typeface="맑은 고딕" panose="020B0503020000020004" pitchFamily="50" charset="-127"/>
                <a:sym typeface="Gill Sans" charset="0"/>
              </a:rPr>
              <a:t> 환자 동시입원</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marL="174625" indent="-174625" defTabSz="762000" fontAlgn="auto" latinLnBrk="0">
              <a:lnSpc>
                <a:spcPct val="150000"/>
              </a:lnSpc>
              <a:spcBef>
                <a:spcPts val="0"/>
              </a:spcBef>
              <a:spcAft>
                <a:spcPts val="300"/>
              </a:spcAft>
              <a:buFontTx/>
              <a:buBlip>
                <a:blip r:embed="rId3"/>
              </a:buBlip>
              <a:defRPr/>
            </a:pPr>
            <a:r>
              <a:rPr kumimoji="0" lang="en-US" altLang="ko-KR" sz="1400" spc="-100" dirty="0">
                <a:latin typeface="맑은 고딕" panose="020B0503020000020004" pitchFamily="50" charset="-127"/>
                <a:ea typeface="맑은 고딕" panose="020B0503020000020004" pitchFamily="50" charset="-127"/>
                <a:sym typeface="Gill Sans" charset="0"/>
              </a:rPr>
              <a:t>2011</a:t>
            </a:r>
            <a:r>
              <a:rPr kumimoji="0" lang="ko-KR" altLang="en-US" sz="1400" spc="-100" dirty="0">
                <a:latin typeface="맑은 고딕" panose="020B0503020000020004" pitchFamily="50" charset="-127"/>
                <a:ea typeface="맑은 고딕" panose="020B0503020000020004" pitchFamily="50" charset="-127"/>
                <a:sym typeface="Gill Sans" charset="0"/>
              </a:rPr>
              <a:t>년  </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- 4</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급성호흡부진 임산부 환자 입원</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- 5 </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34</a:t>
            </a:r>
            <a:r>
              <a:rPr kumimoji="0" lang="ko-KR" altLang="en-US" sz="1400" spc="-100" dirty="0">
                <a:latin typeface="맑은 고딕" panose="020B0503020000020004" pitchFamily="50" charset="-127"/>
                <a:ea typeface="맑은 고딕" panose="020B0503020000020004" pitchFamily="50" charset="-127"/>
                <a:sym typeface="Gill Sans" charset="0"/>
              </a:rPr>
              <a:t>세 여성환자 등 </a:t>
            </a:r>
            <a:r>
              <a:rPr kumimoji="0" lang="en-US" altLang="ko-KR" sz="1400" spc="-100" dirty="0">
                <a:latin typeface="맑은 고딕" panose="020B0503020000020004" pitchFamily="50" charset="-127"/>
                <a:ea typeface="맑은 고딕" panose="020B0503020000020004" pitchFamily="50" charset="-127"/>
                <a:sym typeface="Gill Sans" charset="0"/>
              </a:rPr>
              <a:t>4</a:t>
            </a:r>
            <a:r>
              <a:rPr kumimoji="0" lang="ko-KR" altLang="en-US" sz="1400" spc="-100" dirty="0">
                <a:latin typeface="맑은 고딕" panose="020B0503020000020004" pitchFamily="50" charset="-127"/>
                <a:ea typeface="맑은 고딕" panose="020B0503020000020004" pitchFamily="50" charset="-127"/>
                <a:sym typeface="Gill Sans" charset="0"/>
              </a:rPr>
              <a:t>명 사망</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- 8</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폐질환 원인 추정</a:t>
            </a:r>
            <a:r>
              <a:rPr kumimoji="0" lang="en-US" altLang="ko-KR" sz="1400" spc="-100" dirty="0">
                <a:latin typeface="맑은 고딕" panose="020B0503020000020004" pitchFamily="50" charset="-127"/>
                <a:ea typeface="맑은 고딕" panose="020B0503020000020004" pitchFamily="50" charset="-127"/>
                <a:sym typeface="Gill Sans" charset="0"/>
              </a:rPr>
              <a:t>(</a:t>
            </a:r>
            <a:r>
              <a:rPr kumimoji="0" lang="ko-KR" altLang="en-US" sz="1400" spc="-100" dirty="0">
                <a:latin typeface="맑은 고딕" panose="020B0503020000020004" pitchFamily="50" charset="-127"/>
                <a:ea typeface="맑은 고딕" panose="020B0503020000020004" pitchFamily="50" charset="-127"/>
                <a:sym typeface="Gill Sans" charset="0"/>
              </a:rPr>
              <a:t>질병관리본부</a:t>
            </a:r>
            <a:r>
              <a:rPr kumimoji="0" lang="en-US" altLang="ko-KR" sz="1400" spc="-100" dirty="0">
                <a:latin typeface="맑은 고딕" panose="020B0503020000020004" pitchFamily="50" charset="-127"/>
                <a:ea typeface="맑은 고딕" panose="020B0503020000020004" pitchFamily="50" charset="-127"/>
                <a:sym typeface="Gill Sans" charset="0"/>
              </a:rPr>
              <a:t>)</a:t>
            </a: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- 11</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강제수거명령</a:t>
            </a:r>
            <a:r>
              <a:rPr kumimoji="0" lang="en-US" altLang="ko-KR" sz="1400" spc="-100" dirty="0">
                <a:latin typeface="맑은 고딕" panose="020B0503020000020004" pitchFamily="50" charset="-127"/>
                <a:ea typeface="맑은 고딕" panose="020B0503020000020004" pitchFamily="50" charset="-127"/>
                <a:sym typeface="Gill Sans" charset="0"/>
              </a:rPr>
              <a:t>(</a:t>
            </a:r>
            <a:r>
              <a:rPr kumimoji="0" lang="ko-KR" altLang="en-US" sz="1400" spc="-100" dirty="0">
                <a:latin typeface="맑은 고딕" panose="020B0503020000020004" pitchFamily="50" charset="-127"/>
                <a:ea typeface="맑은 고딕" panose="020B0503020000020004" pitchFamily="50" charset="-127"/>
                <a:sym typeface="Gill Sans" charset="0"/>
              </a:rPr>
              <a:t>질병관리본부</a:t>
            </a:r>
            <a:r>
              <a:rPr kumimoji="0" lang="en-US" altLang="ko-KR" sz="1400" spc="-100" dirty="0">
                <a:latin typeface="맑은 고딕" panose="020B0503020000020004" pitchFamily="50" charset="-127"/>
                <a:ea typeface="맑은 고딕" panose="020B0503020000020004" pitchFamily="50" charset="-127"/>
                <a:sym typeface="Gill Sans" charset="0"/>
              </a:rPr>
              <a:t>, 6</a:t>
            </a:r>
            <a:r>
              <a:rPr kumimoji="0" lang="ko-KR" altLang="en-US" sz="1400" spc="-100" dirty="0">
                <a:latin typeface="맑은 고딕" panose="020B0503020000020004" pitchFamily="50" charset="-127"/>
                <a:ea typeface="맑은 고딕" panose="020B0503020000020004" pitchFamily="50" charset="-127"/>
                <a:sym typeface="Gill Sans" charset="0"/>
              </a:rPr>
              <a:t>종</a:t>
            </a:r>
            <a:r>
              <a:rPr kumimoji="0" lang="en-US" altLang="ko-KR" sz="1400" spc="-100" dirty="0">
                <a:latin typeface="맑은 고딕" panose="020B0503020000020004" pitchFamily="50" charset="-127"/>
                <a:ea typeface="맑은 고딕" panose="020B0503020000020004" pitchFamily="50" charset="-127"/>
                <a:sym typeface="Gill Sans" charset="0"/>
              </a:rPr>
              <a:t>)</a:t>
            </a:r>
          </a:p>
          <a:p>
            <a:pPr marL="174625" indent="-174625" defTabSz="762000" fontAlgn="auto" latinLnBrk="0">
              <a:lnSpc>
                <a:spcPct val="150000"/>
              </a:lnSpc>
              <a:spcBef>
                <a:spcPts val="0"/>
              </a:spcBef>
              <a:spcAft>
                <a:spcPts val="300"/>
              </a:spcAft>
              <a:buFontTx/>
              <a:buBlip>
                <a:blip r:embed="rId3"/>
              </a:buBlip>
              <a:defRPr/>
            </a:pPr>
            <a:r>
              <a:rPr kumimoji="0" lang="en-US" altLang="ko-KR" sz="1400" spc="-100" dirty="0">
                <a:latin typeface="맑은 고딕" panose="020B0503020000020004" pitchFamily="50" charset="-127"/>
                <a:ea typeface="맑은 고딕" panose="020B0503020000020004" pitchFamily="50" charset="-127"/>
                <a:sym typeface="Gill Sans" charset="0"/>
              </a:rPr>
              <a:t>  2012</a:t>
            </a:r>
            <a:r>
              <a:rPr kumimoji="0" lang="ko-KR" altLang="en-US" sz="1400" spc="-100" dirty="0">
                <a:latin typeface="맑은 고딕" panose="020B0503020000020004" pitchFamily="50" charset="-127"/>
                <a:ea typeface="맑은 고딕" panose="020B0503020000020004" pitchFamily="50" charset="-127"/>
                <a:sym typeface="Gill Sans" charset="0"/>
              </a:rPr>
              <a:t>년</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1</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제조사 및 국가대상 </a:t>
            </a:r>
            <a:r>
              <a:rPr kumimoji="0" lang="ko-KR" altLang="en-US" sz="1400" spc="-100" dirty="0" err="1">
                <a:latin typeface="맑은 고딕" panose="020B0503020000020004" pitchFamily="50" charset="-127"/>
                <a:ea typeface="맑은 고딕" panose="020B0503020000020004" pitchFamily="50" charset="-127"/>
                <a:sym typeface="Gill Sans" charset="0"/>
              </a:rPr>
              <a:t>손배소</a:t>
            </a:r>
            <a:r>
              <a:rPr kumimoji="0" lang="ko-KR" altLang="en-US" sz="1400" spc="-100" dirty="0">
                <a:latin typeface="맑은 고딕" panose="020B0503020000020004" pitchFamily="50" charset="-127"/>
                <a:ea typeface="맑은 고딕" panose="020B0503020000020004" pitchFamily="50" charset="-127"/>
                <a:sym typeface="Gill Sans" charset="0"/>
              </a:rPr>
              <a:t> 제기</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2</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err="1">
                <a:latin typeface="맑은 고딕" panose="020B0503020000020004" pitchFamily="50" charset="-127"/>
                <a:ea typeface="맑은 고딕" panose="020B0503020000020004" pitchFamily="50" charset="-127"/>
                <a:sym typeface="Gill Sans" charset="0"/>
              </a:rPr>
              <a:t>폐손상원인</a:t>
            </a:r>
            <a:r>
              <a:rPr kumimoji="0" lang="ko-KR" altLang="en-US" sz="1400" spc="-100" dirty="0">
                <a:latin typeface="맑은 고딕" panose="020B0503020000020004" pitchFamily="50" charset="-127"/>
                <a:ea typeface="맑은 고딕" panose="020B0503020000020004" pitchFamily="50" charset="-127"/>
                <a:sym typeface="Gill Sans" charset="0"/>
              </a:rPr>
              <a:t> 최종확인</a:t>
            </a:r>
            <a:r>
              <a:rPr kumimoji="0" lang="en-US" altLang="ko-KR" sz="1400" spc="-100" dirty="0">
                <a:latin typeface="맑은 고딕" panose="020B0503020000020004" pitchFamily="50" charset="-127"/>
                <a:ea typeface="맑은 고딕" panose="020B0503020000020004" pitchFamily="50" charset="-127"/>
                <a:sym typeface="Gill Sans" charset="0"/>
              </a:rPr>
              <a:t>(</a:t>
            </a:r>
            <a:r>
              <a:rPr kumimoji="0" lang="ko-KR" altLang="en-US" sz="1400" spc="-100" dirty="0">
                <a:latin typeface="맑은 고딕" panose="020B0503020000020004" pitchFamily="50" charset="-127"/>
                <a:ea typeface="맑은 고딕" panose="020B0503020000020004" pitchFamily="50" charset="-127"/>
                <a:sym typeface="Gill Sans" charset="0"/>
              </a:rPr>
              <a:t>질병관리본부</a:t>
            </a:r>
            <a:r>
              <a:rPr kumimoji="0" lang="en-US" altLang="ko-KR" sz="1400" spc="-100" dirty="0">
                <a:latin typeface="맑은 고딕" panose="020B0503020000020004" pitchFamily="50" charset="-127"/>
                <a:ea typeface="맑은 고딕" panose="020B0503020000020004" pitchFamily="50" charset="-127"/>
                <a:sym typeface="Gill Sans" charset="0"/>
              </a:rPr>
              <a:t>)</a:t>
            </a: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- 7</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제조사 고발 및 과징금 부과</a:t>
            </a:r>
            <a:r>
              <a:rPr kumimoji="0" lang="en-US" altLang="ko-KR" sz="1400" spc="-100" dirty="0">
                <a:latin typeface="맑은 고딕" panose="020B0503020000020004" pitchFamily="50" charset="-127"/>
                <a:ea typeface="맑은 고딕" panose="020B0503020000020004" pitchFamily="50" charset="-127"/>
                <a:sym typeface="Gill Sans" charset="0"/>
              </a:rPr>
              <a:t>(</a:t>
            </a:r>
            <a:r>
              <a:rPr kumimoji="0" lang="ko-KR" altLang="en-US" sz="1400" spc="-100" dirty="0" err="1">
                <a:latin typeface="맑은 고딕" panose="020B0503020000020004" pitchFamily="50" charset="-127"/>
                <a:ea typeface="맑은 고딕" panose="020B0503020000020004" pitchFamily="50" charset="-127"/>
                <a:sym typeface="Gill Sans" charset="0"/>
              </a:rPr>
              <a:t>공정위</a:t>
            </a:r>
            <a:r>
              <a:rPr kumimoji="0" lang="en-US" altLang="ko-KR" sz="1400" spc="-100" dirty="0">
                <a:latin typeface="맑은 고딕" panose="020B0503020000020004" pitchFamily="50" charset="-127"/>
                <a:ea typeface="맑은 고딕" panose="020B0503020000020004" pitchFamily="50" charset="-127"/>
                <a:sym typeface="Gill Sans" charset="0"/>
              </a:rPr>
              <a:t>)</a:t>
            </a:r>
          </a:p>
          <a:p>
            <a:pPr marL="174625" indent="-174625" defTabSz="762000" fontAlgn="auto" latinLnBrk="0">
              <a:lnSpc>
                <a:spcPct val="150000"/>
              </a:lnSpc>
              <a:spcBef>
                <a:spcPts val="0"/>
              </a:spcBef>
              <a:spcAft>
                <a:spcPts val="300"/>
              </a:spcAft>
              <a:buFontTx/>
              <a:buBlip>
                <a:blip r:embed="rId3"/>
              </a:buBlip>
              <a:defRPr/>
            </a:pPr>
            <a:r>
              <a:rPr kumimoji="0" lang="en-US" altLang="ko-KR" sz="1400" spc="-100" dirty="0">
                <a:latin typeface="맑은 고딕" panose="020B0503020000020004" pitchFamily="50" charset="-127"/>
                <a:ea typeface="맑은 고딕" panose="020B0503020000020004" pitchFamily="50" charset="-127"/>
                <a:sym typeface="Gill Sans" charset="0"/>
              </a:rPr>
              <a:t> 2014</a:t>
            </a:r>
            <a:r>
              <a:rPr kumimoji="0" lang="ko-KR" altLang="en-US" sz="1400" spc="-100" dirty="0">
                <a:latin typeface="맑은 고딕" panose="020B0503020000020004" pitchFamily="50" charset="-127"/>
                <a:ea typeface="맑은 고딕" panose="020B0503020000020004" pitchFamily="50" charset="-127"/>
                <a:sym typeface="Gill Sans" charset="0"/>
              </a:rPr>
              <a:t>년 </a:t>
            </a:r>
            <a:endParaRPr kumimoji="0" lang="en-US" altLang="ko-KR" sz="1400" spc="-100" dirty="0">
              <a:latin typeface="맑은 고딕" panose="020B0503020000020004" pitchFamily="50" charset="-127"/>
              <a:ea typeface="맑은 고딕" panose="020B0503020000020004" pitchFamily="50" charset="-127"/>
              <a:sym typeface="Gill Sans" charset="0"/>
            </a:endParaRP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- 3</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환경성질환 지정</a:t>
            </a:r>
            <a:r>
              <a:rPr kumimoji="0" lang="en-US" altLang="ko-KR" sz="1400" spc="-100" dirty="0">
                <a:latin typeface="맑은 고딕" panose="020B0503020000020004" pitchFamily="50" charset="-127"/>
                <a:ea typeface="맑은 고딕" panose="020B0503020000020004" pitchFamily="50" charset="-127"/>
                <a:sym typeface="Gill Sans" charset="0"/>
              </a:rPr>
              <a:t>(</a:t>
            </a:r>
            <a:r>
              <a:rPr kumimoji="0" lang="ko-KR" altLang="en-US" sz="1400" spc="-100" dirty="0">
                <a:latin typeface="맑은 고딕" panose="020B0503020000020004" pitchFamily="50" charset="-127"/>
                <a:ea typeface="맑은 고딕" panose="020B0503020000020004" pitchFamily="50" charset="-127"/>
                <a:sym typeface="Gill Sans" charset="0"/>
              </a:rPr>
              <a:t>환경부</a:t>
            </a:r>
            <a:r>
              <a:rPr kumimoji="0" lang="en-US" altLang="ko-KR" sz="1400" spc="-100" dirty="0">
                <a:latin typeface="맑은 고딕" panose="020B0503020000020004" pitchFamily="50" charset="-127"/>
                <a:ea typeface="맑은 고딕" panose="020B0503020000020004" pitchFamily="50" charset="-127"/>
                <a:sym typeface="Gill Sans" charset="0"/>
              </a:rPr>
              <a:t>)</a:t>
            </a:r>
          </a:p>
          <a:p>
            <a:pPr defTabSz="762000" fontAlgn="auto" latinLnBrk="0">
              <a:lnSpc>
                <a:spcPct val="150000"/>
              </a:lnSpc>
              <a:spcBef>
                <a:spcPts val="0"/>
              </a:spcBef>
              <a:spcAft>
                <a:spcPts val="300"/>
              </a:spcAft>
              <a:defRPr/>
            </a:pPr>
            <a:r>
              <a:rPr kumimoji="0" lang="en-US" altLang="ko-KR" sz="1400" spc="-100" dirty="0">
                <a:latin typeface="맑은 고딕" panose="020B0503020000020004" pitchFamily="50" charset="-127"/>
                <a:ea typeface="맑은 고딕" panose="020B0503020000020004" pitchFamily="50" charset="-127"/>
                <a:sym typeface="Gill Sans" charset="0"/>
              </a:rPr>
              <a:t>      - 4</a:t>
            </a:r>
            <a:r>
              <a:rPr kumimoji="0" lang="ko-KR" altLang="en-US" sz="1400" spc="-100" dirty="0">
                <a:latin typeface="맑은 고딕" panose="020B0503020000020004" pitchFamily="50" charset="-127"/>
                <a:ea typeface="맑은 고딕" panose="020B0503020000020004" pitchFamily="50" charset="-127"/>
                <a:sym typeface="Gill Sans" charset="0"/>
              </a:rPr>
              <a:t>월</a:t>
            </a:r>
            <a:r>
              <a:rPr kumimoji="0" lang="en-US" altLang="ko-KR" sz="1400" spc="-100" dirty="0">
                <a:latin typeface="맑은 고딕" panose="020B0503020000020004" pitchFamily="50" charset="-127"/>
                <a:ea typeface="맑은 고딕" panose="020B0503020000020004" pitchFamily="50" charset="-127"/>
                <a:sym typeface="Gill Sans" charset="0"/>
              </a:rPr>
              <a:t>		</a:t>
            </a:r>
            <a:r>
              <a:rPr kumimoji="0" lang="ko-KR" altLang="en-US" sz="1400" spc="-100" dirty="0">
                <a:latin typeface="맑은 고딕" panose="020B0503020000020004" pitchFamily="50" charset="-127"/>
                <a:ea typeface="맑은 고딕" panose="020B0503020000020004" pitchFamily="50" charset="-127"/>
                <a:sym typeface="Gill Sans" charset="0"/>
              </a:rPr>
              <a:t>가습기 피해 인정 및 지원 고시 제정</a:t>
            </a:r>
            <a:endParaRPr kumimoji="0" lang="en-US" altLang="ko-KR" sz="1400" spc="-100" dirty="0">
              <a:latin typeface="맑은 고딕" panose="020B0503020000020004" pitchFamily="50" charset="-127"/>
              <a:ea typeface="맑은 고딕" panose="020B0503020000020004" pitchFamily="50" charset="-127"/>
              <a:sym typeface="Gill Sans" charset="0"/>
            </a:endParaRPr>
          </a:p>
        </p:txBody>
      </p:sp>
      <p:pic>
        <p:nvPicPr>
          <p:cNvPr id="10246" name="그림 3" descr="buvi6135.gif"/>
          <p:cNvPicPr>
            <a:picLocks noChangeAspect="1"/>
          </p:cNvPicPr>
          <p:nvPr/>
        </p:nvPicPr>
        <p:blipFill>
          <a:blip r:embed="rId4"/>
          <a:srcRect/>
          <a:stretch>
            <a:fillRect/>
          </a:stretch>
        </p:blipFill>
        <p:spPr bwMode="auto">
          <a:xfrm>
            <a:off x="6311900" y="908050"/>
            <a:ext cx="2652713" cy="1728788"/>
          </a:xfrm>
          <a:prstGeom prst="rect">
            <a:avLst/>
          </a:prstGeom>
          <a:noFill/>
          <a:ln w="9525">
            <a:noFill/>
            <a:miter lim="800000"/>
            <a:headEnd/>
            <a:tailEnd/>
          </a:ln>
        </p:spPr>
      </p:pic>
      <p:pic>
        <p:nvPicPr>
          <p:cNvPr id="10247" name="그림 4" descr="092111_0833_1.jpg"/>
          <p:cNvPicPr>
            <a:picLocks noChangeAspect="1"/>
          </p:cNvPicPr>
          <p:nvPr/>
        </p:nvPicPr>
        <p:blipFill>
          <a:blip r:embed="rId5"/>
          <a:srcRect/>
          <a:stretch>
            <a:fillRect/>
          </a:stretch>
        </p:blipFill>
        <p:spPr bwMode="auto">
          <a:xfrm>
            <a:off x="4859338" y="2349500"/>
            <a:ext cx="3551237" cy="2620963"/>
          </a:xfrm>
          <a:prstGeom prst="rect">
            <a:avLst/>
          </a:prstGeom>
          <a:noFill/>
          <a:ln w="9525">
            <a:noFill/>
            <a:miter lim="800000"/>
            <a:headEnd/>
            <a:tailEnd/>
          </a:ln>
        </p:spPr>
      </p:pic>
      <p:pic>
        <p:nvPicPr>
          <p:cNvPr id="10248" name="그림 5" descr="201108311118171001_1.jpg"/>
          <p:cNvPicPr>
            <a:picLocks noChangeAspect="1"/>
          </p:cNvPicPr>
          <p:nvPr/>
        </p:nvPicPr>
        <p:blipFill>
          <a:blip r:embed="rId6"/>
          <a:srcRect/>
          <a:stretch>
            <a:fillRect/>
          </a:stretch>
        </p:blipFill>
        <p:spPr bwMode="auto">
          <a:xfrm>
            <a:off x="5340350" y="4652963"/>
            <a:ext cx="3635375" cy="177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영업 허가</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100" dirty="0">
              <a:solidFill>
                <a:sysClr val="windowText" lastClr="000000"/>
              </a:solidFill>
              <a:latin typeface="HY헤드라인M" panose="02030600000101010101" pitchFamily="18" charset="-127"/>
              <a:ea typeface="HY헤드라인M" panose="02030600000101010101" pitchFamily="18" charset="-127"/>
            </a:endParaRPr>
          </a:p>
        </p:txBody>
      </p:sp>
      <p:sp>
        <p:nvSpPr>
          <p:cNvPr id="61443" name="모서리가 둥근 직사각형 3"/>
          <p:cNvSpPr>
            <a:spLocks noChangeArrowheads="1"/>
          </p:cNvSpPr>
          <p:nvPr/>
        </p:nvSpPr>
        <p:spPr bwMode="auto">
          <a:xfrm>
            <a:off x="395288" y="10715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대상 및 방법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28</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27</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1444" name="모서리가 둥근 직사각형 4"/>
          <p:cNvSpPr>
            <a:spLocks noChangeArrowheads="1"/>
          </p:cNvSpPr>
          <p:nvPr/>
        </p:nvSpPr>
        <p:spPr bwMode="auto">
          <a:xfrm>
            <a:off x="323850" y="1457325"/>
            <a:ext cx="8243888" cy="76041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허가대상자</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유해화학물질 영업을 하려는 자 </a:t>
            </a: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허가물질 및 금지물질 제외</a:t>
            </a:r>
            <a:r>
              <a:rPr kumimoji="0" lang="en-US" altLang="ko-KR" sz="1400">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신청방법</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허가신청서 및 아래 첨부서류를 지방환경관서에 제출 → 허가증 발급</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7" name="표 6"/>
          <p:cNvGraphicFramePr>
            <a:graphicFrameLocks noGrp="1"/>
          </p:cNvGraphicFramePr>
          <p:nvPr/>
        </p:nvGraphicFramePr>
        <p:xfrm>
          <a:off x="468313" y="2273300"/>
          <a:ext cx="8208962" cy="4235451"/>
        </p:xfrm>
        <a:graphic>
          <a:graphicData uri="http://schemas.openxmlformats.org/drawingml/2006/table">
            <a:tbl>
              <a:tblPr firstRow="1" bandRow="1">
                <a:tableStyleId>{5940675A-B579-460E-94D1-54222C63F5DA}</a:tableStyleId>
              </a:tblPr>
              <a:tblGrid>
                <a:gridCol w="936110">
                  <a:extLst>
                    <a:ext uri="{9D8B030D-6E8A-4147-A177-3AD203B41FA5}">
                      <a16:colId xmlns:a16="http://schemas.microsoft.com/office/drawing/2014/main" val="20000"/>
                    </a:ext>
                  </a:extLst>
                </a:gridCol>
                <a:gridCol w="3024354">
                  <a:extLst>
                    <a:ext uri="{9D8B030D-6E8A-4147-A177-3AD203B41FA5}">
                      <a16:colId xmlns:a16="http://schemas.microsoft.com/office/drawing/2014/main" val="20001"/>
                    </a:ext>
                  </a:extLst>
                </a:gridCol>
                <a:gridCol w="4248498">
                  <a:extLst>
                    <a:ext uri="{9D8B030D-6E8A-4147-A177-3AD203B41FA5}">
                      <a16:colId xmlns:a16="http://schemas.microsoft.com/office/drawing/2014/main" val="20002"/>
                    </a:ext>
                  </a:extLst>
                </a:gridCol>
              </a:tblGrid>
              <a:tr h="357474">
                <a:tc>
                  <a:txBody>
                    <a:bodyPr/>
                    <a:lstStyle/>
                    <a:p>
                      <a:pPr marL="180000" indent="-180000" algn="ctr" latinLnBrk="1">
                        <a:lnSpc>
                          <a:spcPct val="120000"/>
                        </a:lnSpc>
                        <a:spcAft>
                          <a:spcPts val="600"/>
                        </a:spcAft>
                      </a:pPr>
                      <a:r>
                        <a:rPr lang="ko-KR" altLang="en-US" sz="1400" dirty="0" smtClean="0">
                          <a:latin typeface="HY헤드라인M" panose="02030600000101010101" pitchFamily="18" charset="-127"/>
                          <a:ea typeface="HY헤드라인M" panose="02030600000101010101" pitchFamily="18" charset="-127"/>
                        </a:rPr>
                        <a:t>구분</a:t>
                      </a:r>
                      <a:endParaRPr lang="ko-KR" altLang="en-US" sz="1400" dirty="0">
                        <a:latin typeface="HY헤드라인M" panose="02030600000101010101" pitchFamily="18" charset="-127"/>
                        <a:ea typeface="HY헤드라인M" panose="02030600000101010101" pitchFamily="18" charset="-127"/>
                      </a:endParaRPr>
                    </a:p>
                  </a:txBody>
                  <a:tcPr marL="0" marR="0" marT="0" marB="0" anchor="ctr">
                    <a:solidFill>
                      <a:schemeClr val="bg1">
                        <a:lumMod val="85000"/>
                      </a:schemeClr>
                    </a:solidFill>
                  </a:tcPr>
                </a:tc>
                <a:tc>
                  <a:txBody>
                    <a:bodyPr/>
                    <a:lstStyle/>
                    <a:p>
                      <a:pPr marL="180000" indent="-180000" algn="ctr" latinLnBrk="1">
                        <a:lnSpc>
                          <a:spcPct val="120000"/>
                        </a:lnSpc>
                        <a:spcAft>
                          <a:spcPts val="600"/>
                        </a:spcAft>
                      </a:pPr>
                      <a:r>
                        <a:rPr lang="ko-KR" altLang="en-US" sz="1400" dirty="0" smtClean="0">
                          <a:latin typeface="HY헤드라인M" panose="02030600000101010101" pitchFamily="18" charset="-127"/>
                          <a:ea typeface="HY헤드라인M" panose="02030600000101010101" pitchFamily="18" charset="-127"/>
                        </a:rPr>
                        <a:t>유해법</a:t>
                      </a:r>
                      <a:endParaRPr lang="ko-KR" altLang="en-US" sz="1400" dirty="0">
                        <a:latin typeface="HY헤드라인M" panose="02030600000101010101" pitchFamily="18" charset="-127"/>
                        <a:ea typeface="HY헤드라인M" panose="02030600000101010101" pitchFamily="18" charset="-127"/>
                      </a:endParaRPr>
                    </a:p>
                  </a:txBody>
                  <a:tcPr marL="0" marR="0" marT="0" marB="0" anchor="ctr">
                    <a:solidFill>
                      <a:schemeClr val="bg1">
                        <a:lumMod val="85000"/>
                      </a:schemeClr>
                    </a:solidFill>
                  </a:tcPr>
                </a:tc>
                <a:tc>
                  <a:txBody>
                    <a:bodyPr/>
                    <a:lstStyle/>
                    <a:p>
                      <a:pPr marL="180000" indent="-180000" algn="ctr" latinLnBrk="1">
                        <a:lnSpc>
                          <a:spcPct val="120000"/>
                        </a:lnSpc>
                        <a:spcAft>
                          <a:spcPts val="600"/>
                        </a:spcAft>
                      </a:pPr>
                      <a:r>
                        <a:rPr lang="ko-KR" altLang="en-US" sz="1400" dirty="0" smtClean="0">
                          <a:latin typeface="HY헤드라인M" panose="02030600000101010101" pitchFamily="18" charset="-127"/>
                          <a:ea typeface="HY헤드라인M" panose="02030600000101010101" pitchFamily="18" charset="-127"/>
                        </a:rPr>
                        <a:t>화관법</a:t>
                      </a:r>
                      <a:endParaRPr lang="ko-KR" altLang="en-US" sz="1400" dirty="0">
                        <a:latin typeface="HY헤드라인M" panose="02030600000101010101" pitchFamily="18" charset="-127"/>
                        <a:ea typeface="HY헤드라인M" panose="02030600000101010101" pitchFamily="18" charset="-127"/>
                      </a:endParaRPr>
                    </a:p>
                  </a:txBody>
                  <a:tcPr marL="0" marR="0" marT="0" marB="0" anchor="ctr">
                    <a:solidFill>
                      <a:schemeClr val="bg1">
                        <a:lumMod val="85000"/>
                      </a:schemeClr>
                    </a:solidFill>
                  </a:tcPr>
                </a:tc>
                <a:extLst>
                  <a:ext uri="{0D108BD9-81ED-4DB2-BD59-A6C34878D82A}">
                    <a16:rowId xmlns:a16="http://schemas.microsoft.com/office/drawing/2014/main" val="10000"/>
                  </a:ext>
                </a:extLst>
              </a:tr>
              <a:tr h="432029">
                <a:tc>
                  <a:txBody>
                    <a:bodyPr/>
                    <a:lstStyle/>
                    <a:p>
                      <a:pPr marL="0" marR="0" lvl="0" indent="0" algn="ctr" defTabSz="914400" rtl="0" eaLnBrk="1" fontAlgn="auto" latinLnBrk="1" hangingPunct="1">
                        <a:lnSpc>
                          <a:spcPct val="100000"/>
                        </a:lnSpc>
                        <a:spcBef>
                          <a:spcPts val="0"/>
                        </a:spcBef>
                        <a:spcAft>
                          <a:spcPts val="0"/>
                        </a:spcAft>
                        <a:buClrTx/>
                        <a:buSzTx/>
                        <a:buFont typeface="+mj-lt"/>
                        <a:buNone/>
                        <a:tabLst/>
                        <a:defRPr/>
                      </a:pP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영업등록</a:t>
                      </a:r>
                      <a:endParaRPr kumimoji="0" lang="ko-KR" altLang="en-US" sz="1400" b="0"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0" marR="0" marT="0" marB="0" anchor="ctr">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 typeface="+mj-lt"/>
                        <a:buNone/>
                        <a:tabLst/>
                        <a:defRPr/>
                      </a:pPr>
                      <a:r>
                        <a:rPr kumimoji="0" lang="ko-KR" altLang="en-US" sz="1400" b="0" i="0" u="none" strike="noStrike" kern="1200" cap="none" spc="0" normalizeH="0" baseline="0" noProof="0" dirty="0" err="1"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유독물</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  →</a:t>
                      </a:r>
                      <a:r>
                        <a:rPr kumimoji="0" lang="en-US" altLang="ko-KR"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 </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시</a:t>
                      </a:r>
                      <a:r>
                        <a:rPr kumimoji="0" lang="ko-KR" altLang="en-US" sz="1400" b="0" i="0" u="none" strike="noStrike" kern="1200" cap="none" spc="0" normalizeH="0" baseline="0" noProof="0" dirty="0" smtClean="0">
                          <a:ln>
                            <a:noFill/>
                          </a:ln>
                          <a:solidFill>
                            <a:schemeClr val="tx1"/>
                          </a:solidFill>
                          <a:effectLst/>
                          <a:uLnTx/>
                          <a:uFillTx/>
                          <a:latin typeface="맑은 고딕"/>
                          <a:ea typeface="맑은 고딕"/>
                          <a:cs typeface="+mn-cs"/>
                        </a:rPr>
                        <a:t>∙</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군</a:t>
                      </a:r>
                      <a:r>
                        <a:rPr kumimoji="0" lang="ko-KR" altLang="en-US" sz="1400" b="0" i="0" u="none" strike="noStrike" kern="1200" cap="none" spc="0" normalizeH="0" baseline="0" noProof="0" dirty="0" smtClean="0">
                          <a:ln>
                            <a:noFill/>
                          </a:ln>
                          <a:solidFill>
                            <a:schemeClr val="tx1"/>
                          </a:solidFill>
                          <a:effectLst/>
                          <a:uLnTx/>
                          <a:uFillTx/>
                          <a:latin typeface="맑은 고딕"/>
                          <a:ea typeface="맑은 고딕"/>
                          <a:cs typeface="+mn-cs"/>
                        </a:rPr>
                        <a:t>∙</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구</a:t>
                      </a:r>
                      <a:endParaRPr kumimoji="0" lang="ko-KR" altLang="en-US" sz="1400" b="0"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72000" marR="0" marT="0" marB="0" anchor="ctr">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 typeface="+mj-lt"/>
                        <a:buNone/>
                        <a:tabLst/>
                        <a:defRPr/>
                      </a:pPr>
                      <a:r>
                        <a:rPr kumimoji="0" lang="en-US" altLang="ko-KR"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폐지</a:t>
                      </a:r>
                      <a:r>
                        <a:rPr kumimoji="0" lang="en-US" altLang="ko-KR"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a:t>
                      </a:r>
                      <a:endParaRPr kumimoji="0" lang="ko-KR" altLang="en-US" sz="1400" b="0"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72000" marR="0" marT="0" marB="0" anchor="ctr">
                    <a:solidFill>
                      <a:schemeClr val="bg1"/>
                    </a:solidFill>
                  </a:tcPr>
                </a:tc>
                <a:extLst>
                  <a:ext uri="{0D108BD9-81ED-4DB2-BD59-A6C34878D82A}">
                    <a16:rowId xmlns:a16="http://schemas.microsoft.com/office/drawing/2014/main" val="10001"/>
                  </a:ext>
                </a:extLst>
              </a:tr>
              <a:tr h="468031">
                <a:tc>
                  <a:txBody>
                    <a:bodyPr/>
                    <a:lstStyle/>
                    <a:p>
                      <a:pPr marL="0" marR="0" lvl="0" indent="0" algn="ctr" defTabSz="914400" rtl="0" eaLnBrk="1" fontAlgn="auto" latinLnBrk="1" hangingPunct="1">
                        <a:lnSpc>
                          <a:spcPct val="100000"/>
                        </a:lnSpc>
                        <a:spcBef>
                          <a:spcPts val="0"/>
                        </a:spcBef>
                        <a:spcAft>
                          <a:spcPts val="0"/>
                        </a:spcAft>
                        <a:buClrTx/>
                        <a:buSzTx/>
                        <a:buFont typeface="+mj-lt"/>
                        <a:buNone/>
                        <a:tabLst/>
                        <a:defRPr/>
                      </a:pP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영업허가</a:t>
                      </a:r>
                      <a:endParaRPr kumimoji="0" lang="ko-KR" altLang="en-US" sz="1400" b="0"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0" marR="0" marT="0" marB="0" anchor="ctr">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 typeface="+mj-lt"/>
                        <a:buNone/>
                        <a:tabLst/>
                        <a:defRPr/>
                      </a:pP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취급제한</a:t>
                      </a:r>
                      <a:r>
                        <a:rPr kumimoji="0" lang="en-US" altLang="ko-KR"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금지물질 →</a:t>
                      </a:r>
                      <a:r>
                        <a:rPr kumimoji="0" lang="en-US" altLang="ko-KR"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 </a:t>
                      </a: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지방환경관서</a:t>
                      </a:r>
                      <a:endParaRPr kumimoji="0" lang="ko-KR" altLang="en-US" sz="1400" b="0"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72000" marR="0" marT="0" marB="0" anchor="ctr">
                    <a:solidFill>
                      <a:schemeClr val="bg1"/>
                    </a:solidFill>
                  </a:tcPr>
                </a:tc>
                <a:tc>
                  <a:txBody>
                    <a:bodyPr/>
                    <a:lstStyle/>
                    <a:p>
                      <a:pPr latinLnBrk="1">
                        <a:lnSpc>
                          <a:spcPct val="100000"/>
                        </a:lnSpc>
                        <a:spcAft>
                          <a:spcPts val="0"/>
                        </a:spcAft>
                      </a:pPr>
                      <a:r>
                        <a:rPr lang="ko-KR" altLang="en-US" sz="1400" dirty="0" smtClean="0">
                          <a:solidFill>
                            <a:schemeClr val="tx1"/>
                          </a:solidFill>
                          <a:latin typeface="HY헤드라인M" panose="02030600000101010101" pitchFamily="18" charset="-127"/>
                          <a:ea typeface="HY헤드라인M" panose="02030600000101010101" pitchFamily="18" charset="-127"/>
                        </a:rPr>
                        <a:t>유독물질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제한물질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사고대비물질 → 지방환경관서</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72000" marR="0" marT="0" marB="0" anchor="ctr">
                    <a:solidFill>
                      <a:schemeClr val="bg1"/>
                    </a:solidFill>
                  </a:tcPr>
                </a:tc>
                <a:extLst>
                  <a:ext uri="{0D108BD9-81ED-4DB2-BD59-A6C34878D82A}">
                    <a16:rowId xmlns:a16="http://schemas.microsoft.com/office/drawing/2014/main" val="10002"/>
                  </a:ext>
                </a:extLst>
              </a:tr>
              <a:tr h="2977917">
                <a:tc>
                  <a:txBody>
                    <a:bodyPr/>
                    <a:lstStyle/>
                    <a:p>
                      <a:pPr marL="0" marR="0" lvl="0" indent="0" algn="ctr" defTabSz="914400" rtl="0" eaLnBrk="1" fontAlgn="auto" latinLnBrk="1" hangingPunct="1">
                        <a:lnSpc>
                          <a:spcPct val="120000"/>
                        </a:lnSpc>
                        <a:spcBef>
                          <a:spcPts val="0"/>
                        </a:spcBef>
                        <a:spcAft>
                          <a:spcPts val="600"/>
                        </a:spcAft>
                        <a:buClrTx/>
                        <a:buSzTx/>
                        <a:buFont typeface="+mj-lt"/>
                        <a:buNone/>
                        <a:tabLst/>
                        <a:defRPr/>
                      </a:pPr>
                      <a:r>
                        <a:rPr kumimoji="0" lang="ko-KR" altLang="en-US" sz="1400" b="0" i="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cs typeface="+mn-cs"/>
                        </a:rPr>
                        <a:t>제출서류</a:t>
                      </a:r>
                      <a:endParaRPr kumimoji="0" lang="ko-KR" altLang="en-US" sz="1400" b="0"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0" marR="0" marT="72005" marB="0">
                    <a:solidFill>
                      <a:schemeClr val="bg1"/>
                    </a:solidFill>
                  </a:tcPr>
                </a:tc>
                <a:tc>
                  <a:txBody>
                    <a:bodyPr/>
                    <a:lstStyle/>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err="1" smtClean="0">
                          <a:ln>
                            <a:noFill/>
                          </a:ln>
                          <a:effectLst/>
                          <a:uLnTx/>
                          <a:uFillTx/>
                          <a:latin typeface="HY헤드라인M" panose="02030600000101010101" pitchFamily="18" charset="-127"/>
                          <a:ea typeface="HY헤드라인M" panose="02030600000101010101" pitchFamily="18" charset="-127"/>
                        </a:rPr>
                        <a:t>유독물</a:t>
                      </a:r>
                      <a:r>
                        <a:rPr kumimoji="0" lang="ko-KR" altLang="en-US" sz="1400" u="none" strike="noStrike" kern="1200" cap="none" spc="0" normalizeH="0" baseline="0" noProof="0" dirty="0" smtClean="0">
                          <a:ln>
                            <a:noFill/>
                          </a:ln>
                          <a:effectLst/>
                          <a:uLnTx/>
                          <a:uFillTx/>
                          <a:latin typeface="HY헤드라인M" panose="02030600000101010101" pitchFamily="18" charset="-127"/>
                          <a:ea typeface="HY헤드라인M" panose="02030600000101010101" pitchFamily="18" charset="-127"/>
                        </a:rPr>
                        <a:t> 종류</a:t>
                      </a:r>
                      <a:r>
                        <a:rPr kumimoji="0" lang="en-US" altLang="ko-KR" sz="1400" u="none" strike="noStrike" kern="1200" cap="none" spc="0" normalizeH="0" baseline="0" noProof="0" dirty="0" smtClean="0">
                          <a:ln>
                            <a:noFill/>
                          </a:ln>
                          <a:effectLst/>
                          <a:uLnTx/>
                          <a:uFillTx/>
                          <a:latin typeface="HY헤드라인M" panose="02030600000101010101" pitchFamily="18" charset="-127"/>
                          <a:ea typeface="HY헤드라인M" panose="02030600000101010101" pitchFamily="18" charset="-127"/>
                        </a:rPr>
                        <a:t>, </a:t>
                      </a:r>
                      <a:r>
                        <a:rPr kumimoji="0" lang="ko-KR" altLang="en-US" sz="1400" u="none" strike="noStrike" kern="1200" cap="none" spc="0" normalizeH="0" baseline="0" noProof="0" dirty="0" smtClean="0">
                          <a:ln>
                            <a:noFill/>
                          </a:ln>
                          <a:effectLst/>
                          <a:uLnTx/>
                          <a:uFillTx/>
                          <a:latin typeface="HY헤드라인M" panose="02030600000101010101" pitchFamily="18" charset="-127"/>
                          <a:ea typeface="HY헤드라인M" panose="02030600000101010101" pitchFamily="18" charset="-127"/>
                        </a:rPr>
                        <a:t>연간 취급 </a:t>
                      </a:r>
                      <a:r>
                        <a:rPr kumimoji="0" lang="ko-KR" altLang="en-US" sz="1400" u="none" strike="noStrike" kern="1200" cap="none" spc="0" normalizeH="0" baseline="0" noProof="0" dirty="0" err="1" smtClean="0">
                          <a:ln>
                            <a:noFill/>
                          </a:ln>
                          <a:effectLst/>
                          <a:uLnTx/>
                          <a:uFillTx/>
                          <a:latin typeface="HY헤드라인M" panose="02030600000101010101" pitchFamily="18" charset="-127"/>
                          <a:ea typeface="HY헤드라인M" panose="02030600000101010101" pitchFamily="18" charset="-127"/>
                        </a:rPr>
                        <a:t>예정량</a:t>
                      </a:r>
                      <a:endParaRPr kumimoji="0" lang="en-US" altLang="ko-KR" sz="1400" u="none" strike="noStrike" kern="1200" cap="none" spc="0" normalizeH="0" baseline="0" noProof="0" dirty="0" smtClean="0">
                        <a:ln>
                          <a:noFill/>
                        </a:ln>
                        <a:effectLst/>
                        <a:uLnTx/>
                        <a:uFillTx/>
                        <a:latin typeface="HY헤드라인M" panose="02030600000101010101" pitchFamily="18" charset="-127"/>
                        <a:ea typeface="HY헤드라인M" panose="02030600000101010101" pitchFamily="18" charset="-127"/>
                      </a:endParaRP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effectLst/>
                          <a:uLnTx/>
                          <a:uFillTx/>
                          <a:latin typeface="HY헤드라인M" panose="02030600000101010101" pitchFamily="18" charset="-127"/>
                          <a:ea typeface="HY헤드라인M" panose="02030600000101010101" pitchFamily="18" charset="-127"/>
                        </a:rPr>
                        <a:t>유독물의 취급시설 설치명세서</a:t>
                      </a: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effectLst/>
                          <a:uLnTx/>
                          <a:uFillTx/>
                          <a:latin typeface="HY헤드라인M" panose="02030600000101010101" pitchFamily="18" charset="-127"/>
                          <a:ea typeface="HY헤드라인M" panose="02030600000101010101" pitchFamily="18" charset="-127"/>
                        </a:rPr>
                        <a:t>유출 예상 유독물의 양과 그 방지 계획검토서</a:t>
                      </a:r>
                      <a:endParaRPr kumimoji="0" lang="ko-KR" altLang="en-US" sz="1400" b="1"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mn-cs"/>
                      </a:endParaRPr>
                    </a:p>
                  </a:txBody>
                  <a:tcPr marL="72000" marR="0" marT="72005" marB="0">
                    <a:solidFill>
                      <a:schemeClr val="bg1"/>
                    </a:solidFill>
                  </a:tcPr>
                </a:tc>
                <a:tc>
                  <a:txBody>
                    <a:bodyPr/>
                    <a:lstStyle/>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적합통보를 받은 장외영향평가서</a:t>
                      </a:r>
                      <a:endPar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endParaRP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적합판정을 받은 취급시설 검사결과서</a:t>
                      </a: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적합통보를 받은 위해관리계획서</a:t>
                      </a: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취급하는 유해화학물질의 종류와 </a:t>
                      </a:r>
                      <a:r>
                        <a:rPr kumimoji="0" lang="ko-KR" altLang="en-US" sz="1400" u="none" strike="noStrike" kern="1200" cap="none" spc="0" normalizeH="0" baseline="0" noProof="0" dirty="0" err="1" smtClean="0">
                          <a:ln>
                            <a:noFill/>
                          </a:ln>
                          <a:solidFill>
                            <a:schemeClr val="tx1"/>
                          </a:solidFill>
                          <a:effectLst/>
                          <a:uLnTx/>
                          <a:uFillTx/>
                          <a:latin typeface="HY헤드라인M" panose="02030600000101010101" pitchFamily="18" charset="-127"/>
                          <a:ea typeface="HY헤드라인M" panose="02030600000101010101" pitchFamily="18" charset="-127"/>
                        </a:rPr>
                        <a:t>물질별</a:t>
                      </a: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 연간     </a:t>
                      </a:r>
                      <a:r>
                        <a:rPr kumimoji="0" lang="ko-KR" altLang="en-US" sz="1400" u="none" strike="noStrike" kern="1200" cap="none" spc="0" normalizeH="0" baseline="0" noProof="0" dirty="0" err="1" smtClean="0">
                          <a:ln>
                            <a:noFill/>
                          </a:ln>
                          <a:solidFill>
                            <a:schemeClr val="tx1"/>
                          </a:solidFill>
                          <a:effectLst/>
                          <a:uLnTx/>
                          <a:uFillTx/>
                          <a:latin typeface="HY헤드라인M" panose="02030600000101010101" pitchFamily="18" charset="-127"/>
                          <a:ea typeface="HY헤드라인M" panose="02030600000101010101" pitchFamily="18" charset="-127"/>
                        </a:rPr>
                        <a:t>취급예정량</a:t>
                      </a:r>
                      <a:r>
                        <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a:t>
                      </a: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별지 제</a:t>
                      </a:r>
                      <a:r>
                        <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44</a:t>
                      </a: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호 서식</a:t>
                      </a:r>
                      <a:r>
                        <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a:t>
                      </a:r>
                      <a:endPar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endParaRP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유해화학물질 취급시설 명세서</a:t>
                      </a: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유해화학물질 장비</a:t>
                      </a:r>
                      <a:r>
                        <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 </a:t>
                      </a: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기술 인력 명세서</a:t>
                      </a: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화물자동차운송사업허가증</a:t>
                      </a:r>
                      <a:r>
                        <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a:t>
                      </a:r>
                      <a:r>
                        <a:rPr kumimoji="0" lang="ko-KR" altLang="en-US" sz="1400" u="none" strike="noStrike" kern="1200" cap="none" spc="0" normalizeH="0" baseline="0" noProof="0" dirty="0" err="1" smtClean="0">
                          <a:ln>
                            <a:noFill/>
                          </a:ln>
                          <a:solidFill>
                            <a:schemeClr val="tx1"/>
                          </a:solidFill>
                          <a:effectLst/>
                          <a:uLnTx/>
                          <a:uFillTx/>
                          <a:latin typeface="HY헤드라인M" panose="02030600000101010101" pitchFamily="18" charset="-127"/>
                          <a:ea typeface="HY헤드라인M" panose="02030600000101010101" pitchFamily="18" charset="-127"/>
                        </a:rPr>
                        <a:t>운반업인</a:t>
                      </a: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 경우</a:t>
                      </a:r>
                      <a:r>
                        <a:rPr kumimoji="0" lang="en-US" altLang="ko-KR"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a:t>
                      </a:r>
                    </a:p>
                    <a:p>
                      <a:pPr marL="216000" marR="0" lvl="0" indent="-216000" algn="l" defTabSz="914400" rtl="0" eaLnBrk="1" fontAlgn="auto" latinLnBrk="1" hangingPunct="1">
                        <a:lnSpc>
                          <a:spcPct val="120000"/>
                        </a:lnSpc>
                        <a:spcBef>
                          <a:spcPts val="0"/>
                        </a:spcBef>
                        <a:spcAft>
                          <a:spcPts val="300"/>
                        </a:spcAft>
                        <a:buClrTx/>
                        <a:buSzTx/>
                        <a:buFont typeface="+mj-lt"/>
                        <a:buAutoNum type="arabicPeriod"/>
                        <a:tabLst/>
                        <a:defRPr/>
                      </a:pPr>
                      <a:r>
                        <a:rPr kumimoji="0" lang="ko-KR" altLang="en-US" sz="1400" u="none" strike="noStrike" kern="1200" cap="none" spc="0" normalizeH="0" baseline="0" noProof="0" dirty="0" smtClean="0">
                          <a:ln>
                            <a:noFill/>
                          </a:ln>
                          <a:solidFill>
                            <a:schemeClr val="tx1"/>
                          </a:solidFill>
                          <a:effectLst/>
                          <a:uLnTx/>
                          <a:uFillTx/>
                          <a:latin typeface="HY헤드라인M" panose="02030600000101010101" pitchFamily="18" charset="-127"/>
                          <a:ea typeface="HY헤드라인M" panose="02030600000101010101" pitchFamily="18" charset="-127"/>
                        </a:rPr>
                        <a:t>외국인인 경우 결격사유 없음 증명서류</a:t>
                      </a:r>
                      <a:endParaRPr kumimoji="0" lang="ko-KR" altLang="en-US" sz="1400" b="1" i="0" u="none" strike="noStrike" kern="1200" cap="none" spc="0" normalizeH="0" baseline="0" noProof="0" dirty="0">
                        <a:ln>
                          <a:noFill/>
                        </a:ln>
                        <a:solidFill>
                          <a:schemeClr val="tx1"/>
                        </a:solidFill>
                        <a:effectLst/>
                        <a:uLnTx/>
                        <a:uFillTx/>
                        <a:latin typeface="HY헤드라인M" panose="02030600000101010101" pitchFamily="18" charset="-127"/>
                        <a:ea typeface="HY헤드라인M" panose="02030600000101010101" pitchFamily="18" charset="-127"/>
                        <a:cs typeface="+mn-cs"/>
                      </a:endParaRPr>
                    </a:p>
                  </a:txBody>
                  <a:tcPr marL="72000" marR="0" marT="72005" marB="0">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참고</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허가신청시</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제출서류</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63841" name="Rectangle 1"/>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endParaRPr lang="ko-KR" altLang="ko-KR"/>
          </a:p>
        </p:txBody>
      </p:sp>
      <p:pic>
        <p:nvPicPr>
          <p:cNvPr id="163842" name="Picture 2"/>
          <p:cNvPicPr>
            <a:picLocks noChangeAspect="1" noChangeArrowheads="1"/>
          </p:cNvPicPr>
          <p:nvPr/>
        </p:nvPicPr>
        <p:blipFill>
          <a:blip r:embed="rId3"/>
          <a:srcRect/>
          <a:stretch>
            <a:fillRect/>
          </a:stretch>
        </p:blipFill>
        <p:spPr bwMode="auto">
          <a:xfrm>
            <a:off x="71438" y="1909763"/>
            <a:ext cx="8929687" cy="401955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참고</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허가신청시</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제출서류</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63841" name="Rectangle 1"/>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endParaRPr lang="ko-KR" altLang="ko-KR"/>
          </a:p>
        </p:txBody>
      </p:sp>
      <p:pic>
        <p:nvPicPr>
          <p:cNvPr id="164866" name="Picture 2"/>
          <p:cNvPicPr>
            <a:picLocks noChangeAspect="1" noChangeArrowheads="1"/>
          </p:cNvPicPr>
          <p:nvPr/>
        </p:nvPicPr>
        <p:blipFill>
          <a:blip r:embed="rId3"/>
          <a:srcRect/>
          <a:stretch>
            <a:fillRect/>
          </a:stretch>
        </p:blipFill>
        <p:spPr bwMode="auto">
          <a:xfrm>
            <a:off x="179388" y="1285875"/>
            <a:ext cx="8856662" cy="4913313"/>
          </a:xfrm>
          <a:prstGeom prst="rect">
            <a:avLst/>
          </a:prstGeom>
          <a:noFill/>
          <a:ln>
            <a:noFill/>
          </a:ln>
          <a:effectLst>
            <a:prstShdw prst="shdw17" dist="17961" dir="2700000">
              <a:schemeClr val="accent1">
                <a:gamma/>
                <a:shade val="60000"/>
                <a:invGamma/>
              </a:schemeClr>
            </a:prstShdw>
          </a:effectLs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모서리가 둥근 직사각형 3"/>
          <p:cNvSpPr>
            <a:spLocks noChangeArrowheads="1"/>
          </p:cNvSpPr>
          <p:nvPr/>
        </p:nvSpPr>
        <p:spPr bwMode="auto">
          <a:xfrm>
            <a:off x="395288" y="836613"/>
            <a:ext cx="8064500" cy="3984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시설</a:t>
            </a: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장비기준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27</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별표 </a:t>
            </a:r>
            <a:r>
              <a:rPr kumimoji="0" lang="en-US" altLang="ko-KR" sz="1200">
                <a:latin typeface="HY헤드라인M" pitchFamily="18" charset="-127"/>
                <a:ea typeface="HY헤드라인M" pitchFamily="18" charset="-127"/>
                <a:cs typeface="Arial" pitchFamily="34" charset="0"/>
                <a:sym typeface="맑은 고딕" pitchFamily="50" charset="-127"/>
              </a:rPr>
              <a:t>6)</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4515" name="직사각형 4"/>
          <p:cNvSpPr>
            <a:spLocks noChangeArrowheads="1"/>
          </p:cNvSpPr>
          <p:nvPr/>
        </p:nvSpPr>
        <p:spPr bwMode="auto">
          <a:xfrm>
            <a:off x="611188" y="1235075"/>
            <a:ext cx="7993062" cy="2692400"/>
          </a:xfrm>
          <a:prstGeom prst="rect">
            <a:avLst/>
          </a:prstGeom>
          <a:solidFill>
            <a:schemeClr val="bg1"/>
          </a:solidFill>
          <a:ln w="9525">
            <a:solidFill>
              <a:schemeClr val="tx1"/>
            </a:solidFill>
            <a:miter lim="800000"/>
            <a:headEnd/>
            <a:tailEnd/>
          </a:ln>
        </p:spPr>
        <p:txBody>
          <a:bodyPr>
            <a:spAutoFit/>
          </a:bodyPr>
          <a:lstStyle/>
          <a:p>
            <a:pPr marL="215900" indent="-215900">
              <a:spcAft>
                <a:spcPts val="300"/>
              </a:spcAft>
            </a:pPr>
            <a:r>
              <a:rPr kumimoji="0" lang="ko-KR" altLang="en-US" sz="1200" dirty="0">
                <a:latin typeface="HY헤드라인M" pitchFamily="18" charset="-127"/>
                <a:ea typeface="HY헤드라인M" pitchFamily="18" charset="-127"/>
              </a:rPr>
              <a:t>가</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유해화학물질 운반차량을 주차할 수 있는 규모의 주차장</a:t>
            </a:r>
            <a:r>
              <a:rPr kumimoji="0" lang="en-US" altLang="ko-KR" sz="1200" dirty="0">
                <a:latin typeface="HY헤드라인M" pitchFamily="18" charset="-127"/>
                <a:ea typeface="HY헤드라인M" pitchFamily="18" charset="-127"/>
              </a:rPr>
              <a:t>(</a:t>
            </a:r>
            <a:r>
              <a:rPr kumimoji="0" lang="ko-KR" altLang="en-US" sz="1200" dirty="0">
                <a:latin typeface="HY헤드라인M" pitchFamily="18" charset="-127"/>
                <a:ea typeface="HY헤드라인M" pitchFamily="18" charset="-127"/>
              </a:rPr>
              <a:t>유해화학물질 </a:t>
            </a:r>
            <a:r>
              <a:rPr kumimoji="0" lang="ko-KR" altLang="en-US" sz="1200" dirty="0" err="1">
                <a:latin typeface="HY헤드라인M" pitchFamily="18" charset="-127"/>
                <a:ea typeface="HY헤드라인M" pitchFamily="18" charset="-127"/>
              </a:rPr>
              <a:t>운반업의</a:t>
            </a:r>
            <a:r>
              <a:rPr kumimoji="0" lang="ko-KR" altLang="en-US" sz="1200" dirty="0">
                <a:latin typeface="HY헤드라인M" pitchFamily="18" charset="-127"/>
                <a:ea typeface="HY헤드라인M" pitchFamily="18" charset="-127"/>
              </a:rPr>
              <a:t> 경우에만 해당된다</a:t>
            </a:r>
            <a:r>
              <a:rPr kumimoji="0" lang="en-US" altLang="ko-KR" sz="1200" dirty="0">
                <a:latin typeface="HY헤드라인M" pitchFamily="18" charset="-127"/>
                <a:ea typeface="HY헤드라인M" pitchFamily="18" charset="-127"/>
              </a:rPr>
              <a:t>)</a:t>
            </a:r>
          </a:p>
          <a:p>
            <a:pPr marL="215900" indent="-215900">
              <a:spcAft>
                <a:spcPts val="300"/>
              </a:spcAft>
            </a:pPr>
            <a:r>
              <a:rPr kumimoji="0" lang="ko-KR" altLang="en-US" sz="1200" dirty="0">
                <a:latin typeface="HY헤드라인M" pitchFamily="18" charset="-127"/>
                <a:ea typeface="HY헤드라인M" pitchFamily="18" charset="-127"/>
              </a:rPr>
              <a:t>나</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폐수를 모을 수 있는 </a:t>
            </a:r>
            <a:r>
              <a:rPr kumimoji="0" lang="ko-KR" altLang="en-US" sz="1200" dirty="0" err="1">
                <a:latin typeface="HY헤드라인M" pitchFamily="18" charset="-127"/>
                <a:ea typeface="HY헤드라인M" pitchFamily="18" charset="-127"/>
              </a:rPr>
              <a:t>집수조가</a:t>
            </a:r>
            <a:r>
              <a:rPr kumimoji="0" lang="ko-KR" altLang="en-US" sz="1200" dirty="0">
                <a:latin typeface="HY헤드라인M" pitchFamily="18" charset="-127"/>
                <a:ea typeface="HY헤드라인M" pitchFamily="18" charset="-127"/>
              </a:rPr>
              <a:t> 있는 세차시설</a:t>
            </a:r>
            <a:r>
              <a:rPr kumimoji="0" lang="en-US" altLang="ko-KR" sz="1200" dirty="0">
                <a:latin typeface="HY헤드라인M" pitchFamily="18" charset="-127"/>
                <a:ea typeface="HY헤드라인M" pitchFamily="18" charset="-127"/>
              </a:rPr>
              <a:t>(</a:t>
            </a:r>
            <a:r>
              <a:rPr kumimoji="0" lang="ko-KR" altLang="en-US" sz="1200" dirty="0">
                <a:latin typeface="HY헤드라인M" pitchFamily="18" charset="-127"/>
                <a:ea typeface="HY헤드라인M" pitchFamily="18" charset="-127"/>
              </a:rPr>
              <a:t>유해화학물질 </a:t>
            </a:r>
            <a:r>
              <a:rPr kumimoji="0" lang="ko-KR" altLang="en-US" sz="1200" dirty="0" err="1">
                <a:latin typeface="HY헤드라인M" pitchFamily="18" charset="-127"/>
                <a:ea typeface="HY헤드라인M" pitchFamily="18" charset="-127"/>
              </a:rPr>
              <a:t>운반업의</a:t>
            </a:r>
            <a:r>
              <a:rPr kumimoji="0" lang="ko-KR" altLang="en-US" sz="1200" dirty="0">
                <a:latin typeface="HY헤드라인M" pitchFamily="18" charset="-127"/>
                <a:ea typeface="HY헤드라인M" pitchFamily="18" charset="-127"/>
              </a:rPr>
              <a:t> 경우에만 해당된다</a:t>
            </a:r>
            <a:r>
              <a:rPr kumimoji="0" lang="en-US" altLang="ko-KR" sz="1200" dirty="0">
                <a:latin typeface="HY헤드라인M" pitchFamily="18" charset="-127"/>
                <a:ea typeface="HY헤드라인M" pitchFamily="18" charset="-127"/>
              </a:rPr>
              <a:t>)</a:t>
            </a:r>
            <a:endParaRPr kumimoji="0" lang="ko-KR" altLang="en-US" sz="1200" dirty="0">
              <a:latin typeface="HY헤드라인M" pitchFamily="18" charset="-127"/>
              <a:ea typeface="HY헤드라인M" pitchFamily="18" charset="-127"/>
            </a:endParaRPr>
          </a:p>
          <a:p>
            <a:pPr marL="215900" indent="-215900">
              <a:spcAft>
                <a:spcPts val="300"/>
              </a:spcAft>
            </a:pPr>
            <a:r>
              <a:rPr kumimoji="0" lang="ko-KR" altLang="en-US" sz="1200" dirty="0">
                <a:latin typeface="HY헤드라인M" pitchFamily="18" charset="-127"/>
                <a:ea typeface="HY헤드라인M" pitchFamily="18" charset="-127"/>
              </a:rPr>
              <a:t>다</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작업복을 탈의하고 세탁 등이 가능한 탈의시설</a:t>
            </a:r>
          </a:p>
          <a:p>
            <a:pPr marL="215900" indent="-215900">
              <a:spcAft>
                <a:spcPts val="300"/>
              </a:spcAft>
            </a:pPr>
            <a:r>
              <a:rPr kumimoji="0" lang="ko-KR" altLang="en-US" sz="1200" dirty="0">
                <a:latin typeface="HY헤드라인M" pitchFamily="18" charset="-127"/>
                <a:ea typeface="HY헤드라인M" pitchFamily="18" charset="-127"/>
              </a:rPr>
              <a:t>라</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법 제</a:t>
            </a:r>
            <a:r>
              <a:rPr kumimoji="0" lang="en-US" altLang="ko-KR" sz="1200" dirty="0">
                <a:latin typeface="HY헤드라인M" pitchFamily="18" charset="-127"/>
                <a:ea typeface="HY헤드라인M" pitchFamily="18" charset="-127"/>
              </a:rPr>
              <a:t>14</a:t>
            </a:r>
            <a:r>
              <a:rPr kumimoji="0" lang="ko-KR" altLang="en-US" sz="1200" dirty="0">
                <a:latin typeface="HY헤드라인M" pitchFamily="18" charset="-127"/>
                <a:ea typeface="HY헤드라인M" pitchFamily="18" charset="-127"/>
              </a:rPr>
              <a:t>조제</a:t>
            </a:r>
            <a:r>
              <a:rPr kumimoji="0" lang="en-US" altLang="ko-KR" sz="1200" dirty="0">
                <a:latin typeface="HY헤드라인M" pitchFamily="18" charset="-127"/>
                <a:ea typeface="HY헤드라인M" pitchFamily="18" charset="-127"/>
              </a:rPr>
              <a:t>2</a:t>
            </a:r>
            <a:r>
              <a:rPr kumimoji="0" lang="ko-KR" altLang="en-US" sz="1200" dirty="0">
                <a:latin typeface="HY헤드라인M" pitchFamily="18" charset="-127"/>
                <a:ea typeface="HY헤드라인M" pitchFamily="18" charset="-127"/>
              </a:rPr>
              <a:t>항에 따라 고시한 것으로서 해당 작업자가 착용할 수 있는 개수의 개인보호장구</a:t>
            </a:r>
          </a:p>
          <a:p>
            <a:pPr marL="215900" indent="-215900">
              <a:spcAft>
                <a:spcPts val="300"/>
              </a:spcAft>
            </a:pPr>
            <a:r>
              <a:rPr kumimoji="0" lang="ko-KR" altLang="en-US" sz="1200" dirty="0">
                <a:latin typeface="HY헤드라인M" pitchFamily="18" charset="-127"/>
                <a:ea typeface="HY헤드라인M" pitchFamily="18" charset="-127"/>
              </a:rPr>
              <a:t>마</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「소방시설유지 및 안전관리에 관한 법률」시행령 제</a:t>
            </a:r>
            <a:r>
              <a:rPr kumimoji="0" lang="en-US" altLang="ko-KR" sz="1200" dirty="0">
                <a:latin typeface="HY헤드라인M" pitchFamily="18" charset="-127"/>
                <a:ea typeface="HY헤드라인M" pitchFamily="18" charset="-127"/>
              </a:rPr>
              <a:t>3</a:t>
            </a:r>
            <a:r>
              <a:rPr kumimoji="0" lang="ko-KR" altLang="en-US" sz="1200" dirty="0">
                <a:latin typeface="HY헤드라인M" pitchFamily="18" charset="-127"/>
                <a:ea typeface="HY헤드라인M" pitchFamily="18" charset="-127"/>
              </a:rPr>
              <a:t>조에 따른 소화설비</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경보설비</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피난설비</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소화용수설비 및 소화활동설비</a:t>
            </a:r>
          </a:p>
          <a:p>
            <a:pPr marL="215900" indent="-215900">
              <a:spcAft>
                <a:spcPts val="300"/>
              </a:spcAft>
            </a:pPr>
            <a:r>
              <a:rPr kumimoji="0" lang="ko-KR" altLang="en-US" sz="1200" dirty="0">
                <a:latin typeface="HY헤드라인M" pitchFamily="18" charset="-127"/>
                <a:ea typeface="HY헤드라인M" pitchFamily="18" charset="-127"/>
              </a:rPr>
              <a:t>바</a:t>
            </a:r>
            <a:r>
              <a:rPr kumimoji="0" lang="en-US" altLang="ko-KR" sz="1200" dirty="0">
                <a:latin typeface="HY헤드라인M" pitchFamily="18" charset="-127"/>
                <a:ea typeface="HY헤드라인M" pitchFamily="18" charset="-127"/>
              </a:rPr>
              <a:t>. </a:t>
            </a:r>
            <a:r>
              <a:rPr kumimoji="0" lang="ko-KR" altLang="en-US" sz="1200" dirty="0" err="1">
                <a:latin typeface="HY헤드라인M" pitchFamily="18" charset="-127"/>
                <a:ea typeface="HY헤드라인M" pitchFamily="18" charset="-127"/>
              </a:rPr>
              <a:t>누출ㆍ배출된</a:t>
            </a:r>
            <a:r>
              <a:rPr kumimoji="0" lang="ko-KR" altLang="en-US" sz="1200" dirty="0">
                <a:latin typeface="HY헤드라인M" pitchFamily="18" charset="-127"/>
                <a:ea typeface="HY헤드라인M" pitchFamily="18" charset="-127"/>
              </a:rPr>
              <a:t> 유해화학물질을 측정할 수 있는 </a:t>
            </a:r>
            <a:r>
              <a:rPr kumimoji="0" lang="ko-KR" altLang="en-US" sz="1200" dirty="0" err="1">
                <a:latin typeface="HY헤드라인M" pitchFamily="18" charset="-127"/>
                <a:ea typeface="HY헤드라인M" pitchFamily="18" charset="-127"/>
              </a:rPr>
              <a:t>감지ㆍ경보장지</a:t>
            </a:r>
            <a:r>
              <a:rPr kumimoji="0" lang="ko-KR" altLang="en-US" sz="1200" dirty="0">
                <a:latin typeface="HY헤드라인M" pitchFamily="18" charset="-127"/>
                <a:ea typeface="HY헤드라인M" pitchFamily="18" charset="-127"/>
              </a:rPr>
              <a:t> 또는 </a:t>
            </a:r>
            <a:r>
              <a:rPr kumimoji="0" lang="en-US" altLang="ko-KR" sz="1200" dirty="0">
                <a:latin typeface="HY헤드라인M" pitchFamily="18" charset="-127"/>
                <a:ea typeface="HY헤드라인M" pitchFamily="18" charset="-127"/>
              </a:rPr>
              <a:t>CCTV</a:t>
            </a:r>
            <a:endParaRPr kumimoji="0" lang="ko-KR" altLang="en-US" sz="1200" dirty="0">
              <a:latin typeface="HY헤드라인M" pitchFamily="18" charset="-127"/>
              <a:ea typeface="HY헤드라인M" pitchFamily="18" charset="-127"/>
            </a:endParaRPr>
          </a:p>
          <a:p>
            <a:pPr marL="215900" indent="-215900">
              <a:spcAft>
                <a:spcPts val="300"/>
              </a:spcAft>
            </a:pPr>
            <a:r>
              <a:rPr kumimoji="0" lang="ko-KR" altLang="en-US" sz="1200" dirty="0">
                <a:latin typeface="HY헤드라인M" pitchFamily="18" charset="-127"/>
                <a:ea typeface="HY헤드라인M" pitchFamily="18" charset="-127"/>
              </a:rPr>
              <a:t>사</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차량 충돌로부터 배관이나 취급설비의 피해를 방지할 수 있는 </a:t>
            </a:r>
            <a:r>
              <a:rPr kumimoji="0" lang="ko-KR" altLang="en-US" sz="1200" dirty="0" err="1">
                <a:latin typeface="HY헤드라인M" pitchFamily="18" charset="-127"/>
                <a:ea typeface="HY헤드라인M" pitchFamily="18" charset="-127"/>
              </a:rPr>
              <a:t>충돌방지벽</a:t>
            </a:r>
            <a:endParaRPr kumimoji="0" lang="ko-KR" altLang="en-US" sz="1200" dirty="0">
              <a:latin typeface="HY헤드라인M" pitchFamily="18" charset="-127"/>
              <a:ea typeface="HY헤드라인M" pitchFamily="18" charset="-127"/>
            </a:endParaRPr>
          </a:p>
          <a:p>
            <a:pPr marL="215900" indent="-215900">
              <a:spcAft>
                <a:spcPts val="300"/>
              </a:spcAft>
            </a:pPr>
            <a:r>
              <a:rPr kumimoji="0" lang="ko-KR" altLang="en-US" sz="1200" dirty="0">
                <a:latin typeface="HY헤드라인M" pitchFamily="18" charset="-127"/>
                <a:ea typeface="HY헤드라인M" pitchFamily="18" charset="-127"/>
              </a:rPr>
              <a:t>아</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물질의 특성에 맞는 적정한 온도 습도 또는 압력 등을 유지하기 위에 필요한 계측장치</a:t>
            </a:r>
          </a:p>
          <a:p>
            <a:pPr marL="215900" indent="-215900">
              <a:spcAft>
                <a:spcPts val="300"/>
              </a:spcAft>
            </a:pPr>
            <a:r>
              <a:rPr kumimoji="0" lang="ko-KR" altLang="en-US" sz="1200" dirty="0">
                <a:latin typeface="HY헤드라인M" pitchFamily="18" charset="-127"/>
                <a:ea typeface="HY헤드라인M" pitchFamily="18" charset="-127"/>
              </a:rPr>
              <a:t>자</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물질의 누출</a:t>
            </a:r>
            <a:r>
              <a:rPr kumimoji="0" lang="en-US" altLang="ko-KR" sz="1200" dirty="0">
                <a:latin typeface="HY헤드라인M" pitchFamily="18" charset="-127"/>
                <a:ea typeface="HY헤드라인M" pitchFamily="18" charset="-127"/>
              </a:rPr>
              <a:t>·</a:t>
            </a:r>
            <a:r>
              <a:rPr kumimoji="0" lang="ko-KR" altLang="en-US" sz="1200" dirty="0">
                <a:latin typeface="HY헤드라인M" pitchFamily="18" charset="-127"/>
                <a:ea typeface="HY헤드라인M" pitchFamily="18" charset="-127"/>
              </a:rPr>
              <a:t>유출 </a:t>
            </a:r>
            <a:r>
              <a:rPr kumimoji="0" lang="ko-KR" altLang="en-US" sz="1200" dirty="0" err="1">
                <a:latin typeface="HY헤드라인M" pitchFamily="18" charset="-127"/>
                <a:ea typeface="HY헤드라인M" pitchFamily="18" charset="-127"/>
              </a:rPr>
              <a:t>감지시</a:t>
            </a:r>
            <a:r>
              <a:rPr kumimoji="0" lang="ko-KR" altLang="en-US" sz="1200" dirty="0">
                <a:latin typeface="HY헤드라인M" pitchFamily="18" charset="-127"/>
                <a:ea typeface="HY헤드라인M" pitchFamily="18" charset="-127"/>
              </a:rPr>
              <a:t> 자동 또는 원격으로 물질의 차단이 가능한 긴급차단장치</a:t>
            </a:r>
          </a:p>
          <a:p>
            <a:pPr marL="215900" indent="-215900">
              <a:spcAft>
                <a:spcPts val="300"/>
              </a:spcAft>
            </a:pPr>
            <a:r>
              <a:rPr kumimoji="0" lang="ko-KR" altLang="en-US" sz="1200" dirty="0">
                <a:latin typeface="HY헤드라인M" pitchFamily="18" charset="-127"/>
                <a:ea typeface="HY헤드라인M" pitchFamily="18" charset="-127"/>
              </a:rPr>
              <a:t>차</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그 밖에 제</a:t>
            </a:r>
            <a:r>
              <a:rPr kumimoji="0" lang="en-US" altLang="ko-KR" sz="1200" dirty="0">
                <a:latin typeface="HY헤드라인M" pitchFamily="18" charset="-127"/>
                <a:ea typeface="HY헤드라인M" pitchFamily="18" charset="-127"/>
              </a:rPr>
              <a:t>21</a:t>
            </a:r>
            <a:r>
              <a:rPr kumimoji="0" lang="ko-KR" altLang="en-US" sz="1200" dirty="0">
                <a:latin typeface="HY헤드라인M" pitchFamily="18" charset="-127"/>
                <a:ea typeface="HY헤드라인M" pitchFamily="18" charset="-127"/>
              </a:rPr>
              <a:t>조제</a:t>
            </a:r>
            <a:r>
              <a:rPr kumimoji="0" lang="en-US" altLang="ko-KR" sz="1200" dirty="0">
                <a:latin typeface="HY헤드라인M" pitchFamily="18" charset="-127"/>
                <a:ea typeface="HY헤드라인M" pitchFamily="18" charset="-127"/>
              </a:rPr>
              <a:t>2</a:t>
            </a:r>
            <a:r>
              <a:rPr kumimoji="0" lang="ko-KR" altLang="en-US" sz="1200" dirty="0">
                <a:latin typeface="HY헤드라인M" pitchFamily="18" charset="-127"/>
                <a:ea typeface="HY헤드라인M" pitchFamily="18" charset="-127"/>
              </a:rPr>
              <a:t>항에 따른 취급시설 설치 기준에 따라 갖추어야 하는 시설이나 설비</a:t>
            </a:r>
            <a:endParaRPr kumimoji="0" lang="en-US" altLang="ko-KR" sz="1200" dirty="0">
              <a:latin typeface="HY헤드라인M" pitchFamily="18" charset="-127"/>
              <a:ea typeface="HY헤드라인M" pitchFamily="18" charset="-127"/>
            </a:endParaRPr>
          </a:p>
          <a:p>
            <a:pPr marL="215900" indent="-215900">
              <a:spcAft>
                <a:spcPts val="300"/>
              </a:spcAft>
            </a:pPr>
            <a:r>
              <a:rPr kumimoji="0" lang="en-US" altLang="ko-KR" sz="1200" dirty="0">
                <a:latin typeface="HY헤드라인M" pitchFamily="18" charset="-127"/>
                <a:ea typeface="HY헤드라인M" pitchFamily="18" charset="-127"/>
              </a:rPr>
              <a:t> - </a:t>
            </a:r>
            <a:r>
              <a:rPr kumimoji="0" lang="ko-KR" altLang="en-US" sz="1200" dirty="0">
                <a:latin typeface="HY헤드라인M" pitchFamily="18" charset="-127"/>
                <a:ea typeface="HY헤드라인M" pitchFamily="18" charset="-127"/>
              </a:rPr>
              <a:t>유해화학물질 취급시설의 설치 및 관리기준 </a:t>
            </a:r>
            <a:r>
              <a:rPr kumimoji="0" lang="en-US" altLang="ko-KR" sz="1200" dirty="0">
                <a:latin typeface="HY헤드라인M" pitchFamily="18" charset="-127"/>
                <a:ea typeface="HY헤드라인M" pitchFamily="18" charset="-127"/>
              </a:rPr>
              <a:t>: </a:t>
            </a:r>
            <a:r>
              <a:rPr kumimoji="0" lang="ko-KR" altLang="en-US" sz="1200" dirty="0">
                <a:latin typeface="HY헤드라인M" pitchFamily="18" charset="-127"/>
                <a:ea typeface="HY헤드라인M" pitchFamily="18" charset="-127"/>
              </a:rPr>
              <a:t>시행규칙 별표</a:t>
            </a:r>
            <a:r>
              <a:rPr kumimoji="0" lang="en-US" altLang="ko-KR" sz="1200" dirty="0">
                <a:latin typeface="HY헤드라인M" pitchFamily="18" charset="-127"/>
                <a:ea typeface="HY헤드라인M" pitchFamily="18" charset="-127"/>
              </a:rPr>
              <a:t>5</a:t>
            </a:r>
            <a:endParaRPr kumimoji="0" lang="ko-KR" altLang="en-US" sz="1200" dirty="0">
              <a:latin typeface="HY헤드라인M" pitchFamily="18" charset="-127"/>
              <a:ea typeface="HY헤드라인M" pitchFamily="18" charset="-127"/>
            </a:endParaRPr>
          </a:p>
        </p:txBody>
      </p:sp>
      <p:sp>
        <p:nvSpPr>
          <p:cNvPr id="64516" name="모서리가 둥근 직사각형 5"/>
          <p:cNvSpPr>
            <a:spLocks noChangeArrowheads="1"/>
          </p:cNvSpPr>
          <p:nvPr/>
        </p:nvSpPr>
        <p:spPr bwMode="auto">
          <a:xfrm>
            <a:off x="395288" y="4000504"/>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기술인력기준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27</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별표 </a:t>
            </a:r>
            <a:r>
              <a:rPr kumimoji="0" lang="en-US" altLang="ko-KR" sz="1200">
                <a:latin typeface="HY헤드라인M" pitchFamily="18" charset="-127"/>
                <a:ea typeface="HY헤드라인M" pitchFamily="18" charset="-127"/>
                <a:cs typeface="Arial" pitchFamily="34" charset="0"/>
                <a:sym typeface="맑은 고딕" pitchFamily="50" charset="-127"/>
              </a:rPr>
              <a:t>6)</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7" name="직사각형 6"/>
          <p:cNvSpPr/>
          <p:nvPr/>
        </p:nvSpPr>
        <p:spPr>
          <a:xfrm>
            <a:off x="611188" y="4357694"/>
            <a:ext cx="8032778" cy="2354491"/>
          </a:xfrm>
          <a:prstGeom prst="rect">
            <a:avLst/>
          </a:prstGeom>
          <a:solidFill>
            <a:schemeClr val="bg1"/>
          </a:solidFill>
          <a:ln>
            <a:solidFill>
              <a:schemeClr val="tx1"/>
            </a:solidFill>
          </a:ln>
        </p:spPr>
        <p:txBody>
          <a:bodyPr wrap="square">
            <a:spAutoFit/>
          </a:bodyPr>
          <a:lstStyle/>
          <a:p>
            <a:pPr marL="180000" indent="-180000">
              <a:spcBef>
                <a:spcPts val="0"/>
              </a:spcBef>
              <a:spcAft>
                <a:spcPts val="300"/>
              </a:spcAft>
              <a:defRPr/>
            </a:pPr>
            <a:r>
              <a:rPr kumimoji="0" lang="ko-KR" altLang="en-US" sz="1200" dirty="0">
                <a:latin typeface="HY헤드라인M" panose="02030600000101010101" pitchFamily="18" charset="-127"/>
                <a:ea typeface="HY헤드라인M" panose="02030600000101010101" pitchFamily="18" charset="-127"/>
              </a:rPr>
              <a:t>가</a:t>
            </a: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a:latin typeface="HY헤드라인M" panose="02030600000101010101" pitchFamily="18" charset="-127"/>
                <a:ea typeface="HY헤드라인M" panose="02030600000101010101" pitchFamily="18" charset="-127"/>
              </a:rPr>
              <a:t>다음의 어느 하나에 해당하는 사람 </a:t>
            </a:r>
            <a:r>
              <a:rPr kumimoji="0" lang="en-US" altLang="ko-KR" sz="1200" dirty="0">
                <a:solidFill>
                  <a:srgbClr val="FF0000"/>
                </a:solidFill>
                <a:latin typeface="HY헤드라인M" panose="02030600000101010101" pitchFamily="18" charset="-127"/>
                <a:ea typeface="HY헤드라인M" panose="02030600000101010101" pitchFamily="18" charset="-127"/>
              </a:rPr>
              <a:t>1</a:t>
            </a:r>
            <a:r>
              <a:rPr kumimoji="0" lang="ko-KR" altLang="en-US" sz="1200" dirty="0">
                <a:solidFill>
                  <a:srgbClr val="FF0000"/>
                </a:solidFill>
                <a:latin typeface="HY헤드라인M" panose="02030600000101010101" pitchFamily="18" charset="-127"/>
                <a:ea typeface="HY헤드라인M" panose="02030600000101010101" pitchFamily="18" charset="-127"/>
              </a:rPr>
              <a:t>인 </a:t>
            </a:r>
            <a:r>
              <a:rPr kumimoji="0" lang="ko-KR" altLang="en-US" sz="1200" dirty="0" smtClean="0">
                <a:solidFill>
                  <a:srgbClr val="FF0000"/>
                </a:solidFill>
                <a:latin typeface="HY헤드라인M" panose="02030600000101010101" pitchFamily="18" charset="-127"/>
                <a:ea typeface="HY헤드라인M" panose="02030600000101010101" pitchFamily="18" charset="-127"/>
              </a:rPr>
              <a:t>이상</a:t>
            </a:r>
            <a:r>
              <a:rPr kumimoji="0" lang="ko-KR" altLang="en-US" sz="1200" dirty="0" smtClean="0">
                <a:latin typeface="HY헤드라인M" panose="02030600000101010101" pitchFamily="18" charset="-127"/>
                <a:ea typeface="HY헤드라인M" panose="02030600000101010101" pitchFamily="18" charset="-127"/>
              </a:rPr>
              <a:t>을 </a:t>
            </a:r>
            <a:r>
              <a:rPr kumimoji="0" lang="ko-KR" altLang="en-US" sz="1200" dirty="0">
                <a:latin typeface="HY헤드라인M" panose="02030600000101010101" pitchFamily="18" charset="-127"/>
                <a:ea typeface="HY헤드라인M" panose="02030600000101010101" pitchFamily="18" charset="-127"/>
              </a:rPr>
              <a:t>두어야 한다</a:t>
            </a: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smtClean="0">
                <a:latin typeface="HY헤드라인M" panose="02030600000101010101" pitchFamily="18" charset="-127"/>
                <a:ea typeface="HY헤드라인M" panose="02030600000101010101" pitchFamily="18" charset="-127"/>
              </a:rPr>
              <a:t>다만</a:t>
            </a:r>
            <a:r>
              <a:rPr kumimoji="0" lang="en-US" altLang="ko-KR" sz="1200" dirty="0" smtClean="0">
                <a:latin typeface="HY헤드라인M" panose="02030600000101010101" pitchFamily="18" charset="-127"/>
                <a:ea typeface="HY헤드라인M" panose="02030600000101010101" pitchFamily="18" charset="-127"/>
              </a:rPr>
              <a:t>,</a:t>
            </a:r>
            <a:r>
              <a:rPr kumimoji="0" lang="ko-KR" altLang="en-US" sz="1200" dirty="0" smtClean="0">
                <a:latin typeface="HY헤드라인M" panose="02030600000101010101" pitchFamily="18" charset="-127"/>
                <a:ea typeface="HY헤드라인M" panose="02030600000101010101" pitchFamily="18" charset="-127"/>
              </a:rPr>
              <a:t> </a:t>
            </a:r>
            <a:r>
              <a:rPr kumimoji="0" lang="ko-KR" altLang="en-US" sz="1200" dirty="0" smtClean="0">
                <a:solidFill>
                  <a:srgbClr val="FF0000"/>
                </a:solidFill>
                <a:latin typeface="HY헤드라인M" panose="02030600000101010101" pitchFamily="18" charset="-127"/>
                <a:ea typeface="HY헤드라인M" panose="02030600000101010101" pitchFamily="18" charset="-127"/>
              </a:rPr>
              <a:t>종업원이 </a:t>
            </a:r>
            <a:r>
              <a:rPr kumimoji="0" lang="en-US" altLang="ko-KR" sz="1200" dirty="0" smtClean="0">
                <a:solidFill>
                  <a:srgbClr val="FF0000"/>
                </a:solidFill>
                <a:latin typeface="HY헤드라인M" panose="02030600000101010101" pitchFamily="18" charset="-127"/>
                <a:ea typeface="HY헤드라인M" panose="02030600000101010101" pitchFamily="18" charset="-127"/>
              </a:rPr>
              <a:t>10</a:t>
            </a:r>
            <a:r>
              <a:rPr kumimoji="0" lang="ko-KR" altLang="en-US" sz="1200" dirty="0" smtClean="0">
                <a:solidFill>
                  <a:srgbClr val="FF0000"/>
                </a:solidFill>
                <a:latin typeface="HY헤드라인M" panose="02030600000101010101" pitchFamily="18" charset="-127"/>
                <a:ea typeface="HY헤드라인M" panose="02030600000101010101" pitchFamily="18" charset="-127"/>
              </a:rPr>
              <a:t>인 미만인 운반업</a:t>
            </a:r>
            <a:r>
              <a:rPr kumimoji="0" lang="en-US" altLang="ko-KR" sz="1200" dirty="0" smtClean="0">
                <a:solidFill>
                  <a:srgbClr val="FF0000"/>
                </a:solidFill>
                <a:latin typeface="HY헤드라인M" panose="02030600000101010101" pitchFamily="18" charset="-127"/>
                <a:ea typeface="HY헤드라인M" panose="02030600000101010101" pitchFamily="18" charset="-127"/>
              </a:rPr>
              <a:t>, </a:t>
            </a:r>
            <a:r>
              <a:rPr kumimoji="0" lang="ko-KR" altLang="en-US" sz="1200" dirty="0" smtClean="0">
                <a:solidFill>
                  <a:srgbClr val="FF0000"/>
                </a:solidFill>
                <a:latin typeface="HY헤드라인M" panose="02030600000101010101" pitchFamily="18" charset="-127"/>
                <a:ea typeface="HY헤드라인M" panose="02030600000101010101" pitchFamily="18" charset="-127"/>
              </a:rPr>
              <a:t>판매업 또는      </a:t>
            </a:r>
            <a:r>
              <a:rPr kumimoji="0" lang="ko-KR" altLang="en-US" sz="1200" dirty="0" err="1" smtClean="0">
                <a:solidFill>
                  <a:srgbClr val="FF0000"/>
                </a:solidFill>
                <a:latin typeface="HY헤드라인M" panose="02030600000101010101" pitchFamily="18" charset="-127"/>
                <a:ea typeface="HY헤드라인M" panose="02030600000101010101" pitchFamily="18" charset="-127"/>
              </a:rPr>
              <a:t>사용업의</a:t>
            </a:r>
            <a:r>
              <a:rPr kumimoji="0" lang="ko-KR" altLang="en-US" sz="1200" dirty="0" smtClean="0">
                <a:solidFill>
                  <a:srgbClr val="FF0000"/>
                </a:solidFill>
                <a:latin typeface="HY헤드라인M" panose="02030600000101010101" pitchFamily="18" charset="-127"/>
                <a:ea typeface="HY헤드라인M" panose="02030600000101010101" pitchFamily="18" charset="-127"/>
              </a:rPr>
              <a:t> 경우에는 제외</a:t>
            </a:r>
            <a:r>
              <a:rPr kumimoji="0" lang="ko-KR" altLang="en-US" sz="1200" dirty="0" smtClean="0">
                <a:latin typeface="HY헤드라인M" panose="02030600000101010101" pitchFamily="18" charset="-127"/>
                <a:ea typeface="HY헤드라인M" panose="02030600000101010101" pitchFamily="18" charset="-127"/>
              </a:rPr>
              <a:t>한다</a:t>
            </a:r>
            <a:r>
              <a:rPr kumimoji="0" lang="en-US" altLang="ko-KR" sz="1200" dirty="0">
                <a:latin typeface="HY헤드라인M" panose="02030600000101010101" pitchFamily="18" charset="-127"/>
                <a:ea typeface="HY헤드라인M" panose="02030600000101010101" pitchFamily="18" charset="-127"/>
              </a:rPr>
              <a:t>.</a:t>
            </a:r>
          </a:p>
          <a:p>
            <a:pPr marL="252000" indent="-252000">
              <a:spcBef>
                <a:spcPts val="0"/>
              </a:spcBef>
              <a:spcAft>
                <a:spcPts val="300"/>
              </a:spcAft>
              <a:defRPr/>
            </a:pPr>
            <a:r>
              <a:rPr kumimoji="0" lang="en-US" altLang="ko-KR" sz="1200" dirty="0">
                <a:latin typeface="HY헤드라인M" panose="02030600000101010101" pitchFamily="18" charset="-127"/>
                <a:ea typeface="HY헤드라인M" panose="02030600000101010101" pitchFamily="18" charset="-127"/>
              </a:rPr>
              <a:t>  1) </a:t>
            </a:r>
            <a:r>
              <a:rPr kumimoji="0" lang="ko-KR" altLang="en-US" sz="1200" dirty="0">
                <a:latin typeface="HY헤드라인M" panose="02030600000101010101" pitchFamily="18" charset="-127"/>
                <a:ea typeface="HY헤드라인M" panose="02030600000101010101" pitchFamily="18" charset="-127"/>
              </a:rPr>
              <a:t>「국가기술자격법」에 따른 </a:t>
            </a:r>
            <a:r>
              <a:rPr kumimoji="0" lang="ko-KR" altLang="en-US" sz="1200" dirty="0" err="1">
                <a:latin typeface="HY헤드라인M" panose="02030600000101010101" pitchFamily="18" charset="-127"/>
                <a:ea typeface="HY헤드라인M" panose="02030600000101010101" pitchFamily="18" charset="-127"/>
              </a:rPr>
              <a:t>화공안전ㆍ화공ㆍ가스</a:t>
            </a: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err="1">
                <a:latin typeface="HY헤드라인M" panose="02030600000101010101" pitchFamily="18" charset="-127"/>
                <a:ea typeface="HY헤드라인M" panose="02030600000101010101" pitchFamily="18" charset="-127"/>
              </a:rPr>
              <a:t>ㆍ대기관리ㆍ수질관리ㆍ폐기물처리ㆍ산업위생관리</a:t>
            </a:r>
            <a:r>
              <a:rPr kumimoji="0" lang="ko-KR" altLang="en-US" sz="1200" dirty="0">
                <a:latin typeface="HY헤드라인M" panose="02030600000101010101" pitchFamily="18" charset="-127"/>
                <a:ea typeface="HY헤드라인M" panose="02030600000101010101" pitchFamily="18" charset="-127"/>
              </a:rPr>
              <a:t> </a:t>
            </a:r>
            <a:r>
              <a:rPr kumimoji="0" lang="en-US" altLang="ko-KR" sz="1200" dirty="0">
                <a:latin typeface="HY헤드라인M" panose="02030600000101010101" pitchFamily="18" charset="-127"/>
                <a:ea typeface="HY헤드라인M" panose="02030600000101010101" pitchFamily="18" charset="-127"/>
              </a:rPr>
              <a:t/>
            </a:r>
            <a:br>
              <a:rPr kumimoji="0" lang="en-US" altLang="ko-KR" sz="1200" dirty="0">
                <a:latin typeface="HY헤드라인M" panose="02030600000101010101" pitchFamily="18" charset="-127"/>
                <a:ea typeface="HY헤드라인M" panose="02030600000101010101" pitchFamily="18" charset="-127"/>
              </a:rPr>
            </a:b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a:latin typeface="HY헤드라인M" panose="02030600000101010101" pitchFamily="18" charset="-127"/>
                <a:ea typeface="HY헤드라인M" panose="02030600000101010101" pitchFamily="18" charset="-127"/>
              </a:rPr>
              <a:t>기술사를 취득한 사람</a:t>
            </a:r>
          </a:p>
          <a:p>
            <a:pPr marL="252000" indent="-252000">
              <a:spcBef>
                <a:spcPts val="0"/>
              </a:spcBef>
              <a:spcAft>
                <a:spcPts val="300"/>
              </a:spcAft>
              <a:defRPr/>
            </a:pPr>
            <a:r>
              <a:rPr kumimoji="0" lang="en-US" altLang="ko-KR" sz="1200" dirty="0">
                <a:latin typeface="HY헤드라인M" panose="02030600000101010101" pitchFamily="18" charset="-127"/>
                <a:ea typeface="HY헤드라인M" panose="02030600000101010101" pitchFamily="18" charset="-127"/>
              </a:rPr>
              <a:t>  2)  </a:t>
            </a:r>
            <a:r>
              <a:rPr kumimoji="0" lang="ko-KR" altLang="en-US" sz="1200" dirty="0" err="1">
                <a:latin typeface="HY헤드라인M" panose="02030600000101010101" pitchFamily="18" charset="-127"/>
                <a:ea typeface="HY헤드라인M" panose="02030600000101010101" pitchFamily="18" charset="-127"/>
              </a:rPr>
              <a:t>산업안전ㆍ기계ㆍ화공ㆍ위험물ㆍ수질환경ㆍ대기환경ㆍ폐기물처리ㆍ가스</a:t>
            </a:r>
            <a:r>
              <a:rPr kumimoji="0" lang="ko-KR" altLang="en-US" sz="1200" dirty="0">
                <a:latin typeface="HY헤드라인M" panose="02030600000101010101" pitchFamily="18" charset="-127"/>
                <a:ea typeface="HY헤드라인M" panose="02030600000101010101" pitchFamily="18" charset="-127"/>
              </a:rPr>
              <a:t> 분야 석사 학위 이상을 취득한 사람 </a:t>
            </a:r>
            <a:r>
              <a:rPr kumimoji="0" lang="en-US" altLang="ko-KR" sz="1200" dirty="0">
                <a:latin typeface="HY헤드라인M" panose="02030600000101010101" pitchFamily="18" charset="-127"/>
                <a:ea typeface="HY헤드라인M" panose="02030600000101010101" pitchFamily="18" charset="-127"/>
              </a:rPr>
              <a:t/>
            </a:r>
            <a:br>
              <a:rPr kumimoji="0" lang="en-US" altLang="ko-KR" sz="1200" dirty="0">
                <a:latin typeface="HY헤드라인M" panose="02030600000101010101" pitchFamily="18" charset="-127"/>
                <a:ea typeface="HY헤드라인M" panose="02030600000101010101" pitchFamily="18" charset="-127"/>
              </a:rPr>
            </a:b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a:latin typeface="HY헤드라인M" panose="02030600000101010101" pitchFamily="18" charset="-127"/>
                <a:ea typeface="HY헤드라인M" panose="02030600000101010101" pitchFamily="18" charset="-127"/>
              </a:rPr>
              <a:t>중에서 해당 실무 경력 </a:t>
            </a:r>
            <a:r>
              <a:rPr kumimoji="0" lang="en-US" altLang="ko-KR" sz="1200" dirty="0">
                <a:latin typeface="HY헤드라인M" panose="02030600000101010101" pitchFamily="18" charset="-127"/>
                <a:ea typeface="HY헤드라인M" panose="02030600000101010101" pitchFamily="18" charset="-127"/>
              </a:rPr>
              <a:t>3</a:t>
            </a:r>
            <a:r>
              <a:rPr kumimoji="0" lang="ko-KR" altLang="en-US" sz="1200" dirty="0">
                <a:latin typeface="HY헤드라인M" panose="02030600000101010101" pitchFamily="18" charset="-127"/>
                <a:ea typeface="HY헤드라인M" panose="02030600000101010101" pitchFamily="18" charset="-127"/>
              </a:rPr>
              <a:t>년 이상인 사람</a:t>
            </a:r>
          </a:p>
          <a:p>
            <a:pPr marL="252000" indent="-252000">
              <a:spcBef>
                <a:spcPts val="0"/>
              </a:spcBef>
              <a:spcAft>
                <a:spcPts val="300"/>
              </a:spcAft>
              <a:defRPr/>
            </a:pPr>
            <a:r>
              <a:rPr kumimoji="0" lang="en-US" altLang="ko-KR" sz="1200" dirty="0">
                <a:latin typeface="HY헤드라인M" panose="02030600000101010101" pitchFamily="18" charset="-127"/>
                <a:ea typeface="HY헤드라인M" panose="02030600000101010101" pitchFamily="18" charset="-127"/>
              </a:rPr>
              <a:t>  3) </a:t>
            </a:r>
            <a:r>
              <a:rPr kumimoji="0" lang="ko-KR" altLang="en-US" sz="1200" dirty="0">
                <a:latin typeface="HY헤드라인M" panose="02030600000101010101" pitchFamily="18" charset="-127"/>
                <a:ea typeface="HY헤드라인M" panose="02030600000101010101" pitchFamily="18" charset="-127"/>
              </a:rPr>
              <a:t>「국가기술자격법」에 따른 화공ㆍ산업안전ㆍ가스</a:t>
            </a:r>
            <a:r>
              <a:rPr kumimoji="0" lang="en-US" altLang="ko-KR" sz="1200" dirty="0">
                <a:latin typeface="HY헤드라인M" panose="02030600000101010101" pitchFamily="18" charset="-127"/>
                <a:ea typeface="HY헤드라인M" panose="02030600000101010101" pitchFamily="18" charset="-127"/>
              </a:rPr>
              <a:t>․</a:t>
            </a:r>
            <a:r>
              <a:rPr kumimoji="0" lang="ko-KR" altLang="en-US" sz="1200" dirty="0" err="1">
                <a:latin typeface="HY헤드라인M" panose="02030600000101010101" pitchFamily="18" charset="-127"/>
                <a:ea typeface="HY헤드라인M" panose="02030600000101010101" pitchFamily="18" charset="-127"/>
              </a:rPr>
              <a:t>산업위생관리ㆍ수질환경ㆍ대기환경ㆍ폐기물처리</a:t>
            </a:r>
            <a:r>
              <a:rPr kumimoji="0" lang="ko-KR" altLang="en-US" sz="1200" dirty="0">
                <a:latin typeface="HY헤드라인M" panose="02030600000101010101" pitchFamily="18" charset="-127"/>
                <a:ea typeface="HY헤드라인M" panose="02030600000101010101" pitchFamily="18" charset="-127"/>
              </a:rPr>
              <a:t> 기사</a:t>
            </a:r>
            <a:r>
              <a:rPr kumimoji="0" lang="en-US" altLang="ko-KR" sz="1200" dirty="0">
                <a:latin typeface="HY헤드라인M" panose="02030600000101010101" pitchFamily="18" charset="-127"/>
                <a:ea typeface="HY헤드라인M" panose="02030600000101010101" pitchFamily="18" charset="-127"/>
              </a:rPr>
              <a:t/>
            </a:r>
            <a:br>
              <a:rPr kumimoji="0" lang="en-US" altLang="ko-KR" sz="1200" dirty="0">
                <a:latin typeface="HY헤드라인M" panose="02030600000101010101" pitchFamily="18" charset="-127"/>
                <a:ea typeface="HY헤드라인M" panose="02030600000101010101" pitchFamily="18" charset="-127"/>
              </a:rPr>
            </a:b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a:latin typeface="HY헤드라인M" panose="02030600000101010101" pitchFamily="18" charset="-127"/>
                <a:ea typeface="HY헤드라인M" panose="02030600000101010101" pitchFamily="18" charset="-127"/>
              </a:rPr>
              <a:t> 자격증을 취득한 사람 중에서 해당 실무 경력 </a:t>
            </a:r>
            <a:r>
              <a:rPr kumimoji="0" lang="en-US" altLang="ko-KR" sz="1200" dirty="0">
                <a:latin typeface="HY헤드라인M" panose="02030600000101010101" pitchFamily="18" charset="-127"/>
                <a:ea typeface="HY헤드라인M" panose="02030600000101010101" pitchFamily="18" charset="-127"/>
              </a:rPr>
              <a:t>5</a:t>
            </a:r>
            <a:r>
              <a:rPr kumimoji="0" lang="ko-KR" altLang="en-US" sz="1200" dirty="0">
                <a:latin typeface="HY헤드라인M" panose="02030600000101010101" pitchFamily="18" charset="-127"/>
                <a:ea typeface="HY헤드라인M" panose="02030600000101010101" pitchFamily="18" charset="-127"/>
              </a:rPr>
              <a:t>년 이상인 사람</a:t>
            </a:r>
          </a:p>
          <a:p>
            <a:pPr marL="252000" indent="-252000">
              <a:spcBef>
                <a:spcPts val="0"/>
              </a:spcBef>
              <a:spcAft>
                <a:spcPts val="600"/>
              </a:spcAft>
              <a:defRPr/>
            </a:pPr>
            <a:r>
              <a:rPr kumimoji="0" lang="en-US" altLang="ko-KR" sz="1200" dirty="0">
                <a:latin typeface="HY헤드라인M" panose="02030600000101010101" pitchFamily="18" charset="-127"/>
                <a:ea typeface="HY헤드라인M" panose="02030600000101010101" pitchFamily="18" charset="-127"/>
              </a:rPr>
              <a:t>  4) </a:t>
            </a:r>
            <a:r>
              <a:rPr kumimoji="0" lang="ko-KR" altLang="en-US" sz="1200" dirty="0">
                <a:latin typeface="HY헤드라인M" panose="02030600000101010101" pitchFamily="18" charset="-127"/>
                <a:ea typeface="HY헤드라인M" panose="02030600000101010101" pitchFamily="18" charset="-127"/>
              </a:rPr>
              <a:t>「국가기술자격법」에 따른 산업안전ㆍ수질환경ㆍ대기환경ㆍ폐기물처리ㆍ위험물ㆍ가스</a:t>
            </a:r>
            <a:r>
              <a:rPr kumimoji="0" lang="en-US" altLang="ko-KR" sz="1200" dirty="0">
                <a:latin typeface="HY헤드라인M" panose="02030600000101010101" pitchFamily="18" charset="-127"/>
                <a:ea typeface="HY헤드라인M" panose="02030600000101010101" pitchFamily="18" charset="-127"/>
              </a:rPr>
              <a:t>․</a:t>
            </a:r>
            <a:r>
              <a:rPr kumimoji="0" lang="ko-KR" altLang="en-US" sz="1200" dirty="0">
                <a:latin typeface="HY헤드라인M" panose="02030600000101010101" pitchFamily="18" charset="-127"/>
                <a:ea typeface="HY헤드라인M" panose="02030600000101010101" pitchFamily="18" charset="-127"/>
              </a:rPr>
              <a:t>산업위생관리 산업기사 또는 환경</a:t>
            </a:r>
            <a:r>
              <a:rPr kumimoji="0" lang="en-US" altLang="ko-KR" sz="1200" dirty="0">
                <a:latin typeface="HY헤드라인M" panose="02030600000101010101" pitchFamily="18" charset="-127"/>
                <a:ea typeface="HY헤드라인M" panose="02030600000101010101" pitchFamily="18" charset="-127"/>
              </a:rPr>
              <a:t>․</a:t>
            </a:r>
            <a:r>
              <a:rPr kumimoji="0" lang="ko-KR" altLang="en-US" sz="1200" dirty="0">
                <a:latin typeface="HY헤드라인M" panose="02030600000101010101" pitchFamily="18" charset="-127"/>
                <a:ea typeface="HY헤드라인M" panose="02030600000101010101" pitchFamily="18" charset="-127"/>
              </a:rPr>
              <a:t>위험물기능사 자격증을 취득한 사람 중에서 해당 실무 경력 </a:t>
            </a:r>
            <a:r>
              <a:rPr kumimoji="0" lang="en-US" altLang="ko-KR" sz="1200" dirty="0">
                <a:latin typeface="HY헤드라인M" panose="02030600000101010101" pitchFamily="18" charset="-127"/>
                <a:ea typeface="HY헤드라인M" panose="02030600000101010101" pitchFamily="18" charset="-127"/>
              </a:rPr>
              <a:t>7</a:t>
            </a:r>
            <a:r>
              <a:rPr kumimoji="0" lang="ko-KR" altLang="en-US" sz="1200" dirty="0">
                <a:latin typeface="HY헤드라인M" panose="02030600000101010101" pitchFamily="18" charset="-127"/>
                <a:ea typeface="HY헤드라인M" panose="02030600000101010101" pitchFamily="18" charset="-127"/>
              </a:rPr>
              <a:t>년 이상인 사람</a:t>
            </a:r>
          </a:p>
          <a:p>
            <a:pPr marL="180000" indent="-180000">
              <a:spcBef>
                <a:spcPts val="0"/>
              </a:spcBef>
              <a:spcAft>
                <a:spcPts val="300"/>
              </a:spcAft>
              <a:defRPr/>
            </a:pPr>
            <a:r>
              <a:rPr kumimoji="0" lang="ko-KR" altLang="en-US" sz="1200" dirty="0">
                <a:latin typeface="HY헤드라인M" panose="02030600000101010101" pitchFamily="18" charset="-127"/>
                <a:ea typeface="HY헤드라인M" panose="02030600000101010101" pitchFamily="18" charset="-127"/>
              </a:rPr>
              <a:t>나</a:t>
            </a: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a:latin typeface="HY헤드라인M" panose="02030600000101010101" pitchFamily="18" charset="-127"/>
                <a:ea typeface="HY헤드라인M" panose="02030600000101010101" pitchFamily="18" charset="-127"/>
              </a:rPr>
              <a:t>법 제</a:t>
            </a:r>
            <a:r>
              <a:rPr kumimoji="0" lang="en-US" altLang="ko-KR" sz="1200" dirty="0">
                <a:latin typeface="HY헤드라인M" panose="02030600000101010101" pitchFamily="18" charset="-127"/>
                <a:ea typeface="HY헤드라인M" panose="02030600000101010101" pitchFamily="18" charset="-127"/>
              </a:rPr>
              <a:t>32</a:t>
            </a:r>
            <a:r>
              <a:rPr kumimoji="0" lang="ko-KR" altLang="en-US" sz="1200" dirty="0">
                <a:latin typeface="HY헤드라인M" panose="02030600000101010101" pitchFamily="18" charset="-127"/>
                <a:ea typeface="HY헤드라인M" panose="02030600000101010101" pitchFamily="18" charset="-127"/>
              </a:rPr>
              <a:t>조</a:t>
            </a:r>
            <a:r>
              <a:rPr kumimoji="0" lang="en-US" altLang="ko-KR" sz="1200" dirty="0">
                <a:latin typeface="HY헤드라인M" panose="02030600000101010101" pitchFamily="18" charset="-127"/>
                <a:ea typeface="HY헤드라인M" panose="02030600000101010101" pitchFamily="18" charset="-127"/>
              </a:rPr>
              <a:t>, </a:t>
            </a:r>
            <a:r>
              <a:rPr kumimoji="0" lang="ko-KR" altLang="en-US" sz="1200" dirty="0">
                <a:latin typeface="HY헤드라인M" panose="02030600000101010101" pitchFamily="18" charset="-127"/>
                <a:ea typeface="HY헤드라인M" panose="02030600000101010101" pitchFamily="18" charset="-127"/>
              </a:rPr>
              <a:t>영 제</a:t>
            </a:r>
            <a:r>
              <a:rPr kumimoji="0" lang="en-US" altLang="ko-KR" sz="1200" dirty="0">
                <a:latin typeface="HY헤드라인M" panose="02030600000101010101" pitchFamily="18" charset="-127"/>
                <a:ea typeface="HY헤드라인M" panose="02030600000101010101" pitchFamily="18" charset="-127"/>
              </a:rPr>
              <a:t>12</a:t>
            </a:r>
            <a:r>
              <a:rPr kumimoji="0" lang="ko-KR" altLang="en-US" sz="1200" dirty="0">
                <a:latin typeface="HY헤드라인M" panose="02030600000101010101" pitchFamily="18" charset="-127"/>
                <a:ea typeface="HY헤드라인M" panose="02030600000101010101" pitchFamily="18" charset="-127"/>
              </a:rPr>
              <a:t>조 및 제</a:t>
            </a:r>
            <a:r>
              <a:rPr kumimoji="0" lang="en-US" altLang="ko-KR" sz="1200" dirty="0">
                <a:latin typeface="HY헤드라인M" panose="02030600000101010101" pitchFamily="18" charset="-127"/>
                <a:ea typeface="HY헤드라인M" panose="02030600000101010101" pitchFamily="18" charset="-127"/>
              </a:rPr>
              <a:t>34</a:t>
            </a:r>
            <a:r>
              <a:rPr kumimoji="0" lang="ko-KR" altLang="en-US" sz="1200" dirty="0">
                <a:latin typeface="HY헤드라인M" panose="02030600000101010101" pitchFamily="18" charset="-127"/>
                <a:ea typeface="HY헤드라인M" panose="02030600000101010101" pitchFamily="18" charset="-127"/>
              </a:rPr>
              <a:t>조에 따라 </a:t>
            </a:r>
            <a:r>
              <a:rPr kumimoji="0" lang="ko-KR" altLang="en-US" sz="1200" dirty="0">
                <a:solidFill>
                  <a:srgbClr val="FF0000"/>
                </a:solidFill>
                <a:latin typeface="HY헤드라인M" panose="02030600000101010101" pitchFamily="18" charset="-127"/>
                <a:ea typeface="HY헤드라인M" panose="02030600000101010101" pitchFamily="18" charset="-127"/>
              </a:rPr>
              <a:t>유해화학물질관리자</a:t>
            </a:r>
            <a:r>
              <a:rPr kumimoji="0" lang="ko-KR" altLang="en-US" sz="1200" dirty="0">
                <a:latin typeface="HY헤드라인M" panose="02030600000101010101" pitchFamily="18" charset="-127"/>
                <a:ea typeface="HY헤드라인M" panose="02030600000101010101" pitchFamily="18" charset="-127"/>
              </a:rPr>
              <a:t>를 두어야 한다</a:t>
            </a:r>
            <a:r>
              <a:rPr kumimoji="0" lang="en-US" altLang="ko-KR" sz="1200" dirty="0">
                <a:latin typeface="HY헤드라인M" panose="02030600000101010101" pitchFamily="18" charset="-127"/>
                <a:ea typeface="HY헤드라인M" panose="02030600000101010101" pitchFamily="18" charset="-127"/>
              </a:rPr>
              <a:t>.</a:t>
            </a:r>
            <a:endParaRPr kumimoji="0" lang="ko-KR" altLang="en-US" sz="1200" dirty="0">
              <a:latin typeface="HY헤드라인M" panose="02030600000101010101" pitchFamily="18" charset="-127"/>
              <a:ea typeface="HY헤드라인M" panose="02030600000101010101" pitchFamily="18" charset="-127"/>
            </a:endParaRPr>
          </a:p>
        </p:txBody>
      </p:sp>
      <p:sp>
        <p:nvSpPr>
          <p:cNvPr id="12" name="직사각형 11"/>
          <p:cNvSpPr/>
          <p:nvPr/>
        </p:nvSpPr>
        <p:spPr>
          <a:xfrm>
            <a:off x="107950" y="44450"/>
            <a:ext cx="8893175"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영업 허가</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9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모서리가 둥근 직사각형 4"/>
          <p:cNvSpPr>
            <a:spLocks noChangeArrowheads="1"/>
          </p:cNvSpPr>
          <p:nvPr/>
        </p:nvSpPr>
        <p:spPr bwMode="auto">
          <a:xfrm>
            <a:off x="0" y="857250"/>
            <a:ext cx="9144000" cy="6053138"/>
          </a:xfrm>
          <a:prstGeom prst="roundRect">
            <a:avLst>
              <a:gd name="adj" fmla="val 0"/>
            </a:avLst>
          </a:prstGeom>
          <a:solidFill>
            <a:schemeClr val="bg1"/>
          </a:solidFill>
          <a:ln w="9525">
            <a:solidFill>
              <a:schemeClr val="tx1"/>
            </a:solidFill>
            <a:round/>
            <a:headEnd/>
            <a:tailEnd/>
          </a:ln>
        </p:spPr>
        <p:txBody>
          <a:bodyPr lIns="108000" anchor="ctr">
            <a:spAutoFit/>
          </a:bodyPr>
          <a:lstStyle/>
          <a:p>
            <a:pPr marL="142875" indent="-142875" defTabSz="1042988" eaLnBrk="0" hangingPunct="0">
              <a:spcAft>
                <a:spcPts val="800"/>
              </a:spcAft>
              <a:buSzPct val="85000"/>
              <a:buFont typeface="Arial" pitchFamily="34" charset="0"/>
              <a:buChar char="•"/>
              <a:defRPr/>
            </a:pP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기계나 장치에 내장</a:t>
            </a:r>
            <a:r>
              <a:rPr kumimoji="0" lang="ko-KR" altLang="en-US" sz="1400" dirty="0">
                <a:latin typeface="HY헤드라인M" pitchFamily="18" charset="-127"/>
                <a:ea typeface="HY헤드라인M" pitchFamily="18" charset="-127"/>
                <a:cs typeface="Arial" pitchFamily="34" charset="0"/>
                <a:sym typeface="맑은 고딕" pitchFamily="50" charset="-127"/>
              </a:rPr>
              <a:t>되어 있는 유해화학물질을 판매</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보관저장</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운반</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사용하는 영업</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142875" indent="-142875" defTabSz="1042988" eaLnBrk="0" hangingPunct="0">
              <a:spcAft>
                <a:spcPts val="800"/>
              </a:spcAft>
              <a:buSzPct val="85000"/>
              <a:buFont typeface="Arial" pitchFamily="34" charset="0"/>
              <a:buChar char="•"/>
              <a:defRPr/>
            </a:pP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시험</a:t>
            </a: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연구</a:t>
            </a: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검사용 시약</a:t>
            </a:r>
            <a:r>
              <a:rPr kumimoji="0" lang="ko-KR" altLang="en-US" sz="1400" dirty="0">
                <a:latin typeface="HY헤드라인M" pitchFamily="18" charset="-127"/>
                <a:ea typeface="HY헤드라인M" pitchFamily="18" charset="-127"/>
                <a:cs typeface="Arial" pitchFamily="34" charset="0"/>
                <a:sym typeface="맑은 고딕" pitchFamily="50" charset="-127"/>
              </a:rPr>
              <a:t>을 그 목적으로 판매</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보관저장</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운반 또는 사용하는 영업</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142875" indent="-142875" defTabSz="1042988" eaLnBrk="0" hangingPunct="0">
              <a:spcAft>
                <a:spcPts val="800"/>
              </a:spcAft>
              <a:buSzPct val="85000"/>
              <a:buFont typeface="Arial" pitchFamily="34" charset="0"/>
              <a:buChar char="•"/>
              <a:defRPr/>
            </a:pPr>
            <a:r>
              <a:rPr kumimoji="0" lang="ko-KR" altLang="en-US" sz="1400" dirty="0">
                <a:latin typeface="HY헤드라인M" pitchFamily="18" charset="-127"/>
                <a:ea typeface="HY헤드라인M" pitchFamily="18" charset="-127"/>
                <a:cs typeface="Arial" pitchFamily="34" charset="0"/>
                <a:sym typeface="맑은 고딕" pitchFamily="50" charset="-127"/>
              </a:rPr>
              <a:t>항만</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err="1">
                <a:latin typeface="HY헤드라인M" pitchFamily="18" charset="-127"/>
                <a:ea typeface="HY헤드라인M" pitchFamily="18" charset="-127"/>
                <a:cs typeface="Arial" pitchFamily="34" charset="0"/>
                <a:sym typeface="맑은 고딕" pitchFamily="50" charset="-127"/>
              </a:rPr>
              <a:t>역구내</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err="1">
                <a:latin typeface="HY헤드라인M" pitchFamily="18" charset="-127"/>
                <a:ea typeface="HY헤드라인M" pitchFamily="18" charset="-127"/>
                <a:cs typeface="Arial" pitchFamily="34" charset="0"/>
                <a:sym typeface="맑은 고딕" pitchFamily="50" charset="-127"/>
              </a:rPr>
              <a:t>驛區內</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등 일정한 구역에서 유해화학물질을 하역하거나 운반하는 자</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142875" indent="-142875" defTabSz="1042988" eaLnBrk="0" hangingPunct="0">
              <a:spcAft>
                <a:spcPts val="800"/>
              </a:spcAft>
              <a:buSzPct val="85000"/>
              <a:buFont typeface="Arial" pitchFamily="34" charset="0"/>
              <a:buChar char="•"/>
              <a:defRPr/>
            </a:pPr>
            <a:r>
              <a:rPr kumimoji="0" lang="en-US" altLang="ko-KR" sz="1400" dirty="0">
                <a:latin typeface="HY헤드라인M" pitchFamily="18" charset="-127"/>
                <a:ea typeface="HY헤드라인M" pitchFamily="18" charset="-127"/>
                <a:cs typeface="Arial" pitchFamily="34" charset="0"/>
                <a:sym typeface="맑은 고딕" pitchFamily="50" charset="-127"/>
              </a:rPr>
              <a:t>1</a:t>
            </a:r>
            <a:r>
              <a:rPr kumimoji="0" lang="ko-KR" altLang="en-US" sz="1400" dirty="0">
                <a:latin typeface="HY헤드라인M" pitchFamily="18" charset="-127"/>
                <a:ea typeface="HY헤드라인M" pitchFamily="18" charset="-127"/>
                <a:cs typeface="Arial" pitchFamily="34" charset="0"/>
                <a:sym typeface="맑은 고딕" pitchFamily="50" charset="-127"/>
              </a:rPr>
              <a:t>회에 </a:t>
            </a: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1</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톤 이하</a:t>
            </a:r>
            <a:r>
              <a:rPr kumimoji="0" lang="ko-KR" altLang="en-US" sz="1400" dirty="0">
                <a:latin typeface="HY헤드라인M" pitchFamily="18" charset="-127"/>
                <a:ea typeface="HY헤드라인M" pitchFamily="18" charset="-127"/>
                <a:cs typeface="Arial" pitchFamily="34" charset="0"/>
                <a:sym typeface="맑은 고딕" pitchFamily="50" charset="-127"/>
              </a:rPr>
              <a:t>의 유해화학물질을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운반</a:t>
            </a:r>
            <a:r>
              <a:rPr kumimoji="0" lang="ko-KR" altLang="en-US" sz="1400" dirty="0">
                <a:latin typeface="HY헤드라인M" pitchFamily="18" charset="-127"/>
                <a:ea typeface="HY헤드라인M" pitchFamily="18" charset="-127"/>
                <a:cs typeface="Arial" pitchFamily="34" charset="0"/>
                <a:sym typeface="맑은 고딕" pitchFamily="50" charset="-127"/>
              </a:rPr>
              <a:t>하는 자</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142875" indent="-142875" defTabSz="1042988" eaLnBrk="0" hangingPunct="0">
              <a:spcAft>
                <a:spcPts val="800"/>
              </a:spcAft>
              <a:buSzPct val="85000"/>
              <a:buFont typeface="Arial" pitchFamily="34" charset="0"/>
              <a:buChar char="•"/>
              <a:defRPr/>
            </a:pPr>
            <a:r>
              <a:rPr kumimoji="0" lang="ko-KR" altLang="en-US"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err="1">
                <a:latin typeface="HY헤드라인M" pitchFamily="18" charset="-127"/>
                <a:ea typeface="HY헤드라인M" pitchFamily="18" charset="-127"/>
                <a:cs typeface="Arial" pitchFamily="34" charset="0"/>
                <a:sym typeface="맑은 고딕" pitchFamily="50" charset="-127"/>
              </a:rPr>
              <a:t>수도법</a:t>
            </a:r>
            <a:r>
              <a:rPr kumimoji="0" lang="ko-KR" altLang="en-US" sz="1400" dirty="0">
                <a:latin typeface="HY헤드라인M" pitchFamily="18" charset="-127"/>
                <a:ea typeface="HY헤드라인M" pitchFamily="18" charset="-127"/>
                <a:cs typeface="Arial" pitchFamily="34" charset="0"/>
                <a:sym typeface="맑은 고딕" pitchFamily="50" charset="-127"/>
              </a:rPr>
              <a:t>」에 따른 상수원보호구역 밖의 사업장에서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연간 </a:t>
            </a: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120</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톤 이하 유독물질 사용자</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사고대비물질 제외</a:t>
            </a:r>
            <a:r>
              <a:rPr kumimoji="0" lang="en-US" altLang="ko-KR" sz="1400" dirty="0">
                <a:latin typeface="HY헤드라인M" pitchFamily="18" charset="-127"/>
                <a:ea typeface="HY헤드라인M" pitchFamily="18" charset="-127"/>
                <a:cs typeface="Arial" pitchFamily="34" charset="0"/>
                <a:sym typeface="맑은 고딕" pitchFamily="50" charset="-127"/>
              </a:rPr>
              <a:t>)</a:t>
            </a:r>
          </a:p>
          <a:p>
            <a:pPr marL="142875" indent="-142875" defTabSz="1042988" eaLnBrk="0" hangingPunct="0">
              <a:spcAft>
                <a:spcPts val="800"/>
              </a:spcAft>
              <a:buSzPct val="85000"/>
              <a:buFont typeface="Arial" pitchFamily="34" charset="0"/>
              <a:buChar char="•"/>
              <a:defRPr/>
            </a:pPr>
            <a:r>
              <a:rPr kumimoji="0" lang="ko-KR" altLang="en-US" sz="1400" dirty="0">
                <a:latin typeface="HY헤드라인M" pitchFamily="18" charset="-127"/>
                <a:ea typeface="HY헤드라인M" pitchFamily="18" charset="-127"/>
                <a:cs typeface="Arial" pitchFamily="34" charset="0"/>
                <a:sym typeface="맑은 고딕" pitchFamily="50" charset="-127"/>
              </a:rPr>
              <a:t>「환경정책기본법」에 따른 특별대책지역 안 사업장에서 연간 </a:t>
            </a:r>
            <a:r>
              <a:rPr kumimoji="0" lang="en-US" altLang="ko-KR" sz="1400" dirty="0">
                <a:latin typeface="HY헤드라인M" pitchFamily="18" charset="-127"/>
                <a:ea typeface="HY헤드라인M" pitchFamily="18" charset="-127"/>
                <a:cs typeface="Arial" pitchFamily="34" charset="0"/>
                <a:sym typeface="맑은 고딕" pitchFamily="50" charset="-127"/>
              </a:rPr>
              <a:t>60</a:t>
            </a:r>
            <a:r>
              <a:rPr kumimoji="0" lang="ko-KR" altLang="en-US" sz="1400" dirty="0">
                <a:latin typeface="HY헤드라인M" pitchFamily="18" charset="-127"/>
                <a:ea typeface="HY헤드라인M" pitchFamily="18" charset="-127"/>
                <a:cs typeface="Arial" pitchFamily="34" charset="0"/>
                <a:sym typeface="맑은 고딕" pitchFamily="50" charset="-127"/>
              </a:rPr>
              <a:t>톤 이하 유독물질 사용자</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사고대비물질 제외</a:t>
            </a:r>
            <a:r>
              <a:rPr kumimoji="0" lang="en-US" altLang="ko-KR" sz="1400" dirty="0">
                <a:latin typeface="HY헤드라인M" pitchFamily="18" charset="-127"/>
                <a:ea typeface="HY헤드라인M" pitchFamily="18" charset="-127"/>
                <a:cs typeface="Arial" pitchFamily="34" charset="0"/>
                <a:sym typeface="맑은 고딕" pitchFamily="50" charset="-127"/>
              </a:rPr>
              <a:t>)</a:t>
            </a:r>
          </a:p>
          <a:p>
            <a:pPr marL="142875" indent="-142875" defTabSz="1042988" eaLnBrk="0" hangingPunct="0">
              <a:spcAft>
                <a:spcPts val="800"/>
              </a:spcAft>
              <a:buSzPct val="85000"/>
              <a:buFont typeface="Arial" pitchFamily="34" charset="0"/>
              <a:buChar char="•"/>
              <a:defRPr/>
            </a:pPr>
            <a:r>
              <a:rPr kumimoji="0" lang="ko-KR" altLang="en-US" sz="1400" dirty="0">
                <a:latin typeface="HY헤드라인M" pitchFamily="18" charset="-127"/>
                <a:ea typeface="HY헤드라인M" pitchFamily="18" charset="-127"/>
                <a:cs typeface="Arial" pitchFamily="34" charset="0"/>
                <a:sym typeface="맑은 고딕" pitchFamily="50" charset="-127"/>
              </a:rPr>
              <a:t>「국토의 계획 및 이용에 관한 법률」에 따른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지구단위계획구역</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err="1">
                <a:latin typeface="HY헤드라인M" pitchFamily="18" charset="-127"/>
                <a:ea typeface="HY헤드라인M" pitchFamily="18" charset="-127"/>
                <a:cs typeface="Arial" pitchFamily="34" charset="0"/>
                <a:sym typeface="맑은 고딕" pitchFamily="50" charset="-127"/>
              </a:rPr>
              <a:t>주거형</a:t>
            </a:r>
            <a:r>
              <a:rPr kumimoji="0" lang="ko-KR" altLang="en-US" sz="1400" dirty="0">
                <a:latin typeface="HY헤드라인M" pitchFamily="18" charset="-127"/>
                <a:ea typeface="HY헤드라인M" pitchFamily="18" charset="-127"/>
                <a:cs typeface="Arial" pitchFamily="34" charset="0"/>
                <a:sym typeface="맑은 고딕" pitchFamily="50" charset="-127"/>
              </a:rPr>
              <a:t> 제외</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또는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전용공업지역</a:t>
            </a:r>
            <a:r>
              <a:rPr kumimoji="0" lang="ko-KR" altLang="en-US" sz="1400" dirty="0">
                <a:latin typeface="HY헤드라인M" pitchFamily="18" charset="-127"/>
                <a:ea typeface="HY헤드라인M" pitchFamily="18" charset="-127"/>
                <a:cs typeface="Arial" pitchFamily="34" charset="0"/>
                <a:sym typeface="맑은 고딕" pitchFamily="50" charset="-127"/>
              </a:rPr>
              <a:t> 내의 사업장에서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연간 </a:t>
            </a: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240</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톤 이하 유독물질 사용자</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사고대비물질 제외</a:t>
            </a:r>
            <a:r>
              <a:rPr kumimoji="0" lang="en-US" altLang="ko-KR" sz="1400" dirty="0">
                <a:latin typeface="HY헤드라인M" pitchFamily="18" charset="-127"/>
                <a:ea typeface="HY헤드라인M" pitchFamily="18" charset="-127"/>
                <a:cs typeface="Arial" pitchFamily="34" charset="0"/>
                <a:sym typeface="맑은 고딕" pitchFamily="50" charset="-127"/>
              </a:rPr>
              <a:t>)</a:t>
            </a:r>
          </a:p>
          <a:p>
            <a:pPr marL="142875" indent="-142875" defTabSz="1042988" eaLnBrk="0" hangingPunct="0">
              <a:spcAft>
                <a:spcPts val="800"/>
              </a:spcAft>
              <a:buSzPct val="85000"/>
              <a:buFont typeface="Arial" pitchFamily="34" charset="0"/>
              <a:buChar char="•"/>
              <a:defRPr/>
            </a:pP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연간 </a:t>
            </a: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60</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톤 이하의 제한물질 사용자</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사고대비물질 제외</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특대지역</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상수원보호구역 내 제한물질 사용자 제외</a:t>
            </a:r>
            <a:r>
              <a:rPr kumimoji="0" lang="en-US" altLang="ko-KR" sz="1400" dirty="0">
                <a:latin typeface="HY헤드라인M" pitchFamily="18" charset="-127"/>
                <a:ea typeface="HY헤드라인M" pitchFamily="18" charset="-127"/>
                <a:cs typeface="Arial" pitchFamily="34" charset="0"/>
                <a:sym typeface="맑은 고딕" pitchFamily="50" charset="-127"/>
              </a:rPr>
              <a:t>)</a:t>
            </a:r>
          </a:p>
          <a:p>
            <a:pPr marL="142875" indent="-142875" defTabSz="1042988" eaLnBrk="0" hangingPunct="0">
              <a:spcAft>
                <a:spcPts val="800"/>
              </a:spcAft>
              <a:buSzPct val="85000"/>
              <a:buFont typeface="Arial" pitchFamily="34" charset="0"/>
              <a:buChar char="•"/>
              <a:defRPr/>
            </a:pP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사고대비물질 사용자 중 장외영향평가서 또는 </a:t>
            </a:r>
            <a:r>
              <a:rPr kumimoji="0" lang="ko-KR" altLang="en-US" sz="1400" dirty="0" err="1">
                <a:solidFill>
                  <a:srgbClr val="0033CC"/>
                </a:solidFill>
                <a:latin typeface="HY헤드라인M" pitchFamily="18" charset="-127"/>
                <a:ea typeface="HY헤드라인M" pitchFamily="18" charset="-127"/>
                <a:cs typeface="Arial" pitchFamily="34" charset="0"/>
                <a:sym typeface="맑은 고딕" pitchFamily="50" charset="-127"/>
              </a:rPr>
              <a:t>위해관리계획서의</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 제출대상이 아닌 자</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단</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특별대책지역 상수원보호구역내 사고대비물질 사용자 제외</a:t>
            </a:r>
            <a:r>
              <a:rPr kumimoji="0" lang="en-US" altLang="ko-KR" sz="1400" dirty="0">
                <a:latin typeface="HY헤드라인M" pitchFamily="18" charset="-127"/>
                <a:ea typeface="HY헤드라인M" pitchFamily="18" charset="-127"/>
                <a:cs typeface="Arial" pitchFamily="34" charset="0"/>
                <a:sym typeface="맑은 고딕" pitchFamily="50" charset="-127"/>
              </a:rPr>
              <a:t>)</a:t>
            </a:r>
            <a:endPar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endParaRPr>
          </a:p>
          <a:p>
            <a:pPr defTabSz="1042988" eaLnBrk="0" hangingPunct="0">
              <a:spcAft>
                <a:spcPts val="800"/>
              </a:spcAft>
              <a:buSzPct val="85000"/>
              <a:defRPr/>
            </a:pPr>
            <a:r>
              <a:rPr kumimoji="0" lang="ko-KR" altLang="en-US" sz="1400" dirty="0">
                <a:solidFill>
                  <a:srgbClr val="FF0000"/>
                </a:solidFill>
                <a:latin typeface="HY헤드라인M" pitchFamily="18" charset="-127"/>
                <a:ea typeface="HY헤드라인M" pitchFamily="18" charset="-127"/>
                <a:cs typeface="Arial" pitchFamily="34" charset="0"/>
                <a:sym typeface="맑은 고딕" pitchFamily="50" charset="-127"/>
              </a:rPr>
              <a:t>  ⇒ 장외 간이작성대상자이면서 위해 제출대상이 아닌 경우만 해당함 </a:t>
            </a:r>
            <a:endParaRPr kumimoji="0" lang="en-US" altLang="ko-KR" sz="1400" dirty="0">
              <a:solidFill>
                <a:srgbClr val="FF0000"/>
              </a:solidFill>
              <a:latin typeface="HY헤드라인M" pitchFamily="18" charset="-127"/>
              <a:ea typeface="HY헤드라인M" pitchFamily="18" charset="-127"/>
              <a:cs typeface="Arial" pitchFamily="34" charset="0"/>
              <a:sym typeface="맑은 고딕" pitchFamily="50" charset="-127"/>
            </a:endParaRPr>
          </a:p>
          <a:p>
            <a:pPr marL="142875" indent="-142875" defTabSz="1042988" eaLnBrk="0" hangingPunct="0">
              <a:spcAft>
                <a:spcPts val="800"/>
              </a:spcAft>
              <a:buSzPct val="85000"/>
              <a:buFont typeface="Arial" pitchFamily="34" charset="0"/>
              <a:buChar char="•"/>
              <a:defRPr/>
            </a:pP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산업안전보건법」에 따른 유해물질의 제조 또는 사용허가를 받은 자</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단</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장외영향평가서</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err="1">
                <a:latin typeface="HY헤드라인M" pitchFamily="18" charset="-127"/>
                <a:ea typeface="HY헤드라인M" pitchFamily="18" charset="-127"/>
                <a:cs typeface="Arial" pitchFamily="34" charset="0"/>
                <a:sym typeface="맑은 고딕" pitchFamily="50" charset="-127"/>
              </a:rPr>
              <a:t>위해관리계획서</a:t>
            </a:r>
            <a:r>
              <a:rPr kumimoji="0" lang="ko-KR" altLang="en-US"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smtClean="0">
                <a:latin typeface="HY헤드라인M" pitchFamily="18" charset="-127"/>
                <a:ea typeface="HY헤드라인M" pitchFamily="18" charset="-127"/>
                <a:cs typeface="Arial" pitchFamily="34" charset="0"/>
                <a:sym typeface="맑은 고딕" pitchFamily="50" charset="-127"/>
              </a:rPr>
              <a:t>    제출자 </a:t>
            </a:r>
            <a:r>
              <a:rPr kumimoji="0" lang="ko-KR" altLang="en-US" sz="1400" dirty="0">
                <a:latin typeface="HY헤드라인M" pitchFamily="18" charset="-127"/>
                <a:ea typeface="HY헤드라인M" pitchFamily="18" charset="-127"/>
                <a:cs typeface="Arial" pitchFamily="34" charset="0"/>
                <a:sym typeface="맑은 고딕" pitchFamily="50" charset="-127"/>
              </a:rPr>
              <a:t>제외</a:t>
            </a:r>
            <a:r>
              <a:rPr kumimoji="0" lang="en-US" altLang="ko-KR" sz="1400" dirty="0">
                <a:latin typeface="HY헤드라인M" pitchFamily="18" charset="-127"/>
                <a:ea typeface="HY헤드라인M" pitchFamily="18" charset="-127"/>
                <a:cs typeface="Arial" pitchFamily="34" charset="0"/>
                <a:sym typeface="맑은 고딕" pitchFamily="50" charset="-127"/>
              </a:rPr>
              <a:t>)</a:t>
            </a:r>
          </a:p>
          <a:p>
            <a:pPr marL="142875" indent="-142875" defTabSz="1042988" eaLnBrk="0" hangingPunct="0">
              <a:spcAft>
                <a:spcPts val="800"/>
              </a:spcAft>
              <a:buSzPct val="85000"/>
              <a:buFont typeface="Arial" pitchFamily="34" charset="0"/>
              <a:buChar char="•"/>
              <a:defRPr/>
            </a:pPr>
            <a:r>
              <a:rPr kumimoji="0" lang="ko-KR" altLang="en-US" sz="1400" dirty="0">
                <a:latin typeface="HY헤드라인M" pitchFamily="18" charset="-127"/>
                <a:ea typeface="HY헤드라인M" pitchFamily="18" charset="-127"/>
                <a:cs typeface="Arial" pitchFamily="34" charset="0"/>
                <a:sym typeface="맑은 고딕" pitchFamily="50" charset="-127"/>
              </a:rPr>
              <a:t>약사법에 따른 </a:t>
            </a:r>
            <a:r>
              <a:rPr kumimoji="0" lang="ko-KR" altLang="en-US" sz="1400" dirty="0" err="1">
                <a:latin typeface="HY헤드라인M" pitchFamily="18" charset="-127"/>
                <a:ea typeface="HY헤드라인M" pitchFamily="18" charset="-127"/>
                <a:cs typeface="Arial" pitchFamily="34" charset="0"/>
                <a:sym typeface="맑은 고딕" pitchFamily="50" charset="-127"/>
              </a:rPr>
              <a:t>약국개설자</a:t>
            </a:r>
            <a:r>
              <a:rPr kumimoji="0" lang="ko-KR" altLang="en-US" sz="1400" dirty="0">
                <a:latin typeface="HY헤드라인M" pitchFamily="18" charset="-127"/>
                <a:ea typeface="HY헤드라인M" pitchFamily="18" charset="-127"/>
                <a:cs typeface="Arial" pitchFamily="34" charset="0"/>
                <a:sym typeface="맑은 고딕" pitchFamily="50" charset="-127"/>
              </a:rPr>
              <a:t> 또는 의약품판매업자 중 유해화학물질을 가정용품으로 판매하는 자</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142875" indent="-142875" defTabSz="1042988" eaLnBrk="0" hangingPunct="0">
              <a:spcAft>
                <a:spcPts val="800"/>
              </a:spcAft>
              <a:buSzPct val="85000"/>
              <a:buFont typeface="Arial" pitchFamily="34" charset="0"/>
              <a:buChar char="•"/>
              <a:defRPr/>
            </a:pPr>
            <a:r>
              <a:rPr kumimoji="0" lang="en-US" altLang="ko-KR" sz="1400" dirty="0">
                <a:solidFill>
                  <a:srgbClr val="0033CC"/>
                </a:solidFill>
                <a:latin typeface="HY헤드라인M" pitchFamily="18" charset="-127"/>
                <a:ea typeface="HY헤드라인M" pitchFamily="18" charset="-127"/>
                <a:cs typeface="Arial" pitchFamily="34" charset="0"/>
                <a:sym typeface="맑은 고딕" pitchFamily="50" charset="-127"/>
              </a:rPr>
              <a:t>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납</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고체상태의 경우만 해당</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을 </a:t>
            </a:r>
            <a:r>
              <a:rPr kumimoji="0" lang="ko-KR" altLang="en-US" sz="1400" dirty="0">
                <a:solidFill>
                  <a:srgbClr val="0033CC"/>
                </a:solidFill>
                <a:latin typeface="HY헤드라인M" pitchFamily="18" charset="-127"/>
                <a:ea typeface="HY헤드라인M" pitchFamily="18" charset="-127"/>
                <a:cs typeface="Arial" pitchFamily="34" charset="0"/>
                <a:sym typeface="맑은 고딕" pitchFamily="50" charset="-127"/>
              </a:rPr>
              <a:t>어린이용제품</a:t>
            </a:r>
            <a:r>
              <a:rPr lang="en-US" altLang="ko-KR" sz="1400" dirty="0">
                <a:solidFill>
                  <a:srgbClr val="0033CC"/>
                </a:solidFill>
                <a:latin typeface="HY헤드라인M" pitchFamily="18" charset="-127"/>
                <a:ea typeface="HY헤드라인M" pitchFamily="18" charset="-127"/>
              </a:rPr>
              <a:t>(</a:t>
            </a:r>
            <a:r>
              <a:rPr lang="ko-KR" altLang="en-US" sz="1400" dirty="0">
                <a:solidFill>
                  <a:srgbClr val="0033CC"/>
                </a:solidFill>
                <a:latin typeface="HY헤드라인M" pitchFamily="18" charset="-127"/>
                <a:ea typeface="HY헤드라인M" pitchFamily="18" charset="-127"/>
              </a:rPr>
              <a:t>장난감</a:t>
            </a:r>
            <a:r>
              <a:rPr lang="en-US" altLang="ko-KR" sz="1400" dirty="0">
                <a:solidFill>
                  <a:srgbClr val="0033CC"/>
                </a:solidFill>
                <a:latin typeface="HY헤드라인M" pitchFamily="18" charset="-127"/>
                <a:ea typeface="HY헤드라인M" pitchFamily="18" charset="-127"/>
              </a:rPr>
              <a:t>, </a:t>
            </a:r>
            <a:r>
              <a:rPr lang="ko-KR" altLang="en-US" sz="1400" dirty="0">
                <a:solidFill>
                  <a:srgbClr val="0033CC"/>
                </a:solidFill>
                <a:latin typeface="HY헤드라인M" pitchFamily="18" charset="-127"/>
                <a:ea typeface="HY헤드라인M" pitchFamily="18" charset="-127"/>
              </a:rPr>
              <a:t>학용품 등</a:t>
            </a:r>
            <a:r>
              <a:rPr lang="en-US" altLang="ko-KR" sz="1400" dirty="0">
                <a:solidFill>
                  <a:srgbClr val="0033CC"/>
                </a:solidFill>
                <a:latin typeface="HY헤드라인M" pitchFamily="18" charset="-127"/>
                <a:ea typeface="HY헤드라인M" pitchFamily="18" charset="-127"/>
              </a:rPr>
              <a:t>)</a:t>
            </a:r>
            <a:r>
              <a:rPr lang="ko-KR" altLang="en-US" sz="1400" dirty="0">
                <a:solidFill>
                  <a:srgbClr val="0033CC"/>
                </a:solidFill>
                <a:latin typeface="HY헤드라인M" pitchFamily="18" charset="-127"/>
                <a:ea typeface="HY헤드라인M" pitchFamily="18" charset="-127"/>
              </a:rPr>
              <a:t>을 제외한 그 밖의 용도</a:t>
            </a:r>
            <a:r>
              <a:rPr lang="ko-KR" altLang="en-US" sz="1400" dirty="0">
                <a:latin typeface="HY헤드라인M" pitchFamily="18" charset="-127"/>
                <a:ea typeface="HY헤드라인M" pitchFamily="18" charset="-127"/>
              </a:rPr>
              <a:t>로</a:t>
            </a:r>
            <a:r>
              <a:rPr lang="ko-KR" altLang="en-US" sz="1400" dirty="0">
                <a:solidFill>
                  <a:srgbClr val="0033CC"/>
                </a:solidFill>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제조</a:t>
            </a:r>
            <a:r>
              <a:rPr lang="en-US" altLang="ko-KR"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사용</a:t>
            </a:r>
            <a:r>
              <a:rPr lang="en-US" altLang="ko-KR"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판매</a:t>
            </a:r>
            <a:r>
              <a:rPr lang="en-US" altLang="ko-KR" sz="1400" dirty="0">
                <a:latin typeface="HY헤드라인M" pitchFamily="18" charset="-127"/>
                <a:ea typeface="HY헤드라인M" pitchFamily="18" charset="-127"/>
              </a:rPr>
              <a:t>, </a:t>
            </a:r>
            <a:r>
              <a:rPr lang="en-US" altLang="ko-KR" sz="1400" dirty="0" smtClean="0">
                <a:latin typeface="HY헤드라인M" pitchFamily="18" charset="-127"/>
                <a:ea typeface="HY헤드라인M" pitchFamily="18" charset="-127"/>
              </a:rPr>
              <a:t>   </a:t>
            </a:r>
            <a:r>
              <a:rPr lang="ko-KR" altLang="en-US" sz="1400" dirty="0" smtClean="0">
                <a:latin typeface="HY헤드라인M" pitchFamily="18" charset="-127"/>
                <a:ea typeface="HY헤드라인M" pitchFamily="18" charset="-127"/>
              </a:rPr>
              <a:t>보관</a:t>
            </a:r>
            <a:r>
              <a:rPr lang="en-US" altLang="ko-KR" sz="1400" dirty="0">
                <a:latin typeface="HY헤드라인M" pitchFamily="18" charset="-127"/>
                <a:ea typeface="HY헤드라인M" pitchFamily="18" charset="-127"/>
              </a:rPr>
              <a:t>·</a:t>
            </a:r>
            <a:r>
              <a:rPr lang="ko-KR" altLang="en-US" sz="1400" dirty="0">
                <a:latin typeface="HY헤드라인M" pitchFamily="18" charset="-127"/>
                <a:ea typeface="HY헤드라인M" pitchFamily="18" charset="-127"/>
              </a:rPr>
              <a:t>저장</a:t>
            </a:r>
            <a:r>
              <a:rPr lang="en-US" altLang="ko-KR"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운반 등을 하려는 자</a:t>
            </a:r>
            <a:endParaRPr lang="en-US" altLang="ko-KR" sz="1400" dirty="0">
              <a:latin typeface="HY헤드라인M" pitchFamily="18" charset="-127"/>
              <a:ea typeface="HY헤드라인M" pitchFamily="18" charset="-127"/>
            </a:endParaRPr>
          </a:p>
          <a:p>
            <a:pPr marL="142875" indent="-142875" defTabSz="1042988" eaLnBrk="0" hangingPunct="0">
              <a:spcAft>
                <a:spcPts val="800"/>
              </a:spcAft>
              <a:buSzPct val="85000"/>
              <a:buFont typeface="Arial" pitchFamily="34" charset="0"/>
              <a:buChar char="•"/>
              <a:defRPr/>
            </a:pPr>
            <a:r>
              <a:rPr lang="en-US" altLang="ko-KR" sz="1400" dirty="0">
                <a:latin typeface="HY헤드라인M" pitchFamily="18" charset="-127"/>
                <a:ea typeface="HY헤드라인M" pitchFamily="18" charset="-127"/>
              </a:rPr>
              <a:t> </a:t>
            </a:r>
            <a:r>
              <a:rPr lang="ko-KR" altLang="en-US" sz="1400" dirty="0" err="1">
                <a:latin typeface="HY헤드라인M" pitchFamily="18" charset="-127"/>
                <a:ea typeface="HY헤드라인M" pitchFamily="18" charset="-127"/>
              </a:rPr>
              <a:t>수도법</a:t>
            </a:r>
            <a:r>
              <a:rPr lang="ko-KR" altLang="en-US" sz="1400" dirty="0">
                <a:latin typeface="HY헤드라인M" pitchFamily="18" charset="-127"/>
                <a:ea typeface="HY헤드라인M" pitchFamily="18" charset="-127"/>
              </a:rPr>
              <a:t> 제</a:t>
            </a:r>
            <a:r>
              <a:rPr lang="en-US" altLang="ko-KR" sz="1400" dirty="0">
                <a:latin typeface="HY헤드라인M" pitchFamily="18" charset="-127"/>
                <a:ea typeface="HY헤드라인M" pitchFamily="18" charset="-127"/>
              </a:rPr>
              <a:t>7</a:t>
            </a:r>
            <a:r>
              <a:rPr lang="ko-KR" altLang="en-US" sz="1400" dirty="0">
                <a:latin typeface="HY헤드라인M" pitchFamily="18" charset="-127"/>
                <a:ea typeface="HY헤드라인M" pitchFamily="18" charset="-127"/>
              </a:rPr>
              <a:t>조에 따른 상수원보호구역 또는 환경정책기본법 제</a:t>
            </a:r>
            <a:r>
              <a:rPr lang="en-US" altLang="ko-KR" sz="1400" dirty="0">
                <a:latin typeface="HY헤드라인M" pitchFamily="18" charset="-127"/>
                <a:ea typeface="HY헤드라인M" pitchFamily="18" charset="-127"/>
              </a:rPr>
              <a:t>38</a:t>
            </a:r>
            <a:r>
              <a:rPr lang="ko-KR" altLang="en-US" sz="1400" dirty="0">
                <a:latin typeface="HY헤드라인M" pitchFamily="18" charset="-127"/>
                <a:ea typeface="HY헤드라인M" pitchFamily="18" charset="-127"/>
              </a:rPr>
              <a:t>조에 따른 특별대책지역 밖의 사업장에서</a:t>
            </a:r>
            <a:r>
              <a:rPr lang="ko-KR" altLang="en-US" sz="1400" dirty="0">
                <a:solidFill>
                  <a:srgbClr val="FF0000"/>
                </a:solidFill>
                <a:latin typeface="HY헤드라인M" pitchFamily="18" charset="-127"/>
                <a:ea typeface="HY헤드라인M" pitchFamily="18" charset="-127"/>
              </a:rPr>
              <a:t> </a:t>
            </a:r>
            <a:r>
              <a:rPr lang="ko-KR" altLang="en-US" sz="1400" dirty="0" smtClean="0">
                <a:solidFill>
                  <a:srgbClr val="FF0000"/>
                </a:solidFill>
                <a:latin typeface="HY헤드라인M" pitchFamily="18" charset="-127"/>
                <a:ea typeface="HY헤드라인M" pitchFamily="18" charset="-127"/>
              </a:rPr>
              <a:t>     </a:t>
            </a:r>
            <a:r>
              <a:rPr lang="ko-KR" altLang="en-US" sz="1400" dirty="0" smtClean="0">
                <a:solidFill>
                  <a:srgbClr val="0033CC"/>
                </a:solidFill>
                <a:latin typeface="HY헤드라인M" pitchFamily="18" charset="-127"/>
                <a:ea typeface="HY헤드라인M" pitchFamily="18" charset="-127"/>
              </a:rPr>
              <a:t>연간 </a:t>
            </a:r>
            <a:r>
              <a:rPr lang="en-US" altLang="ko-KR" sz="1400" dirty="0">
                <a:solidFill>
                  <a:srgbClr val="0033CC"/>
                </a:solidFill>
                <a:latin typeface="HY헤드라인M" pitchFamily="18" charset="-127"/>
                <a:ea typeface="HY헤드라인M" pitchFamily="18" charset="-127"/>
              </a:rPr>
              <a:t>100</a:t>
            </a:r>
            <a:r>
              <a:rPr lang="ko-KR" altLang="en-US" sz="1400" dirty="0">
                <a:solidFill>
                  <a:srgbClr val="0033CC"/>
                </a:solidFill>
                <a:latin typeface="HY헤드라인M" pitchFamily="18" charset="-127"/>
                <a:ea typeface="HY헤드라인M" pitchFamily="18" charset="-127"/>
              </a:rPr>
              <a:t>킬로그램 이하의 유독물질인 사고대비물질을 사용하는 자</a:t>
            </a:r>
            <a:endParaRPr lang="en-US" altLang="ko-KR" sz="1400" dirty="0">
              <a:solidFill>
                <a:srgbClr val="0033CC"/>
              </a:solidFill>
              <a:latin typeface="HY헤드라인M" pitchFamily="18" charset="-127"/>
              <a:ea typeface="HY헤드라인M" pitchFamily="18" charset="-127"/>
            </a:endParaRPr>
          </a:p>
          <a:p>
            <a:pPr marL="142875" indent="-142875" defTabSz="1042988" eaLnBrk="0" hangingPunct="0">
              <a:spcAft>
                <a:spcPts val="800"/>
              </a:spcAft>
              <a:buSzPct val="85000"/>
              <a:buFont typeface="Arial" pitchFamily="34" charset="0"/>
              <a:buChar char="•"/>
              <a:defRPr/>
            </a:pPr>
            <a:r>
              <a:rPr lang="en-US" altLang="ko-KR" sz="1400" dirty="0">
                <a:solidFill>
                  <a:srgbClr val="0033CC"/>
                </a:solidFill>
                <a:latin typeface="HY헤드라인M" pitchFamily="18" charset="-127"/>
                <a:ea typeface="HY헤드라인M" pitchFamily="18" charset="-127"/>
              </a:rPr>
              <a:t> </a:t>
            </a:r>
            <a:r>
              <a:rPr lang="ko-KR" altLang="en-US" sz="1400" dirty="0">
                <a:solidFill>
                  <a:srgbClr val="0033CC"/>
                </a:solidFill>
                <a:latin typeface="HY헤드라인M" pitchFamily="18" charset="-127"/>
                <a:ea typeface="HY헤드라인M" pitchFamily="18" charset="-127"/>
              </a:rPr>
              <a:t>니코틴과 그 </a:t>
            </a:r>
            <a:r>
              <a:rPr lang="ko-KR" altLang="en-US" sz="1400" dirty="0" err="1">
                <a:solidFill>
                  <a:srgbClr val="0033CC"/>
                </a:solidFill>
                <a:latin typeface="HY헤드라인M" pitchFamily="18" charset="-127"/>
                <a:ea typeface="HY헤드라인M" pitchFamily="18" charset="-127"/>
              </a:rPr>
              <a:t>염류</a:t>
            </a:r>
            <a:r>
              <a:rPr lang="ko-KR" altLang="en-US" sz="1400" dirty="0">
                <a:solidFill>
                  <a:srgbClr val="0033CC"/>
                </a:solidFill>
                <a:latin typeface="HY헤드라인M" pitchFamily="18" charset="-127"/>
                <a:ea typeface="HY헤드라인M" pitchFamily="18" charset="-127"/>
              </a:rPr>
              <a:t> 중 하나를 </a:t>
            </a:r>
            <a:r>
              <a:rPr lang="en-US" altLang="ko-KR" sz="1400" dirty="0">
                <a:solidFill>
                  <a:srgbClr val="0033CC"/>
                </a:solidFill>
                <a:latin typeface="HY헤드라인M" pitchFamily="18" charset="-127"/>
                <a:ea typeface="HY헤드라인M" pitchFamily="18" charset="-127"/>
              </a:rPr>
              <a:t>2% </a:t>
            </a:r>
            <a:r>
              <a:rPr lang="ko-KR" altLang="en-US" sz="1400" dirty="0">
                <a:solidFill>
                  <a:srgbClr val="0033CC"/>
                </a:solidFill>
                <a:latin typeface="HY헤드라인M" pitchFamily="18" charset="-127"/>
                <a:ea typeface="HY헤드라인M" pitchFamily="18" charset="-127"/>
              </a:rPr>
              <a:t>이하 함유한 혼합물을 담배 용도로 판매하려는 </a:t>
            </a:r>
            <a:r>
              <a:rPr lang="ko-KR" altLang="en-US" sz="1400" dirty="0">
                <a:latin typeface="HY헤드라인M" pitchFamily="18" charset="-127"/>
                <a:ea typeface="HY헤드라인M" pitchFamily="18" charset="-127"/>
              </a:rPr>
              <a:t>자</a:t>
            </a:r>
          </a:p>
        </p:txBody>
      </p:sp>
      <p:sp>
        <p:nvSpPr>
          <p:cNvPr id="11" name="직사각형 10"/>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유해화학물질 영업허가 면제</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29</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모서리가 둥근 직사각형 5"/>
          <p:cNvSpPr>
            <a:spLocks noChangeArrowheads="1"/>
          </p:cNvSpPr>
          <p:nvPr/>
        </p:nvSpPr>
        <p:spPr bwMode="auto">
          <a:xfrm>
            <a:off x="539750" y="1460500"/>
            <a:ext cx="8243888" cy="4111895"/>
          </a:xfrm>
          <a:prstGeom prst="roundRect">
            <a:avLst>
              <a:gd name="adj" fmla="val 0"/>
            </a:avLst>
          </a:prstGeom>
          <a:noFill/>
          <a:ln>
            <a:noFill/>
          </a:ln>
          <a:extLst/>
        </p:spPr>
        <p:txBody>
          <a:bodyPr lIns="216000">
            <a:spAutoFit/>
          </a:bodyPr>
          <a:lstStyle/>
          <a:p>
            <a:pPr marL="215900" indent="-215900" defTabSz="1042988" eaLnBrk="0" hangingPunct="0">
              <a:lnSpc>
                <a:spcPct val="120000"/>
              </a:lnSpc>
              <a:spcAft>
                <a:spcPts val="600"/>
              </a:spcAft>
              <a:buSzPct val="85000"/>
              <a:buFont typeface="Arial" pitchFamily="34" charset="0"/>
              <a:buChar char="•"/>
              <a:defRP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변경허가 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다음 각호에 해당하는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r>
              <a:rPr kumimoji="0" lang="en-US" altLang="ko-KR" sz="1600" dirty="0">
                <a:latin typeface="HY헤드라인M" pitchFamily="18" charset="-127"/>
                <a:ea typeface="HY헤드라인M" pitchFamily="18" charset="-127"/>
                <a:cs typeface="Arial" pitchFamily="34" charset="0"/>
                <a:sym typeface="맑은 고딕" pitchFamily="50" charset="-127"/>
              </a:rPr>
              <a:t>(</a:t>
            </a:r>
            <a:r>
              <a:rPr kumimoji="0" lang="ko-KR" altLang="en-US" sz="1600" dirty="0">
                <a:latin typeface="HY헤드라인M" pitchFamily="18" charset="-127"/>
                <a:ea typeface="HY헤드라인M" pitchFamily="18" charset="-127"/>
                <a:cs typeface="Arial" pitchFamily="34" charset="0"/>
                <a:sym typeface="맑은 고딕" pitchFamily="50" charset="-127"/>
              </a:rPr>
              <a:t>변경신고 대상</a:t>
            </a:r>
            <a:r>
              <a:rPr kumimoji="0" lang="en-US" altLang="ko-KR" sz="1600" dirty="0">
                <a:latin typeface="HY헤드라인M" pitchFamily="18" charset="-127"/>
                <a:ea typeface="HY헤드라인M" pitchFamily="18" charset="-127"/>
                <a:cs typeface="Arial" pitchFamily="34" charset="0"/>
                <a:sym typeface="맑은 고딕" pitchFamily="50" charset="-127"/>
              </a:rPr>
              <a:t>) </a:t>
            </a:r>
            <a:r>
              <a:rPr kumimoji="0" lang="ko-KR" altLang="en-US" sz="1600" dirty="0">
                <a:latin typeface="HY헤드라인M" pitchFamily="18" charset="-127"/>
                <a:ea typeface="HY헤드라인M" pitchFamily="18" charset="-127"/>
                <a:cs typeface="Arial" pitchFamily="34" charset="0"/>
                <a:sym typeface="맑은 고딕" pitchFamily="50" charset="-127"/>
              </a:rPr>
              <a:t>다음 각호에 해당하는 경우</a:t>
            </a: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defTabSz="1042988" eaLnBrk="0" hangingPunct="0">
              <a:lnSpc>
                <a:spcPct val="120000"/>
              </a:lnSpc>
              <a:spcAft>
                <a:spcPts val="600"/>
              </a:spcAft>
              <a:buSzPct val="85000"/>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defRPr/>
            </a:pPr>
            <a:endParaRPr kumimoji="0" lang="en-US" altLang="ko-KR" sz="1600" dirty="0">
              <a:latin typeface="HY헤드라인M" pitchFamily="18" charset="-127"/>
              <a:ea typeface="HY헤드라인M" pitchFamily="18" charset="-127"/>
              <a:cs typeface="Arial" pitchFamily="34" charset="0"/>
              <a:sym typeface="맑은 고딕" pitchFamily="50" charset="-127"/>
            </a:endParaRPr>
          </a:p>
        </p:txBody>
      </p:sp>
      <p:sp>
        <p:nvSpPr>
          <p:cNvPr id="66563" name="모서리가 둥근 직사각형 6"/>
          <p:cNvSpPr>
            <a:spLocks noChangeArrowheads="1"/>
          </p:cNvSpPr>
          <p:nvPr/>
        </p:nvSpPr>
        <p:spPr bwMode="auto">
          <a:xfrm>
            <a:off x="395288" y="10715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변경허가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8" name="Group 4"/>
          <p:cNvGraphicFramePr>
            <a:graphicFrameLocks noGrp="1"/>
          </p:cNvGraphicFramePr>
          <p:nvPr/>
        </p:nvGraphicFramePr>
        <p:xfrm>
          <a:off x="827088" y="1857375"/>
          <a:ext cx="7959754" cy="1027112"/>
        </p:xfrm>
        <a:graphic>
          <a:graphicData uri="http://schemas.openxmlformats.org/drawingml/2006/table">
            <a:tbl>
              <a:tblPr/>
              <a:tblGrid>
                <a:gridCol w="4056031">
                  <a:extLst>
                    <a:ext uri="{9D8B030D-6E8A-4147-A177-3AD203B41FA5}">
                      <a16:colId xmlns:a16="http://schemas.microsoft.com/office/drawing/2014/main" val="20000"/>
                    </a:ext>
                  </a:extLst>
                </a:gridCol>
                <a:gridCol w="3903723">
                  <a:extLst>
                    <a:ext uri="{9D8B030D-6E8A-4147-A177-3AD203B41FA5}">
                      <a16:colId xmlns:a16="http://schemas.microsoft.com/office/drawing/2014/main" val="20001"/>
                    </a:ext>
                  </a:extLst>
                </a:gridCol>
              </a:tblGrid>
              <a:tr h="1027112">
                <a:tc>
                  <a:txBody>
                    <a:bodyPr/>
                    <a:lstStyle/>
                    <a:p>
                      <a:pPr marL="179388" marR="0" lvl="0" indent="-179388" algn="l" defTabSz="1042988" rtl="0" eaLnBrk="0" fontAlgn="base" latinLnBrk="1" hangingPunct="0">
                        <a:lnSpc>
                          <a:spcPct val="12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1.</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 업종별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보관</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저장시설 총 용량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또는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운반 시설 용량</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의 </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50/100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이상 증가</a:t>
                      </a:r>
                      <a:endParaRPr kumimoji="0" lang="en-US" altLang="ko-KR" sz="1400" b="0" i="0" u="sng"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2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연간 제조량 또는 사용량의 </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50/100</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이상 증가</a:t>
                      </a:r>
                      <a:endPar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0" fontAlgn="base" latinLnBrk="1" hangingPunct="0">
                        <a:lnSpc>
                          <a:spcPct val="12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 </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허가받은</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유해화학물질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품목 추가</a:t>
                      </a:r>
                      <a:endPar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endParaRPr>
                    </a:p>
                    <a:p>
                      <a:pPr marL="0" marR="0" lvl="0" indent="0" algn="l" defTabSz="1042988" rtl="0" eaLnBrk="0" fontAlgn="base" latinLnBrk="1" hangingPunct="0">
                        <a:lnSpc>
                          <a:spcPct val="120000"/>
                        </a:lnSpc>
                        <a:spcBef>
                          <a:spcPct val="0"/>
                        </a:spcBef>
                        <a:spcAft>
                          <a:spcPts val="600"/>
                        </a:spcAft>
                        <a:buClrTx/>
                        <a:buSzPct val="85000"/>
                        <a:buFont typeface="+mj-lt"/>
                        <a:buNone/>
                        <a:tabLst/>
                        <a:defRPr/>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4</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 장외영향범위 확대</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시범생산 제외</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p>
                      <a:pPr marL="0" marR="0" lvl="0" indent="0" algn="l" defTabSz="1042988" rtl="0" eaLnBrk="0" fontAlgn="base" latinLnBrk="1" hangingPunct="0">
                        <a:lnSpc>
                          <a:spcPct val="120000"/>
                        </a:lnSpc>
                        <a:spcBef>
                          <a:spcPct val="0"/>
                        </a:spcBef>
                        <a:spcAft>
                          <a:spcPts val="600"/>
                        </a:spcAft>
                        <a:buClrTx/>
                        <a:buSzPct val="85000"/>
                        <a:buFont typeface="+mj-lt"/>
                        <a:buNone/>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5</a:t>
                      </a:r>
                      <a:r>
                        <a:rPr kumimoji="0" lang="en-US" altLang="ko-KR" sz="1400" b="0" i="0" u="none" strike="noStrike" cap="none" normalizeH="0" baseline="0" dirty="0" smtClean="0">
                          <a:ln>
                            <a:noFill/>
                          </a:ln>
                          <a:solidFill>
                            <a:srgbClr val="0033CC"/>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cs typeface="Arial" pitchFamily="34" charset="0"/>
                          <a:sym typeface="맑은 고딕" pitchFamily="50" charset="-127"/>
                        </a:rPr>
                        <a:t>사업장소재지 변경</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사무실만 있는 경우 제외</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endParaRPr>
                    </a:p>
                  </a:txBody>
                  <a:tcPr marL="108000" marR="32400" marT="72000" marB="0" horzOverflow="overflow">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3" name="직사각형 1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변경허가 및 변경신고</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5" name="직사각형 14"/>
          <p:cNvSpPr/>
          <p:nvPr/>
        </p:nvSpPr>
        <p:spPr>
          <a:xfrm>
            <a:off x="793779" y="4143380"/>
            <a:ext cx="7993063" cy="1237262"/>
          </a:xfrm>
          <a:prstGeom prst="rect">
            <a:avLst/>
          </a:prstGeom>
          <a:solidFill>
            <a:schemeClr val="bg1"/>
          </a:solidFill>
          <a:ln>
            <a:solidFill>
              <a:schemeClr val="tx1"/>
            </a:solidFill>
          </a:ln>
        </p:spPr>
        <p:txBody>
          <a:bodyPr wrap="square">
            <a:spAutoFit/>
          </a:bodyPr>
          <a:lstStyle/>
          <a:p>
            <a:pPr marL="179388" indent="-179388" defTabSz="1042988" eaLnBrk="0" hangingPunct="0">
              <a:lnSpc>
                <a:spcPct val="120000"/>
              </a:lnSpc>
              <a:spcAft>
                <a:spcPts val="600"/>
              </a:spcAft>
              <a:buSzPct val="85000"/>
              <a:defRPr/>
            </a:pPr>
            <a:r>
              <a:rPr kumimoji="0" lang="en-US" altLang="ko-KR" sz="1400" dirty="0">
                <a:latin typeface="HY헤드라인M" pitchFamily="18" charset="-127"/>
                <a:ea typeface="HY헤드라인M" pitchFamily="18" charset="-127"/>
              </a:rPr>
              <a:t>1.</a:t>
            </a:r>
            <a:r>
              <a:rPr kumimoji="0" lang="ko-KR" altLang="en-US" sz="1400" dirty="0">
                <a:latin typeface="HY헤드라인M" pitchFamily="18" charset="-127"/>
                <a:ea typeface="HY헤드라인M" pitchFamily="18" charset="-127"/>
              </a:rPr>
              <a:t> </a:t>
            </a:r>
            <a:r>
              <a:rPr lang="ko-KR" altLang="en-US" sz="1400" dirty="0">
                <a:latin typeface="HY헤드라인M" pitchFamily="18" charset="-127"/>
                <a:ea typeface="HY헤드라인M" pitchFamily="18" charset="-127"/>
              </a:rPr>
              <a:t>사업장의 </a:t>
            </a:r>
            <a:r>
              <a:rPr lang="ko-KR" altLang="en-US" sz="1400" dirty="0" err="1">
                <a:solidFill>
                  <a:srgbClr val="FF0000"/>
                </a:solidFill>
                <a:latin typeface="HY헤드라인M" pitchFamily="18" charset="-127"/>
                <a:ea typeface="HY헤드라인M" pitchFamily="18" charset="-127"/>
              </a:rPr>
              <a:t>명칭ㆍ대표자</a:t>
            </a:r>
            <a:r>
              <a:rPr lang="ko-KR" altLang="en-US" sz="1400" dirty="0">
                <a:latin typeface="HY헤드라인M" pitchFamily="18" charset="-127"/>
                <a:ea typeface="HY헤드라인M" pitchFamily="18" charset="-127"/>
              </a:rPr>
              <a:t> 또는 </a:t>
            </a:r>
            <a:r>
              <a:rPr lang="ko-KR" altLang="en-US" sz="1400" dirty="0">
                <a:solidFill>
                  <a:srgbClr val="FF0000"/>
                </a:solidFill>
                <a:latin typeface="HY헤드라인M" pitchFamily="18" charset="-127"/>
                <a:ea typeface="HY헤드라인M" pitchFamily="18" charset="-127"/>
              </a:rPr>
              <a:t>사무실 </a:t>
            </a:r>
            <a:r>
              <a:rPr lang="ko-KR" altLang="en-US" sz="1400" dirty="0" smtClean="0">
                <a:solidFill>
                  <a:srgbClr val="FF0000"/>
                </a:solidFill>
                <a:latin typeface="HY헤드라인M" pitchFamily="18" charset="-127"/>
                <a:ea typeface="HY헤드라인M" pitchFamily="18" charset="-127"/>
              </a:rPr>
              <a:t>소재지 </a:t>
            </a:r>
            <a:r>
              <a:rPr lang="ko-KR" altLang="en-US" sz="1400" dirty="0" smtClean="0">
                <a:latin typeface="HY헤드라인M" pitchFamily="18" charset="-127"/>
                <a:ea typeface="HY헤드라인M" pitchFamily="18" charset="-127"/>
              </a:rPr>
              <a:t>변경</a:t>
            </a:r>
            <a:endParaRPr lang="ko-KR" altLang="en-US" sz="1400" dirty="0">
              <a:latin typeface="HY헤드라인M" pitchFamily="18" charset="-127"/>
              <a:ea typeface="HY헤드라인M" pitchFamily="18" charset="-127"/>
            </a:endParaRPr>
          </a:p>
          <a:p>
            <a:pPr marL="179388" indent="-179388" defTabSz="1042988" eaLnBrk="0" hangingPunct="0">
              <a:lnSpc>
                <a:spcPct val="120000"/>
              </a:lnSpc>
              <a:spcAft>
                <a:spcPts val="600"/>
              </a:spcAft>
              <a:buSzPct val="85000"/>
              <a:defRPr/>
            </a:pPr>
            <a:r>
              <a:rPr kumimoji="0" lang="en-US" altLang="ko-KR" sz="1400" dirty="0">
                <a:solidFill>
                  <a:srgbClr val="FF0000"/>
                </a:solidFill>
                <a:latin typeface="HY헤드라인M" pitchFamily="18" charset="-127"/>
                <a:ea typeface="HY헤드라인M" pitchFamily="18" charset="-127"/>
                <a:cs typeface="Arial" pitchFamily="34" charset="0"/>
                <a:sym typeface="맑은 고딕" pitchFamily="50" charset="-127"/>
              </a:rPr>
              <a:t>2. </a:t>
            </a:r>
            <a:r>
              <a:rPr kumimoji="0" lang="ko-KR" altLang="en-US" sz="1400" dirty="0">
                <a:solidFill>
                  <a:srgbClr val="FF0000"/>
                </a:solidFill>
                <a:latin typeface="HY헤드라인M" pitchFamily="18" charset="-127"/>
                <a:ea typeface="HY헤드라인M" pitchFamily="18" charset="-127"/>
                <a:cs typeface="Arial" pitchFamily="34" charset="0"/>
                <a:sym typeface="맑은 고딕" pitchFamily="50" charset="-127"/>
              </a:rPr>
              <a:t>장외평가정보가 변경된 경우로써 취급 유해화학물질이 변경되었으나 시장출시에 직접 관계되지 않는 시범생산용인 경우</a:t>
            </a:r>
            <a:r>
              <a:rPr kumimoji="0" lang="en-US" altLang="ko-KR" sz="1400" dirty="0">
                <a:solidFill>
                  <a:srgbClr val="FF0000"/>
                </a:solidFill>
                <a:latin typeface="HY헤드라인M" pitchFamily="18" charset="-127"/>
                <a:ea typeface="HY헤드라인M" pitchFamily="18" charset="-127"/>
                <a:cs typeface="Arial" pitchFamily="34" charset="0"/>
                <a:sym typeface="맑은 고딕" pitchFamily="50" charset="-127"/>
              </a:rPr>
              <a:t>(60</a:t>
            </a:r>
            <a:r>
              <a:rPr kumimoji="0" lang="ko-KR" altLang="en-US" sz="1400" dirty="0">
                <a:solidFill>
                  <a:srgbClr val="FF0000"/>
                </a:solidFill>
                <a:latin typeface="HY헤드라인M" pitchFamily="18" charset="-127"/>
                <a:ea typeface="HY헤드라인M" pitchFamily="18" charset="-127"/>
                <a:cs typeface="Arial" pitchFamily="34" charset="0"/>
                <a:sym typeface="맑은 고딕" pitchFamily="50" charset="-127"/>
              </a:rPr>
              <a:t>일 이내</a:t>
            </a:r>
            <a:r>
              <a:rPr kumimoji="0" lang="en-US" altLang="ko-KR" sz="1400" dirty="0">
                <a:solidFill>
                  <a:srgbClr val="FF0000"/>
                </a:solidFill>
                <a:latin typeface="HY헤드라인M" pitchFamily="18" charset="-127"/>
                <a:ea typeface="HY헤드라인M" pitchFamily="18" charset="-127"/>
                <a:cs typeface="Arial" pitchFamily="34" charset="0"/>
                <a:sym typeface="맑은 고딕" pitchFamily="50" charset="-127"/>
              </a:rPr>
              <a:t>)</a:t>
            </a:r>
          </a:p>
          <a:p>
            <a:pPr marL="180000" indent="-180000">
              <a:spcBef>
                <a:spcPts val="0"/>
              </a:spcBef>
              <a:spcAft>
                <a:spcPts val="300"/>
              </a:spcAft>
              <a:defRPr/>
            </a:pPr>
            <a:r>
              <a:rPr kumimoji="0" lang="en-US" altLang="ko-KR" sz="1400" dirty="0">
                <a:solidFill>
                  <a:srgbClr val="FF0000"/>
                </a:solidFill>
                <a:latin typeface="HY헤드라인M" pitchFamily="18" charset="-127"/>
                <a:ea typeface="HY헤드라인M" pitchFamily="18" charset="-127"/>
                <a:cs typeface="Arial" pitchFamily="34" charset="0"/>
                <a:sym typeface="맑은 고딕" pitchFamily="50" charset="-127"/>
              </a:rPr>
              <a:t>3. </a:t>
            </a:r>
            <a:r>
              <a:rPr kumimoji="0" lang="ko-KR" altLang="en-US" sz="1400" dirty="0">
                <a:solidFill>
                  <a:srgbClr val="FF0000"/>
                </a:solidFill>
                <a:latin typeface="HY헤드라인M" pitchFamily="18" charset="-127"/>
                <a:ea typeface="HY헤드라인M" pitchFamily="18" charset="-127"/>
                <a:cs typeface="Arial" pitchFamily="34" charset="0"/>
                <a:sym typeface="맑은 고딕" pitchFamily="50" charset="-127"/>
              </a:rPr>
              <a:t>장외평가정보가 변경되었으나 장외영향범위가 확대되지 않은 </a:t>
            </a:r>
            <a:r>
              <a:rPr kumimoji="0" lang="ko-KR" altLang="en-US" sz="1400" dirty="0" smtClean="0">
                <a:solidFill>
                  <a:srgbClr val="FF0000"/>
                </a:solidFill>
                <a:latin typeface="HY헤드라인M" pitchFamily="18" charset="-127"/>
                <a:ea typeface="HY헤드라인M" pitchFamily="18" charset="-127"/>
                <a:cs typeface="Arial" pitchFamily="34" charset="0"/>
                <a:sym typeface="맑은 고딕" pitchFamily="50" charset="-127"/>
              </a:rPr>
              <a:t>경우</a:t>
            </a:r>
            <a:endParaRPr kumimoji="0" lang="en-US" altLang="ko-KR" sz="1400" dirty="0">
              <a:solidFill>
                <a:srgbClr val="FF0000"/>
              </a:solidFill>
              <a:latin typeface="HY헤드라인M" pitchFamily="18" charset="-127"/>
              <a:ea typeface="HY헤드라인M" pitchFamily="18" charset="-127"/>
              <a:cs typeface="Arial" pitchFamily="34" charset="0"/>
              <a:sym typeface="맑은 고딕" pitchFamily="50" charset="-127"/>
            </a:endParaRPr>
          </a:p>
        </p:txBody>
      </p:sp>
      <p:sp>
        <p:nvSpPr>
          <p:cNvPr id="66573" name="모서리가 둥근 직사각형 6"/>
          <p:cNvSpPr>
            <a:spLocks noChangeArrowheads="1"/>
          </p:cNvSpPr>
          <p:nvPr/>
        </p:nvSpPr>
        <p:spPr bwMode="auto">
          <a:xfrm>
            <a:off x="436563" y="33575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변경신고</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29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모서리가 둥근 직사각형 3"/>
          <p:cNvSpPr>
            <a:spLocks noChangeArrowheads="1"/>
          </p:cNvSpPr>
          <p:nvPr/>
        </p:nvSpPr>
        <p:spPr bwMode="auto">
          <a:xfrm>
            <a:off x="395288" y="191611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기존 영업등록 및 영업허가자에 대한 경과조치</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 부칙 제</a:t>
            </a:r>
            <a:r>
              <a:rPr kumimoji="0" lang="en-US" altLang="ko-KR" sz="1200">
                <a:latin typeface="HY헤드라인M" pitchFamily="18" charset="-127"/>
                <a:ea typeface="HY헤드라인M" pitchFamily="18" charset="-127"/>
                <a:cs typeface="Arial" pitchFamily="34" charset="0"/>
                <a:sym typeface="맑은 고딕" pitchFamily="50" charset="-127"/>
              </a:rPr>
              <a:t>5</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7587" name="모서리가 둥근 직사각형 4"/>
          <p:cNvSpPr>
            <a:spLocks noChangeArrowheads="1"/>
          </p:cNvSpPr>
          <p:nvPr/>
        </p:nvSpPr>
        <p:spPr bwMode="auto">
          <a:xfrm>
            <a:off x="539750" y="2349500"/>
            <a:ext cx="8243888" cy="61436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3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이 법에 따른 영업허가를 받은 것으로 간주</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따라서</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추가적으로 조치할 사항 없음</a:t>
            </a:r>
            <a:endParaRPr kumimoji="0"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3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다만</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유해화학물질관리자 선임 신고서</a:t>
            </a:r>
            <a:r>
              <a:rPr kumimoji="0" lang="en-US" altLang="ko-KR" sz="1400">
                <a:latin typeface="HY헤드라인M" pitchFamily="18" charset="-127"/>
                <a:ea typeface="HY헤드라인M" pitchFamily="18" charset="-127"/>
                <a:cs typeface="Arial" pitchFamily="34" charset="0"/>
                <a:sym typeface="맑은 고딕" pitchFamily="50" charset="-127"/>
              </a:rPr>
              <a:t>(~2015), </a:t>
            </a:r>
            <a:r>
              <a:rPr kumimoji="0" lang="ko-KR" altLang="en-US" sz="1400">
                <a:latin typeface="HY헤드라인M" pitchFamily="18" charset="-127"/>
                <a:ea typeface="HY헤드라인M" pitchFamily="18" charset="-127"/>
                <a:cs typeface="Arial" pitchFamily="34" charset="0"/>
                <a:sym typeface="맑은 고딕" pitchFamily="50" charset="-127"/>
              </a:rPr>
              <a:t>장외영평가서</a:t>
            </a:r>
            <a:r>
              <a:rPr kumimoji="0" lang="en-US" altLang="ko-KR" sz="1400">
                <a:latin typeface="HY헤드라인M" pitchFamily="18" charset="-127"/>
                <a:ea typeface="HY헤드라인M" pitchFamily="18" charset="-127"/>
                <a:cs typeface="Arial" pitchFamily="34" charset="0"/>
                <a:sym typeface="맑은 고딕" pitchFamily="50" charset="-127"/>
              </a:rPr>
              <a:t>(2015~2019)</a:t>
            </a:r>
            <a:r>
              <a:rPr kumimoji="0" lang="ko-KR" altLang="en-US" sz="1400">
                <a:latin typeface="HY헤드라인M" pitchFamily="18" charset="-127"/>
                <a:ea typeface="HY헤드라인M" pitchFamily="18" charset="-127"/>
                <a:cs typeface="Arial" pitchFamily="34" charset="0"/>
                <a:sym typeface="맑은 고딕" pitchFamily="50" charset="-127"/>
              </a:rPr>
              <a:t>는 유예기간 내에 제출</a:t>
            </a:r>
            <a:endParaRPr kumimoji="0" lang="en-US" altLang="ko-KR" sz="1400">
              <a:latin typeface="HY헤드라인M" pitchFamily="18" charset="-127"/>
              <a:ea typeface="HY헤드라인M" pitchFamily="18" charset="-127"/>
              <a:cs typeface="Arial" pitchFamily="34" charset="0"/>
              <a:sym typeface="맑은 고딕" pitchFamily="50" charset="-127"/>
            </a:endParaRPr>
          </a:p>
        </p:txBody>
      </p:sp>
      <p:sp>
        <p:nvSpPr>
          <p:cNvPr id="67588" name="모서리가 둥근 직사각형 9"/>
          <p:cNvSpPr>
            <a:spLocks noChangeArrowheads="1"/>
          </p:cNvSpPr>
          <p:nvPr/>
        </p:nvSpPr>
        <p:spPr bwMode="auto">
          <a:xfrm>
            <a:off x="468313" y="33782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기존 사고대비물질 취급자의 영업허가 경과조치</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시행규칙 부칙 제</a:t>
            </a:r>
            <a:r>
              <a:rPr kumimoji="0" lang="en-US" altLang="ko-KR" sz="1200" u="sng">
                <a:latin typeface="HY헤드라인M" pitchFamily="18" charset="-127"/>
                <a:ea typeface="HY헤드라인M" pitchFamily="18" charset="-127"/>
                <a:cs typeface="Arial" pitchFamily="34" charset="0"/>
                <a:sym typeface="맑은 고딕" pitchFamily="50" charset="-127"/>
              </a:rPr>
              <a:t>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7589" name="모서리가 둥근 직사각형 10"/>
          <p:cNvSpPr>
            <a:spLocks noChangeArrowheads="1"/>
          </p:cNvSpPr>
          <p:nvPr/>
        </p:nvSpPr>
        <p:spPr bwMode="auto">
          <a:xfrm>
            <a:off x="500063" y="3929063"/>
            <a:ext cx="8261350" cy="909637"/>
          </a:xfrm>
          <a:prstGeom prst="roundRect">
            <a:avLst>
              <a:gd name="adj" fmla="val 0"/>
            </a:avLst>
          </a:prstGeom>
          <a:noFill/>
          <a:ln w="9525">
            <a:noFill/>
            <a:round/>
            <a:headEnd/>
            <a:tailEnd/>
          </a:ln>
        </p:spPr>
        <p:txBody>
          <a:bodyPr lIns="216000">
            <a:spAutoFit/>
          </a:bodyPr>
          <a:lstStyle/>
          <a:p>
            <a:pPr defTabSz="1042988" eaLnBrk="0" hangingPunct="0">
              <a:lnSpc>
                <a:spcPct val="120000"/>
              </a:lnSpc>
              <a:spcAft>
                <a:spcPts val="300"/>
              </a:spcAft>
              <a:buSzPct val="85000"/>
            </a:pPr>
            <a:r>
              <a:rPr kumimoji="0" lang="en-US" altLang="ko-KR" sz="1400">
                <a:latin typeface="HY헤드라인M" pitchFamily="18" charset="-127"/>
                <a:ea typeface="HY헤드라인M" pitchFamily="18" charset="-127"/>
              </a:rPr>
              <a:t>1. </a:t>
            </a:r>
            <a:r>
              <a:rPr kumimoji="0" lang="ko-KR" altLang="en-US" sz="1400">
                <a:latin typeface="HY헤드라인M" pitchFamily="18" charset="-127"/>
                <a:ea typeface="HY헤드라인M" pitchFamily="18" charset="-127"/>
              </a:rPr>
              <a:t>공정안전보고서 </a:t>
            </a:r>
            <a:r>
              <a:rPr kumimoji="0" lang="en-US" altLang="ko-KR" sz="1400">
                <a:latin typeface="HY헤드라인M" pitchFamily="18" charset="-127"/>
                <a:ea typeface="HY헤드라인M" pitchFamily="18" charset="-127"/>
              </a:rPr>
              <a:t>7</a:t>
            </a:r>
            <a:r>
              <a:rPr kumimoji="0" lang="ko-KR" altLang="en-US" sz="1400">
                <a:latin typeface="HY헤드라인M" pitchFamily="18" charset="-127"/>
                <a:ea typeface="HY헤드라인M" pitchFamily="18" charset="-127"/>
              </a:rPr>
              <a:t>개 업종</a:t>
            </a:r>
            <a:r>
              <a:rPr kumimoji="0" lang="en-US" altLang="ko-KR" sz="1400">
                <a:latin typeface="HY헤드라인M" pitchFamily="18" charset="-127"/>
                <a:ea typeface="HY헤드라인M" pitchFamily="18" charset="-127"/>
              </a:rPr>
              <a:t>, </a:t>
            </a:r>
            <a:r>
              <a:rPr kumimoji="0" lang="ko-KR" altLang="en-US" sz="1400">
                <a:latin typeface="HY헤드라인M" pitchFamily="18" charset="-127"/>
                <a:ea typeface="HY헤드라인M" pitchFamily="18" charset="-127"/>
              </a:rPr>
              <a:t>안전성향상계획 작성 대상자</a:t>
            </a:r>
            <a:r>
              <a:rPr kumimoji="0" lang="ko-KR" altLang="en-US" sz="1400">
                <a:latin typeface="HY헤드라인M" pitchFamily="18" charset="-127"/>
                <a:ea typeface="HY헤드라인M" pitchFamily="18" charset="-127"/>
                <a:cs typeface="Arial" pitchFamily="34" charset="0"/>
                <a:sym typeface="맑은 고딕" pitchFamily="50" charset="-127"/>
              </a:rPr>
              <a:t> </a:t>
            </a:r>
            <a:r>
              <a:rPr kumimoji="0" lang="en-US" altLang="ko-KR" sz="1400">
                <a:latin typeface="HY헤드라인M" pitchFamily="18" charset="-127"/>
                <a:ea typeface="HY헤드라인M" pitchFamily="18" charset="-127"/>
                <a:cs typeface="Arial" pitchFamily="34" charset="0"/>
                <a:sym typeface="맑은 고딕" pitchFamily="50" charset="-127"/>
              </a:rPr>
              <a:t>- 2015.12.31</a:t>
            </a:r>
            <a:r>
              <a:rPr kumimoji="0" lang="ko-KR" altLang="en-US" sz="1400">
                <a:latin typeface="HY헤드라인M" pitchFamily="18" charset="-127"/>
                <a:ea typeface="HY헤드라인M" pitchFamily="18" charset="-127"/>
                <a:cs typeface="Arial" pitchFamily="34" charset="0"/>
                <a:sym typeface="맑은 고딕" pitchFamily="50" charset="-127"/>
              </a:rPr>
              <a:t>일까지</a:t>
            </a:r>
            <a:endParaRPr kumimoji="0" lang="en-US" altLang="ko-KR" sz="1400">
              <a:latin typeface="HY헤드라인M" pitchFamily="18" charset="-127"/>
              <a:ea typeface="HY헤드라인M" pitchFamily="18" charset="-127"/>
              <a:cs typeface="Arial" pitchFamily="34" charset="0"/>
              <a:sym typeface="맑은 고딕" pitchFamily="50" charset="-127"/>
            </a:endParaRPr>
          </a:p>
          <a:p>
            <a:pPr defTabSz="1042988" eaLnBrk="0" hangingPunct="0">
              <a:lnSpc>
                <a:spcPct val="120000"/>
              </a:lnSpc>
              <a:spcAft>
                <a:spcPts val="300"/>
              </a:spcAft>
              <a:buSzPct val="85000"/>
            </a:pPr>
            <a:r>
              <a:rPr kumimoji="0" lang="en-US" altLang="ko-KR" sz="1400">
                <a:latin typeface="HY헤드라인M" pitchFamily="18" charset="-127"/>
                <a:ea typeface="HY헤드라인M" pitchFamily="18" charset="-127"/>
                <a:cs typeface="Arial" pitchFamily="34" charset="0"/>
                <a:sym typeface="맑은 고딕" pitchFamily="50" charset="-127"/>
              </a:rPr>
              <a:t>2. </a:t>
            </a:r>
            <a:r>
              <a:rPr kumimoji="0" lang="ko-KR" altLang="en-US" sz="1400">
                <a:latin typeface="HY헤드라인M" pitchFamily="18" charset="-127"/>
                <a:ea typeface="HY헤드라인M" pitchFamily="18" charset="-127"/>
                <a:cs typeface="Arial" pitchFamily="34" charset="0"/>
                <a:sym typeface="맑은 고딕" pitchFamily="50" charset="-127"/>
              </a:rPr>
              <a:t>그 외 공정안전보고서 작성 대상자 </a:t>
            </a:r>
            <a:r>
              <a:rPr kumimoji="0" lang="en-US" altLang="ko-KR" sz="1400">
                <a:latin typeface="HY헤드라인M" pitchFamily="18" charset="-127"/>
                <a:ea typeface="HY헤드라인M" pitchFamily="18" charset="-127"/>
                <a:cs typeface="Arial" pitchFamily="34" charset="0"/>
                <a:sym typeface="맑은 고딕" pitchFamily="50" charset="-127"/>
              </a:rPr>
              <a:t>- 2016.12.31</a:t>
            </a:r>
            <a:r>
              <a:rPr kumimoji="0" lang="ko-KR" altLang="en-US" sz="1400">
                <a:latin typeface="HY헤드라인M" pitchFamily="18" charset="-127"/>
                <a:ea typeface="HY헤드라인M" pitchFamily="18" charset="-127"/>
                <a:cs typeface="Arial" pitchFamily="34" charset="0"/>
                <a:sym typeface="맑은 고딕" pitchFamily="50" charset="-127"/>
              </a:rPr>
              <a:t>일까지</a:t>
            </a:r>
            <a:endParaRPr kumimoji="0" lang="en-US" altLang="ko-KR" sz="1400">
              <a:latin typeface="HY헤드라인M" pitchFamily="18" charset="-127"/>
              <a:ea typeface="HY헤드라인M" pitchFamily="18" charset="-127"/>
              <a:cs typeface="Arial" pitchFamily="34" charset="0"/>
              <a:sym typeface="맑은 고딕" pitchFamily="50" charset="-127"/>
            </a:endParaRPr>
          </a:p>
          <a:p>
            <a:pPr defTabSz="1042988" eaLnBrk="0" hangingPunct="0">
              <a:lnSpc>
                <a:spcPct val="120000"/>
              </a:lnSpc>
              <a:spcAft>
                <a:spcPts val="300"/>
              </a:spcAft>
              <a:buSzPct val="85000"/>
            </a:pPr>
            <a:r>
              <a:rPr kumimoji="0" lang="en-US" altLang="ko-KR" sz="1400">
                <a:latin typeface="HY헤드라인M" pitchFamily="18" charset="-127"/>
                <a:ea typeface="HY헤드라인M" pitchFamily="18" charset="-127"/>
                <a:cs typeface="Arial" pitchFamily="34" charset="0"/>
                <a:sym typeface="맑은 고딕" pitchFamily="50" charset="-127"/>
              </a:rPr>
              <a:t>3. 1~2 </a:t>
            </a:r>
            <a:r>
              <a:rPr kumimoji="0" lang="ko-KR" altLang="en-US" sz="1400">
                <a:latin typeface="HY헤드라인M" pitchFamily="18" charset="-127"/>
                <a:ea typeface="HY헤드라인M" pitchFamily="18" charset="-127"/>
                <a:cs typeface="Arial" pitchFamily="34" charset="0"/>
                <a:sym typeface="맑은 고딕" pitchFamily="50" charset="-127"/>
              </a:rPr>
              <a:t>이외의 자로써 유해화학물질 영업허가를 받아야 하는 자 </a:t>
            </a:r>
            <a:r>
              <a:rPr kumimoji="0" lang="en-US" altLang="ko-KR" sz="1400">
                <a:latin typeface="HY헤드라인M" pitchFamily="18" charset="-127"/>
                <a:ea typeface="HY헤드라인M" pitchFamily="18" charset="-127"/>
                <a:cs typeface="Arial" pitchFamily="34" charset="0"/>
                <a:sym typeface="맑은 고딕" pitchFamily="50" charset="-127"/>
              </a:rPr>
              <a:t>- 2017.12.31</a:t>
            </a:r>
            <a:r>
              <a:rPr kumimoji="0" lang="ko-KR" altLang="en-US" sz="1400">
                <a:latin typeface="HY헤드라인M" pitchFamily="18" charset="-127"/>
                <a:ea typeface="HY헤드라인M" pitchFamily="18" charset="-127"/>
                <a:cs typeface="Arial" pitchFamily="34" charset="0"/>
                <a:sym typeface="맑은 고딕" pitchFamily="50" charset="-127"/>
              </a:rPr>
              <a:t>일까지</a:t>
            </a:r>
            <a:endParaRPr kumimoji="0" lang="en-US" altLang="ko-KR" sz="1400">
              <a:latin typeface="HY헤드라인M" pitchFamily="18" charset="-127"/>
              <a:ea typeface="HY헤드라인M" pitchFamily="18" charset="-127"/>
              <a:cs typeface="Arial" pitchFamily="34" charset="0"/>
              <a:sym typeface="맑은 고딕" pitchFamily="50" charset="-127"/>
            </a:endParaRPr>
          </a:p>
        </p:txBody>
      </p:sp>
      <p:sp>
        <p:nvSpPr>
          <p:cNvPr id="13" name="직사각형 1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영업허가 경과조치</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취급의 도급 신고</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68611" name="모서리가 둥근 직사각형 3"/>
          <p:cNvSpPr>
            <a:spLocks noChangeArrowheads="1"/>
          </p:cNvSpPr>
          <p:nvPr/>
        </p:nvSpPr>
        <p:spPr bwMode="auto">
          <a:xfrm>
            <a:off x="395288" y="1001713"/>
            <a:ext cx="8064500" cy="3603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신고대상 및 방법</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32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5" name="모서리가 둥근 직사각형 4"/>
          <p:cNvSpPr/>
          <p:nvPr/>
        </p:nvSpPr>
        <p:spPr>
          <a:xfrm>
            <a:off x="539552" y="1369935"/>
            <a:ext cx="8244000" cy="1129540"/>
          </a:xfrm>
          <a:prstGeom prst="roundRect">
            <a:avLst>
              <a:gd name="adj" fmla="val 0"/>
            </a:avLst>
          </a:prstGeom>
          <a:noFill/>
        </p:spPr>
        <p:txBody>
          <a:bodyPr lIns="216000">
            <a:spAutoFit/>
          </a:bodyPr>
          <a:lstStyle/>
          <a:p>
            <a:pPr marL="216000" marR="38100" indent="-216000" defTabSz="1042988" eaLnBrk="0" fontAlgn="auto" hangingPunct="0">
              <a:lnSpc>
                <a:spcPct val="130000"/>
              </a:lnSpc>
              <a:spcBef>
                <a:spcPts val="0"/>
              </a:spcBef>
              <a:spcAft>
                <a:spcPts val="600"/>
              </a:spcAft>
              <a:buSzPct val="85000"/>
              <a:buFont typeface="Arial" panose="020B0604020202020204" pitchFamily="34" charset="0"/>
              <a:buChar char="•"/>
              <a:defRPr/>
            </a:pP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신고개요</a:t>
            </a: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 </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유해화학물질 영업자가 해당 유해화학물질 취급을 도급</a:t>
            </a: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하도급 포함</a:t>
            </a: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하는 경우 도급을 한 날부터 </a:t>
            </a:r>
            <a:r>
              <a:rPr kumimoji="0" lang="en-US" altLang="ko-KR" sz="1600" dirty="0">
                <a:solidFill>
                  <a:srgbClr val="FF0000"/>
                </a:solidFill>
                <a:latin typeface="HY헤드라인M" panose="02030600000101010101" pitchFamily="18" charset="-127"/>
                <a:ea typeface="HY헤드라인M" panose="02030600000101010101" pitchFamily="18" charset="-127"/>
                <a:cs typeface="Arial" pitchFamily="34" charset="0"/>
                <a:sym typeface="맑은 고딕" pitchFamily="50" charset="-127"/>
              </a:rPr>
              <a:t>10</a:t>
            </a:r>
            <a:r>
              <a:rPr kumimoji="0" lang="ko-KR" altLang="en-US" sz="1600" dirty="0">
                <a:solidFill>
                  <a:srgbClr val="FF0000"/>
                </a:solidFill>
                <a:latin typeface="HY헤드라인M" panose="02030600000101010101" pitchFamily="18" charset="-127"/>
                <a:ea typeface="HY헤드라인M" panose="02030600000101010101" pitchFamily="18" charset="-127"/>
                <a:cs typeface="Arial" pitchFamily="34" charset="0"/>
                <a:sym typeface="맑은 고딕" pitchFamily="50" charset="-127"/>
              </a:rPr>
              <a:t>일 이내</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에</a:t>
            </a:r>
            <a:r>
              <a:rPr kumimoji="0" lang="ko-KR" altLang="en-US" sz="1600" dirty="0">
                <a:solidFill>
                  <a:srgbClr val="FF0000"/>
                </a:solidFill>
                <a:latin typeface="HY헤드라인M" panose="02030600000101010101" pitchFamily="18" charset="-127"/>
                <a:ea typeface="HY헤드라인M" panose="02030600000101010101" pitchFamily="18" charset="-127"/>
                <a:cs typeface="Arial" pitchFamily="34" charset="0"/>
                <a:sym typeface="맑은 고딕" pitchFamily="50" charset="-127"/>
              </a:rPr>
              <a:t> </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신고</a:t>
            </a:r>
            <a:endParaRPr kumimoji="0" lang="en-US" altLang="ko-KR" sz="1600" strike="sngStrike" dirty="0">
              <a:latin typeface="HY헤드라인M" panose="02030600000101010101" pitchFamily="18" charset="-127"/>
              <a:ea typeface="HY헤드라인M" panose="02030600000101010101" pitchFamily="18" charset="-127"/>
              <a:cs typeface="Arial" pitchFamily="34" charset="0"/>
              <a:sym typeface="맑은 고딕" pitchFamily="50" charset="-127"/>
            </a:endParaRPr>
          </a:p>
          <a:p>
            <a:pPr marL="216000" marR="38100" indent="-216000" defTabSz="1042988" eaLnBrk="0" fontAlgn="auto" hangingPunct="0">
              <a:lnSpc>
                <a:spcPct val="130000"/>
              </a:lnSpc>
              <a:spcBef>
                <a:spcPts val="0"/>
              </a:spcBef>
              <a:spcAft>
                <a:spcPts val="600"/>
              </a:spcAft>
              <a:buSzPct val="85000"/>
              <a:buFont typeface="Arial" panose="020B0604020202020204" pitchFamily="34" charset="0"/>
              <a:buChar char="•"/>
              <a:defRPr/>
            </a:pP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신고방법</a:t>
            </a:r>
            <a:r>
              <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rPr>
              <a:t>) </a:t>
            </a:r>
            <a:r>
              <a:rPr kumimoji="0" lang="ko-KR" altLang="en-US" sz="1600" dirty="0">
                <a:latin typeface="HY헤드라인M" panose="02030600000101010101" pitchFamily="18" charset="-127"/>
                <a:ea typeface="HY헤드라인M" panose="02030600000101010101" pitchFamily="18" charset="-127"/>
                <a:cs typeface="Arial" pitchFamily="34" charset="0"/>
                <a:sym typeface="맑은 고딕" pitchFamily="50" charset="-127"/>
              </a:rPr>
              <a:t>신고서에 아래의 서류를 첨부하여 관한 지방환경관서에 제출</a:t>
            </a:r>
            <a:endParaRPr kumimoji="0" lang="en-US" altLang="ko-KR" sz="1600" dirty="0">
              <a:latin typeface="HY헤드라인M" panose="02030600000101010101" pitchFamily="18" charset="-127"/>
              <a:ea typeface="HY헤드라인M" panose="02030600000101010101" pitchFamily="18" charset="-127"/>
              <a:cs typeface="Arial" pitchFamily="34" charset="0"/>
              <a:sym typeface="맑은 고딕" pitchFamily="50" charset="-127"/>
            </a:endParaRPr>
          </a:p>
        </p:txBody>
      </p:sp>
      <p:graphicFrame>
        <p:nvGraphicFramePr>
          <p:cNvPr id="6" name="Group 4"/>
          <p:cNvGraphicFramePr>
            <a:graphicFrameLocks noGrp="1"/>
          </p:cNvGraphicFramePr>
          <p:nvPr/>
        </p:nvGraphicFramePr>
        <p:xfrm>
          <a:off x="828675" y="2568575"/>
          <a:ext cx="7704138" cy="1509713"/>
        </p:xfrm>
        <a:graphic>
          <a:graphicData uri="http://schemas.openxmlformats.org/drawingml/2006/table">
            <a:tbl>
              <a:tblPr/>
              <a:tblGrid>
                <a:gridCol w="7704138">
                  <a:extLst>
                    <a:ext uri="{9D8B030D-6E8A-4147-A177-3AD203B41FA5}">
                      <a16:colId xmlns:a16="http://schemas.microsoft.com/office/drawing/2014/main" val="20000"/>
                    </a:ext>
                  </a:extLst>
                </a:gridCol>
              </a:tblGrid>
              <a:tr h="1509713">
                <a:tc>
                  <a:txBody>
                    <a:bodyPr/>
                    <a:lstStyle/>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신청인</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도급인</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수급인 정보</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사업장 명칭</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소재지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업종</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대표자</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주요생산품</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매출액 포함</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도급계획서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도급대상 작업의 개요</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도급사유</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수급인이 보유한 개인보호구 명세서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수급인의 취급시설 및 인력 명세서를 포함</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화학사고 안전관리계획서</a:t>
                      </a:r>
                    </a:p>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수급인의 능력과 기준을 증명할 수 있는 근거 서류</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68619" name="모서리가 둥근 직사각형 6"/>
          <p:cNvSpPr>
            <a:spLocks noChangeArrowheads="1"/>
          </p:cNvSpPr>
          <p:nvPr/>
        </p:nvSpPr>
        <p:spPr bwMode="auto">
          <a:xfrm>
            <a:off x="395288" y="4276725"/>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수급인의 능력과 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32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8620" name="모서리가 둥근 직사각형 7"/>
          <p:cNvSpPr>
            <a:spLocks noChangeArrowheads="1"/>
          </p:cNvSpPr>
          <p:nvPr/>
        </p:nvSpPr>
        <p:spPr bwMode="auto">
          <a:xfrm>
            <a:off x="539750" y="4645025"/>
            <a:ext cx="8243888"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도급인은 아래의 능력과 기준을 갖춘 자에게만 유해화학물질 취급을 도급해야 함</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9" name="Group 4"/>
          <p:cNvGraphicFramePr>
            <a:graphicFrameLocks noGrp="1"/>
          </p:cNvGraphicFramePr>
          <p:nvPr/>
        </p:nvGraphicFramePr>
        <p:xfrm>
          <a:off x="828675" y="5049838"/>
          <a:ext cx="7704138" cy="1476375"/>
        </p:xfrm>
        <a:graphic>
          <a:graphicData uri="http://schemas.openxmlformats.org/drawingml/2006/table">
            <a:tbl>
              <a:tblPr/>
              <a:tblGrid>
                <a:gridCol w="7704138">
                  <a:extLst>
                    <a:ext uri="{9D8B030D-6E8A-4147-A177-3AD203B41FA5}">
                      <a16:colId xmlns:a16="http://schemas.microsoft.com/office/drawing/2014/main" val="20000"/>
                    </a:ext>
                  </a:extLst>
                </a:gridCol>
              </a:tblGrid>
              <a:tr h="1476375">
                <a:tc>
                  <a:txBody>
                    <a:bodyPr/>
                    <a:lstStyle/>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14</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따라 환경부장관이 고시한 개인보호장구의 완비</a:t>
                      </a:r>
                    </a:p>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24</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유해화학물질 취급시설의 배치ㆍ설치 및 관리 기준의 준수</a:t>
                      </a:r>
                    </a:p>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항에 따른 유해화학물질 안전교육의 이수</a:t>
                      </a:r>
                    </a:p>
                    <a:p>
                      <a:pPr marL="179388" marR="0" lvl="0" indent="-179388" algn="l" defTabSz="1042988" rtl="0" eaLnBrk="0" fontAlgn="base" latinLnBrk="1" hangingPunct="0">
                        <a:lnSpc>
                          <a:spcPct val="10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그 밖에 유해화학물질 안전관리를 위하여 필요하다고 인정하여 환경부장관이 정하여 고시한 능력과 기준</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모서리가 둥근 직사각형 9"/>
          <p:cNvSpPr>
            <a:spLocks noChangeArrowheads="1"/>
          </p:cNvSpPr>
          <p:nvPr/>
        </p:nvSpPr>
        <p:spPr bwMode="auto">
          <a:xfrm>
            <a:off x="395288" y="10080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도급인의 의무와 책임</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9635" name="모서리가 둥근 직사각형 10"/>
          <p:cNvSpPr>
            <a:spLocks noChangeArrowheads="1"/>
          </p:cNvSpPr>
          <p:nvPr/>
        </p:nvSpPr>
        <p:spPr bwMode="auto">
          <a:xfrm>
            <a:off x="539750" y="1395413"/>
            <a:ext cx="8243888" cy="101600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의무</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유해화학물질 취급을 도급한 경우 도급인은 해당 수급인 관리</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감독해야 함</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책임</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수급인이 도급 받은 업무와 관련하여 이 법을 위반한 경우 위반에 따른 효과는 도급인에게도 미침</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벌칙 규정은 제외함</a:t>
            </a:r>
            <a:r>
              <a:rPr kumimoji="0" lang="en-US" altLang="ko-KR" sz="1600">
                <a:latin typeface="HY헤드라인M" pitchFamily="18" charset="-127"/>
                <a:ea typeface="HY헤드라인M" pitchFamily="18" charset="-127"/>
                <a:cs typeface="Arial" pitchFamily="34" charset="0"/>
                <a:sym typeface="맑은 고딕" pitchFamily="50" charset="-127"/>
              </a:rPr>
              <a:t>)</a:t>
            </a:r>
          </a:p>
        </p:txBody>
      </p:sp>
      <p:sp>
        <p:nvSpPr>
          <p:cNvPr id="69636" name="모서리가 둥근 직사각형 11"/>
          <p:cNvSpPr>
            <a:spLocks noChangeArrowheads="1"/>
          </p:cNvSpPr>
          <p:nvPr/>
        </p:nvSpPr>
        <p:spPr bwMode="auto">
          <a:xfrm>
            <a:off x="395288" y="2646363"/>
            <a:ext cx="8064500" cy="3603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도급인의 행위 제한</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32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69637" name="모서리가 둥근 직사각형 12"/>
          <p:cNvSpPr>
            <a:spLocks noChangeArrowheads="1"/>
          </p:cNvSpPr>
          <p:nvPr/>
        </p:nvSpPr>
        <p:spPr bwMode="auto">
          <a:xfrm>
            <a:off x="539750" y="3014663"/>
            <a:ext cx="8243888"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도급인은 수급인에게 다음 각 호의 무리한 취급시설 운영 등을 요구하여서는 안됨</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14" name="Group 4"/>
          <p:cNvGraphicFramePr>
            <a:graphicFrameLocks noGrp="1"/>
          </p:cNvGraphicFramePr>
          <p:nvPr/>
        </p:nvGraphicFramePr>
        <p:xfrm>
          <a:off x="828675" y="3455988"/>
          <a:ext cx="7704138" cy="2169007"/>
        </p:xfrm>
        <a:graphic>
          <a:graphicData uri="http://schemas.openxmlformats.org/drawingml/2006/table">
            <a:tbl>
              <a:tblPr/>
              <a:tblGrid>
                <a:gridCol w="7704138">
                  <a:extLst>
                    <a:ext uri="{9D8B030D-6E8A-4147-A177-3AD203B41FA5}">
                      <a16:colId xmlns:a16="http://schemas.microsoft.com/office/drawing/2014/main" val="20000"/>
                    </a:ext>
                  </a:extLst>
                </a:gridCol>
              </a:tblGrid>
              <a:tr h="2168525">
                <a:tc>
                  <a:txBody>
                    <a:bodyPr/>
                    <a:lstStyle/>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도급계약 등에 정해진 공사ㆍ보수 기간의 단축</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심야시간대 유해화학물질의 취급 및 취급시설의 공사ㆍ보수ㆍ운영</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화학사고 예방을 위한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r>
                      <a:b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b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긴급한 작업 제외</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endPar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화학사고 발생 우려에 따른 수급인의 중단 요청에도 불구하고 유해화학물질의 취급 및 취급시설의 공사ㆍ보수ㆍ운영 지시</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화학사고 발생 사실 또는 발생 우려의 은폐</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그 밖에 유해화학물질 안전관리를 위하여 필요하다고 인정하여 환경부장관이 고시한 사항</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71983"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69644" name="모서리가 둥근 직사각형 14"/>
          <p:cNvSpPr>
            <a:spLocks noChangeArrowheads="1"/>
          </p:cNvSpPr>
          <p:nvPr/>
        </p:nvSpPr>
        <p:spPr bwMode="auto">
          <a:xfrm>
            <a:off x="504825" y="5792788"/>
            <a:ext cx="8099425" cy="687387"/>
          </a:xfrm>
          <a:prstGeom prst="roundRect">
            <a:avLst>
              <a:gd name="adj" fmla="val 0"/>
            </a:avLst>
          </a:prstGeom>
          <a:noFill/>
          <a:ln w="9525">
            <a:noFill/>
            <a:round/>
            <a:headEnd/>
            <a:tailEnd/>
          </a:ln>
        </p:spPr>
        <p:txBody>
          <a:bodyPr anchor="ctr">
            <a:spAutoFit/>
          </a:bodyPr>
          <a:lstStyle/>
          <a:p>
            <a:pPr marL="466725" indent="-457200" algn="just" defTabSz="1042988" eaLnBrk="0" hangingPunct="0">
              <a:lnSpc>
                <a:spcPct val="130000"/>
              </a:lnSpc>
              <a:buClr>
                <a:srgbClr val="031CD7"/>
              </a:buClr>
              <a:buSzPct val="85000"/>
            </a:pPr>
            <a:r>
              <a:rPr kumimoji="0" lang="en-US" altLang="ko-KR" sz="1600">
                <a:latin typeface="HY헤드라인M" pitchFamily="18" charset="-127"/>
                <a:ea typeface="HY헤드라인M" pitchFamily="18" charset="-127"/>
                <a:cs typeface="Arial" pitchFamily="34" charset="0"/>
                <a:sym typeface="맑은 고딕" pitchFamily="50" charset="-127"/>
              </a:rPr>
              <a:t>==&gt; </a:t>
            </a:r>
            <a:r>
              <a:rPr kumimoji="0" lang="ko-KR" altLang="en-US" sz="1600">
                <a:latin typeface="HY헤드라인M" pitchFamily="18" charset="-127"/>
                <a:ea typeface="HY헤드라인M" pitchFamily="18" charset="-127"/>
                <a:cs typeface="Arial" pitchFamily="34" charset="0"/>
                <a:sym typeface="맑은 고딕" pitchFamily="50" charset="-127"/>
              </a:rPr>
              <a:t>이 규칙 시행 당시 유해화학물질의 취급을 도급한 경우에는 이 규칙 시행 후 </a:t>
            </a:r>
            <a:r>
              <a:rPr kumimoji="0" lang="en-US" altLang="ko-KR" sz="1600">
                <a:latin typeface="HY헤드라인M" pitchFamily="18" charset="-127"/>
                <a:ea typeface="HY헤드라인M" pitchFamily="18" charset="-127"/>
                <a:cs typeface="Arial" pitchFamily="34" charset="0"/>
                <a:sym typeface="맑은 고딕" pitchFamily="50" charset="-127"/>
              </a:rPr>
              <a:t>1</a:t>
            </a:r>
            <a:r>
              <a:rPr kumimoji="0" lang="ko-KR" altLang="en-US" sz="1600">
                <a:latin typeface="HY헤드라인M" pitchFamily="18" charset="-127"/>
                <a:ea typeface="HY헤드라인M" pitchFamily="18" charset="-127"/>
                <a:cs typeface="Arial" pitchFamily="34" charset="0"/>
                <a:sym typeface="맑은 고딕" pitchFamily="50" charset="-127"/>
              </a:rPr>
              <a:t>년 이내에 개정 규정에 따른 도급신고를 하여야 함</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시행규칙 부칙 제</a:t>
            </a:r>
            <a:r>
              <a:rPr kumimoji="0" lang="en-US" altLang="ko-KR" sz="1200">
                <a:solidFill>
                  <a:srgbClr val="00B050"/>
                </a:solidFill>
                <a:latin typeface="HY헤드라인M" pitchFamily="18" charset="-127"/>
                <a:ea typeface="HY헤드라인M" pitchFamily="18" charset="-127"/>
                <a:cs typeface="Arial" pitchFamily="34" charset="0"/>
                <a:sym typeface="맑은 고딕" pitchFamily="50" charset="-127"/>
              </a:rPr>
              <a:t>7</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p>
        </p:txBody>
      </p:sp>
      <p:sp>
        <p:nvSpPr>
          <p:cNvPr id="16" name="직사각형 15"/>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취급의 도급 신고</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모서리가 둥근 직사각형 3"/>
          <p:cNvSpPr>
            <a:spLocks noChangeArrowheads="1"/>
          </p:cNvSpPr>
          <p:nvPr/>
        </p:nvSpPr>
        <p:spPr bwMode="auto">
          <a:xfrm>
            <a:off x="504825" y="1497013"/>
            <a:ext cx="8243888" cy="5027612"/>
          </a:xfrm>
          <a:prstGeom prst="roundRect">
            <a:avLst>
              <a:gd name="adj" fmla="val 0"/>
            </a:avLst>
          </a:prstGeom>
          <a:noFill/>
          <a:ln w="9525">
            <a:noFill/>
            <a:round/>
            <a:headEnd/>
            <a:tailEnd/>
          </a:ln>
        </p:spPr>
        <p:txBody>
          <a:bodyPr lIns="216000" bIns="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유해화학물질 영업자는 아래 기준에 따라 유해화학물질관리자를 선임하여야 함</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pPr>
            <a:endParaRPr kumimoji="0" lang="en-US" altLang="ko-KR" sz="9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buSzPct val="85000"/>
            </a:pPr>
            <a:endParaRPr kumimoji="0" lang="en-US" altLang="ko-KR" sz="2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유해화학물질 취급시설 관리를 전문으로 하는 자에게 위탁하여 관리하는 경우에는 그 위탁 받은 자가 유해화학물질관리자를 선임하여야 함</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70659" name="모서리가 둥근 직사각형 4"/>
          <p:cNvSpPr>
            <a:spLocks noChangeArrowheads="1"/>
          </p:cNvSpPr>
          <p:nvPr/>
        </p:nvSpPr>
        <p:spPr bwMode="auto">
          <a:xfrm>
            <a:off x="395288" y="1058863"/>
            <a:ext cx="8064500" cy="3587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관리자의 종류 및 선임기준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영</a:t>
            </a:r>
            <a:r>
              <a:rPr kumimoji="0" lang="en-US" altLang="ko-KR" sz="1200">
                <a:latin typeface="HY헤드라인M" pitchFamily="18" charset="-127"/>
                <a:ea typeface="HY헤드라인M" pitchFamily="18" charset="-127"/>
                <a:cs typeface="Arial" pitchFamily="34" charset="0"/>
                <a:sym typeface="맑은 고딕" pitchFamily="50" charset="-127"/>
              </a:rPr>
              <a:t>12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33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6" name="표 5"/>
          <p:cNvGraphicFramePr>
            <a:graphicFrameLocks noGrp="1"/>
          </p:cNvGraphicFramePr>
          <p:nvPr/>
        </p:nvGraphicFramePr>
        <p:xfrm>
          <a:off x="468313" y="1903413"/>
          <a:ext cx="8208961" cy="3732212"/>
        </p:xfrm>
        <a:graphic>
          <a:graphicData uri="http://schemas.openxmlformats.org/drawingml/2006/table">
            <a:tbl>
              <a:tblPr firstRow="1" bandRow="1">
                <a:tableStyleId>{5940675A-B579-460E-94D1-54222C63F5DA}</a:tableStyleId>
              </a:tblPr>
              <a:tblGrid>
                <a:gridCol w="1656194">
                  <a:extLst>
                    <a:ext uri="{9D8B030D-6E8A-4147-A177-3AD203B41FA5}">
                      <a16:colId xmlns:a16="http://schemas.microsoft.com/office/drawing/2014/main" val="20000"/>
                    </a:ext>
                  </a:extLst>
                </a:gridCol>
                <a:gridCol w="2376278">
                  <a:extLst>
                    <a:ext uri="{9D8B030D-6E8A-4147-A177-3AD203B41FA5}">
                      <a16:colId xmlns:a16="http://schemas.microsoft.com/office/drawing/2014/main" val="20001"/>
                    </a:ext>
                  </a:extLst>
                </a:gridCol>
                <a:gridCol w="4176489">
                  <a:extLst>
                    <a:ext uri="{9D8B030D-6E8A-4147-A177-3AD203B41FA5}">
                      <a16:colId xmlns:a16="http://schemas.microsoft.com/office/drawing/2014/main" val="20002"/>
                    </a:ext>
                  </a:extLst>
                </a:gridCol>
              </a:tblGrid>
              <a:tr h="346614">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종류</a:t>
                      </a:r>
                      <a:endParaRPr lang="ko-KR" altLang="en-US" sz="1400" dirty="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임무</a:t>
                      </a:r>
                      <a:endParaRPr lang="ko-KR" altLang="en-US" sz="1400" dirty="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선임기준</a:t>
                      </a:r>
                      <a:endParaRPr lang="ko-KR" altLang="en-US" sz="1400" dirty="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795619">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유해화학물질관리</a:t>
                      </a:r>
                      <a:endParaRPr lang="en-US" altLang="ko-KR" sz="1400" dirty="0" smtClean="0">
                        <a:latin typeface="HY헤드라인M" panose="02030600000101010101" pitchFamily="18" charset="-127"/>
                        <a:ea typeface="HY헤드라인M" panose="02030600000101010101" pitchFamily="18" charset="-127"/>
                      </a:endParaRPr>
                    </a:p>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책임자</a:t>
                      </a:r>
                      <a:endParaRPr lang="ko-KR" altLang="en-US" sz="1400" dirty="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유해화학물질 취급시설안전 확보 및 유해화학물질 위해 방지에 대한 총괄 관리</a:t>
                      </a:r>
                      <a:endParaRPr lang="ko-KR" altLang="en-US" sz="1400" dirty="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10000"/>
                        </a:lnSpc>
                        <a:spcAft>
                          <a:spcPts val="300"/>
                        </a:spcAft>
                      </a:pPr>
                      <a:r>
                        <a:rPr lang="en-US" altLang="ko-KR" sz="1400" dirty="0" smtClean="0">
                          <a:solidFill>
                            <a:srgbClr val="FF0000"/>
                          </a:solidFill>
                          <a:latin typeface="HY헤드라인M" panose="02030600000101010101" pitchFamily="18" charset="-127"/>
                          <a:ea typeface="HY헤드라인M" panose="02030600000101010101" pitchFamily="18" charset="-127"/>
                        </a:rPr>
                        <a:t>1</a:t>
                      </a:r>
                      <a:r>
                        <a:rPr lang="ko-KR" altLang="en-US" sz="1400" dirty="0" smtClean="0">
                          <a:solidFill>
                            <a:srgbClr val="FF0000"/>
                          </a:solidFill>
                          <a:latin typeface="HY헤드라인M" panose="02030600000101010101" pitchFamily="18" charset="-127"/>
                          <a:ea typeface="HY헤드라인M" panose="02030600000101010101" pitchFamily="18" charset="-127"/>
                        </a:rPr>
                        <a:t>명</a:t>
                      </a:r>
                      <a:endParaRPr lang="en-US" altLang="ko-KR" sz="1400" dirty="0" smtClean="0">
                        <a:solidFill>
                          <a:srgbClr val="FF0000"/>
                        </a:solidFill>
                        <a:latin typeface="HY헤드라인M" panose="02030600000101010101" pitchFamily="18" charset="-127"/>
                        <a:ea typeface="HY헤드라인M" panose="02030600000101010101" pitchFamily="18" charset="-127"/>
                      </a:endParaRPr>
                    </a:p>
                    <a:p>
                      <a:pPr algn="ctr" latinLnBrk="1">
                        <a:lnSpc>
                          <a:spcPct val="110000"/>
                        </a:lnSpc>
                        <a:spcAft>
                          <a:spcPts val="300"/>
                        </a:spcAft>
                      </a:pPr>
                      <a:r>
                        <a:rPr lang="en-US" altLang="ko-KR" sz="1400" spc="-150" dirty="0" smtClean="0">
                          <a:solidFill>
                            <a:schemeClr val="tx1"/>
                          </a:solidFill>
                          <a:latin typeface="HY헤드라인M" panose="02030600000101010101" pitchFamily="18" charset="-127"/>
                          <a:ea typeface="HY헤드라인M" panose="02030600000101010101" pitchFamily="18" charset="-127"/>
                        </a:rPr>
                        <a:t>(</a:t>
                      </a:r>
                      <a:r>
                        <a:rPr lang="ko-KR" altLang="en-US" sz="1400" spc="-150" dirty="0" smtClean="0">
                          <a:solidFill>
                            <a:srgbClr val="0033CC"/>
                          </a:solidFill>
                          <a:latin typeface="HY헤드라인M" panose="02030600000101010101" pitchFamily="18" charset="-127"/>
                          <a:ea typeface="HY헤드라인M" panose="02030600000101010101" pitchFamily="18" charset="-127"/>
                        </a:rPr>
                        <a:t>종업원 </a:t>
                      </a:r>
                      <a:r>
                        <a:rPr lang="en-US" altLang="ko-KR" sz="1400" spc="-150" dirty="0" smtClean="0">
                          <a:solidFill>
                            <a:srgbClr val="0033CC"/>
                          </a:solidFill>
                          <a:latin typeface="HY헤드라인M" panose="02030600000101010101" pitchFamily="18" charset="-127"/>
                          <a:ea typeface="HY헤드라인M" panose="02030600000101010101" pitchFamily="18" charset="-127"/>
                        </a:rPr>
                        <a:t>10</a:t>
                      </a:r>
                      <a:r>
                        <a:rPr lang="ko-KR" altLang="en-US" sz="1400" spc="-150" dirty="0" smtClean="0">
                          <a:solidFill>
                            <a:srgbClr val="0033CC"/>
                          </a:solidFill>
                          <a:latin typeface="HY헤드라인M" panose="02030600000101010101" pitchFamily="18" charset="-127"/>
                          <a:ea typeface="HY헤드라인M" panose="02030600000101010101" pitchFamily="18" charset="-127"/>
                        </a:rPr>
                        <a:t>명 미만인 경우는 </a:t>
                      </a:r>
                      <a:r>
                        <a:rPr lang="ko-KR" altLang="en-US" sz="1400" spc="-150" dirty="0" err="1" smtClean="0">
                          <a:solidFill>
                            <a:srgbClr val="0033CC"/>
                          </a:solidFill>
                          <a:latin typeface="HY헤드라인M" panose="02030600000101010101" pitchFamily="18" charset="-127"/>
                          <a:ea typeface="HY헤드라인M" panose="02030600000101010101" pitchFamily="18" charset="-127"/>
                        </a:rPr>
                        <a:t>점검원이</a:t>
                      </a:r>
                      <a:r>
                        <a:rPr lang="ko-KR" altLang="en-US" sz="1400" spc="-150" dirty="0" smtClean="0">
                          <a:solidFill>
                            <a:srgbClr val="0033CC"/>
                          </a:solidFill>
                          <a:latin typeface="HY헤드라인M" panose="02030600000101010101" pitchFamily="18" charset="-127"/>
                          <a:ea typeface="HY헤드라인M" panose="02030600000101010101" pitchFamily="18" charset="-127"/>
                        </a:rPr>
                        <a:t> 책임자를 겸직</a:t>
                      </a:r>
                      <a:r>
                        <a:rPr lang="en-US" altLang="ko-KR" sz="1400" spc="-150" dirty="0" smtClean="0">
                          <a:solidFill>
                            <a:schemeClr val="tx1"/>
                          </a:solidFill>
                          <a:latin typeface="HY헤드라인M" panose="02030600000101010101" pitchFamily="18" charset="-127"/>
                          <a:ea typeface="HY헤드라인M" panose="02030600000101010101" pitchFamily="18" charset="-127"/>
                        </a:rPr>
                        <a:t>)</a:t>
                      </a:r>
                      <a:endParaRPr lang="ko-KR" altLang="en-US" sz="1400" spc="-150" dirty="0">
                        <a:solidFill>
                          <a:schemeClr val="tx1"/>
                        </a:solidFill>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89979">
                <a:tc>
                  <a:txBody>
                    <a:bodyPr/>
                    <a:lstStyle/>
                    <a:p>
                      <a:pPr algn="ctr" latinLnBrk="1">
                        <a:lnSpc>
                          <a:spcPct val="110000"/>
                        </a:lnSpc>
                      </a:pPr>
                      <a:r>
                        <a:rPr lang="ko-KR" altLang="en-US" sz="1400" dirty="0" smtClean="0">
                          <a:latin typeface="HY헤드라인M" panose="02030600000101010101" pitchFamily="18" charset="-127"/>
                          <a:ea typeface="HY헤드라인M" panose="02030600000101010101" pitchFamily="18" charset="-127"/>
                        </a:rPr>
                        <a:t>유해화학물질관리</a:t>
                      </a:r>
                      <a:endParaRPr lang="en-US" altLang="ko-KR" sz="1400" dirty="0" smtClean="0">
                        <a:latin typeface="HY헤드라인M" panose="02030600000101010101" pitchFamily="18" charset="-127"/>
                        <a:ea typeface="HY헤드라인M" panose="02030600000101010101" pitchFamily="18" charset="-127"/>
                      </a:endParaRPr>
                    </a:p>
                    <a:p>
                      <a:pPr algn="ctr" latinLnBrk="1">
                        <a:lnSpc>
                          <a:spcPct val="110000"/>
                        </a:lnSpc>
                      </a:pPr>
                      <a:r>
                        <a:rPr lang="ko-KR" altLang="en-US" sz="1400" dirty="0" err="1" smtClean="0">
                          <a:latin typeface="HY헤드라인M" panose="02030600000101010101" pitchFamily="18" charset="-127"/>
                          <a:ea typeface="HY헤드라인M" panose="02030600000101010101" pitchFamily="18" charset="-127"/>
                        </a:rPr>
                        <a:t>점검원</a:t>
                      </a:r>
                      <a:endParaRPr lang="ko-KR" altLang="en-US" sz="1400" dirty="0" smtClean="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10000"/>
                        </a:lnSpc>
                        <a:spcAft>
                          <a:spcPts val="300"/>
                        </a:spcAft>
                      </a:pPr>
                      <a:r>
                        <a:rPr lang="ko-KR" altLang="en-US" sz="1400" dirty="0" smtClean="0">
                          <a:latin typeface="HY헤드라인M" panose="02030600000101010101" pitchFamily="18" charset="-127"/>
                          <a:ea typeface="HY헤드라인M" panose="02030600000101010101" pitchFamily="18" charset="-127"/>
                        </a:rPr>
                        <a:t>유해화학물질관리 책임자의 지시에 따라 유해화학물질 취급시설 안전확보 및 유해화학물질 위해 방지에 대한 현장 실무업무 수행</a:t>
                      </a:r>
                      <a:endParaRPr lang="ko-KR" altLang="en-US" sz="1400" dirty="0">
                        <a:latin typeface="HY헤드라인M" panose="02030600000101010101" pitchFamily="18" charset="-127"/>
                        <a:ea typeface="HY헤드라인M" panose="02030600000101010101" pitchFamily="18" charset="-127"/>
                      </a:endParaRPr>
                    </a:p>
                  </a:txBody>
                  <a:tcPr marL="91441" marR="91441"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latinLnBrk="1">
                        <a:lnSpc>
                          <a:spcPct val="110000"/>
                        </a:lnSpc>
                        <a:spcAft>
                          <a:spcPts val="300"/>
                        </a:spcAft>
                        <a:buAutoNum type="arabicPeriod"/>
                      </a:pP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기본</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유해화학물질 </a:t>
                      </a:r>
                      <a:r>
                        <a:rPr lang="ko-KR" altLang="en-US" sz="1400" dirty="0" smtClean="0">
                          <a:solidFill>
                            <a:srgbClr val="FF0000"/>
                          </a:solidFill>
                          <a:latin typeface="HY헤드라인M" panose="02030600000101010101" pitchFamily="18" charset="-127"/>
                          <a:ea typeface="HY헤드라인M" panose="02030600000101010101" pitchFamily="18" charset="-127"/>
                        </a:rPr>
                        <a:t>연간 </a:t>
                      </a:r>
                      <a:r>
                        <a:rPr lang="ko-KR" altLang="en-US" sz="1400" dirty="0" err="1" smtClean="0">
                          <a:solidFill>
                            <a:srgbClr val="FF0000"/>
                          </a:solidFill>
                          <a:latin typeface="HY헤드라인M" panose="02030600000101010101" pitchFamily="18" charset="-127"/>
                          <a:ea typeface="HY헤드라인M" panose="02030600000101010101" pitchFamily="18" charset="-127"/>
                        </a:rPr>
                        <a:t>취급량</a:t>
                      </a:r>
                      <a:r>
                        <a:rPr lang="ko-KR" altLang="en-US" sz="1400" dirty="0" smtClean="0">
                          <a:solidFill>
                            <a:srgbClr val="FF0000"/>
                          </a:solidFill>
                          <a:latin typeface="HY헤드라인M" panose="02030600000101010101" pitchFamily="18" charset="-127"/>
                          <a:ea typeface="HY헤드라인M" panose="02030600000101010101" pitchFamily="18" charset="-127"/>
                        </a:rPr>
                        <a:t> 기준</a:t>
                      </a:r>
                      <a:endParaRPr lang="en-US" altLang="ko-KR" sz="1400" dirty="0" smtClean="0">
                        <a:solidFill>
                          <a:srgbClr val="FF0000"/>
                        </a:solidFill>
                        <a:latin typeface="HY헤드라인M" panose="02030600000101010101" pitchFamily="18" charset="-127"/>
                        <a:ea typeface="HY헤드라인M" panose="02030600000101010101" pitchFamily="18" charset="-127"/>
                      </a:endParaRPr>
                    </a:p>
                    <a:p>
                      <a:pPr marL="288000" marR="0" indent="-180000" algn="l" defTabSz="914400" rtl="0" eaLnBrk="1" fontAlgn="auto" latinLnBrk="1" hangingPunct="1">
                        <a:lnSpc>
                          <a:spcPct val="110000"/>
                        </a:lnSpc>
                        <a:spcBef>
                          <a:spcPts val="0"/>
                        </a:spcBef>
                        <a:spcAft>
                          <a:spcPts val="300"/>
                        </a:spcAft>
                        <a:buClrTx/>
                        <a:buSzTx/>
                        <a:buFont typeface="Arial" panose="020B0604020202020204" pitchFamily="34" charset="0"/>
                        <a:buChar char="•"/>
                        <a:tabLst/>
                        <a:defRPr/>
                      </a:pPr>
                      <a:r>
                        <a:rPr lang="en-US" altLang="ko-KR" sz="1400" dirty="0" smtClean="0">
                          <a:solidFill>
                            <a:schemeClr val="tx1"/>
                          </a:solidFill>
                          <a:latin typeface="HY헤드라인M" panose="02030600000101010101" pitchFamily="18" charset="-127"/>
                          <a:ea typeface="HY헤드라인M" panose="02030600000101010101" pitchFamily="18" charset="-127"/>
                        </a:rPr>
                        <a:t>1,000</a:t>
                      </a:r>
                      <a:r>
                        <a:rPr lang="ko-KR" altLang="en-US" sz="1400" dirty="0" smtClean="0">
                          <a:solidFill>
                            <a:schemeClr val="tx1"/>
                          </a:solidFill>
                          <a:latin typeface="HY헤드라인M" panose="02030600000101010101" pitchFamily="18" charset="-127"/>
                          <a:ea typeface="HY헤드라인M" panose="02030600000101010101" pitchFamily="18" charset="-127"/>
                        </a:rPr>
                        <a:t>톤 미만 </a:t>
                      </a:r>
                      <a:r>
                        <a:rPr lang="en-US" altLang="ko-KR" sz="1400" dirty="0" smtClean="0">
                          <a:solidFill>
                            <a:schemeClr val="tx1"/>
                          </a:solidFill>
                          <a:latin typeface="HY헤드라인M" panose="02030600000101010101" pitchFamily="18" charset="-127"/>
                          <a:ea typeface="HY헤드라인M" panose="02030600000101010101" pitchFamily="18" charset="-127"/>
                        </a:rPr>
                        <a:t>: 1</a:t>
                      </a:r>
                      <a:r>
                        <a:rPr lang="ko-KR" altLang="en-US" sz="1400" dirty="0" smtClean="0">
                          <a:solidFill>
                            <a:schemeClr val="tx1"/>
                          </a:solidFill>
                          <a:latin typeface="HY헤드라인M" panose="02030600000101010101" pitchFamily="18" charset="-127"/>
                          <a:ea typeface="HY헤드라인M" panose="02030600000101010101" pitchFamily="18" charset="-127"/>
                        </a:rPr>
                        <a:t>명</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88000" indent="-180000" algn="l" latinLnBrk="1">
                        <a:lnSpc>
                          <a:spcPct val="110000"/>
                        </a:lnSpc>
                        <a:spcAft>
                          <a:spcPts val="300"/>
                        </a:spcAft>
                        <a:buFont typeface="Arial" panose="020B0604020202020204" pitchFamily="34" charset="0"/>
                        <a:buChar char="•"/>
                      </a:pPr>
                      <a:r>
                        <a:rPr lang="en-US" altLang="ko-KR" sz="1400" dirty="0" smtClean="0">
                          <a:latin typeface="HY헤드라인M" panose="02030600000101010101" pitchFamily="18" charset="-127"/>
                          <a:ea typeface="HY헤드라인M" panose="02030600000101010101" pitchFamily="18" charset="-127"/>
                        </a:rPr>
                        <a:t>1,000</a:t>
                      </a:r>
                      <a:r>
                        <a:rPr lang="ko-KR" altLang="en-US" sz="1400" dirty="0" smtClean="0">
                          <a:latin typeface="HY헤드라인M" panose="02030600000101010101" pitchFamily="18" charset="-127"/>
                          <a:ea typeface="HY헤드라인M" panose="02030600000101010101" pitchFamily="18" charset="-127"/>
                        </a:rPr>
                        <a:t>톤 이상 </a:t>
                      </a:r>
                      <a:r>
                        <a:rPr lang="en-US" altLang="ko-KR" sz="1400" dirty="0" smtClean="0">
                          <a:latin typeface="HY헤드라인M" panose="02030600000101010101" pitchFamily="18" charset="-127"/>
                          <a:ea typeface="HY헤드라인M" panose="02030600000101010101" pitchFamily="18" charset="-127"/>
                        </a:rPr>
                        <a:t>10,000</a:t>
                      </a:r>
                      <a:r>
                        <a:rPr lang="ko-KR" altLang="en-US" sz="1400" dirty="0" smtClean="0">
                          <a:latin typeface="HY헤드라인M" panose="02030600000101010101" pitchFamily="18" charset="-127"/>
                          <a:ea typeface="HY헤드라인M" panose="02030600000101010101" pitchFamily="18" charset="-127"/>
                        </a:rPr>
                        <a:t>톤 미만 </a:t>
                      </a:r>
                      <a:r>
                        <a:rPr lang="en-US" altLang="ko-KR" sz="1400" dirty="0" smtClean="0">
                          <a:latin typeface="HY헤드라인M" panose="02030600000101010101" pitchFamily="18" charset="-127"/>
                          <a:ea typeface="HY헤드라인M" panose="02030600000101010101" pitchFamily="18" charset="-127"/>
                        </a:rPr>
                        <a:t>: 2</a:t>
                      </a:r>
                      <a:r>
                        <a:rPr lang="ko-KR" altLang="en-US" sz="1400" dirty="0" smtClean="0">
                          <a:latin typeface="HY헤드라인M" panose="02030600000101010101" pitchFamily="18" charset="-127"/>
                          <a:ea typeface="HY헤드라인M" panose="02030600000101010101" pitchFamily="18" charset="-127"/>
                        </a:rPr>
                        <a:t>명</a:t>
                      </a:r>
                      <a:endParaRPr lang="en-US" altLang="ko-KR" sz="1400" dirty="0" smtClean="0">
                        <a:latin typeface="HY헤드라인M" panose="02030600000101010101" pitchFamily="18" charset="-127"/>
                        <a:ea typeface="HY헤드라인M" panose="02030600000101010101" pitchFamily="18" charset="-127"/>
                      </a:endParaRPr>
                    </a:p>
                    <a:p>
                      <a:pPr marL="288000" indent="-180000" algn="l" latinLnBrk="1">
                        <a:lnSpc>
                          <a:spcPct val="110000"/>
                        </a:lnSpc>
                        <a:spcAft>
                          <a:spcPts val="300"/>
                        </a:spcAft>
                        <a:buFont typeface="Arial" panose="020B0604020202020204" pitchFamily="34" charset="0"/>
                        <a:buChar char="•"/>
                      </a:pPr>
                      <a:r>
                        <a:rPr lang="en-US" altLang="ko-KR" sz="1400" dirty="0" smtClean="0">
                          <a:latin typeface="HY헤드라인M" panose="02030600000101010101" pitchFamily="18" charset="-127"/>
                          <a:ea typeface="HY헤드라인M" panose="02030600000101010101" pitchFamily="18" charset="-127"/>
                        </a:rPr>
                        <a:t>10,000</a:t>
                      </a:r>
                      <a:r>
                        <a:rPr lang="ko-KR" altLang="en-US" sz="1400" dirty="0" smtClean="0">
                          <a:latin typeface="HY헤드라인M" panose="02030600000101010101" pitchFamily="18" charset="-127"/>
                          <a:ea typeface="HY헤드라인M" panose="02030600000101010101" pitchFamily="18" charset="-127"/>
                        </a:rPr>
                        <a:t>톤 이상 </a:t>
                      </a:r>
                      <a:r>
                        <a:rPr lang="en-US" altLang="ko-KR" sz="1400" dirty="0" smtClean="0">
                          <a:latin typeface="HY헤드라인M" panose="02030600000101010101" pitchFamily="18" charset="-127"/>
                          <a:ea typeface="HY헤드라인M" panose="02030600000101010101" pitchFamily="18" charset="-127"/>
                        </a:rPr>
                        <a:t>100,000</a:t>
                      </a:r>
                      <a:r>
                        <a:rPr lang="ko-KR" altLang="en-US" sz="1400" dirty="0" smtClean="0">
                          <a:latin typeface="HY헤드라인M" panose="02030600000101010101" pitchFamily="18" charset="-127"/>
                          <a:ea typeface="HY헤드라인M" panose="02030600000101010101" pitchFamily="18" charset="-127"/>
                        </a:rPr>
                        <a:t>톤 미만 </a:t>
                      </a:r>
                      <a:r>
                        <a:rPr lang="en-US" altLang="ko-KR" sz="1400" dirty="0" smtClean="0">
                          <a:latin typeface="HY헤드라인M" panose="02030600000101010101" pitchFamily="18" charset="-127"/>
                          <a:ea typeface="HY헤드라인M" panose="02030600000101010101" pitchFamily="18" charset="-127"/>
                        </a:rPr>
                        <a:t>: 3</a:t>
                      </a:r>
                      <a:r>
                        <a:rPr lang="ko-KR" altLang="en-US" sz="1400" dirty="0" smtClean="0">
                          <a:latin typeface="HY헤드라인M" panose="02030600000101010101" pitchFamily="18" charset="-127"/>
                          <a:ea typeface="HY헤드라인M" panose="02030600000101010101" pitchFamily="18" charset="-127"/>
                        </a:rPr>
                        <a:t>명</a:t>
                      </a:r>
                      <a:endParaRPr lang="en-US" altLang="ko-KR" sz="1400" dirty="0" smtClean="0">
                        <a:latin typeface="HY헤드라인M" panose="02030600000101010101" pitchFamily="18" charset="-127"/>
                        <a:ea typeface="HY헤드라인M" panose="02030600000101010101" pitchFamily="18" charset="-127"/>
                      </a:endParaRPr>
                    </a:p>
                    <a:p>
                      <a:pPr marL="288000" indent="-180000" algn="l" latinLnBrk="1">
                        <a:lnSpc>
                          <a:spcPct val="110000"/>
                        </a:lnSpc>
                        <a:spcAft>
                          <a:spcPts val="300"/>
                        </a:spcAft>
                        <a:buFont typeface="Arial" panose="020B0604020202020204" pitchFamily="34" charset="0"/>
                        <a:buChar char="•"/>
                      </a:pPr>
                      <a:r>
                        <a:rPr lang="en-US" altLang="ko-KR" sz="1400" dirty="0" smtClean="0">
                          <a:latin typeface="HY헤드라인M" panose="02030600000101010101" pitchFamily="18" charset="-127"/>
                          <a:ea typeface="HY헤드라인M" panose="02030600000101010101" pitchFamily="18" charset="-127"/>
                        </a:rPr>
                        <a:t>100,000</a:t>
                      </a:r>
                      <a:r>
                        <a:rPr lang="ko-KR" altLang="en-US" sz="1400" dirty="0" smtClean="0">
                          <a:latin typeface="HY헤드라인M" panose="02030600000101010101" pitchFamily="18" charset="-127"/>
                          <a:ea typeface="HY헤드라인M" panose="02030600000101010101" pitchFamily="18" charset="-127"/>
                        </a:rPr>
                        <a:t>톤 이상 </a:t>
                      </a:r>
                      <a:r>
                        <a:rPr lang="en-US" altLang="ko-KR" sz="1400" dirty="0" smtClean="0">
                          <a:latin typeface="HY헤드라인M" panose="02030600000101010101" pitchFamily="18" charset="-127"/>
                          <a:ea typeface="HY헤드라인M" panose="02030600000101010101" pitchFamily="18" charset="-127"/>
                        </a:rPr>
                        <a:t>1,000,000</a:t>
                      </a:r>
                      <a:r>
                        <a:rPr lang="ko-KR" altLang="en-US" sz="1400" dirty="0" smtClean="0">
                          <a:latin typeface="HY헤드라인M" panose="02030600000101010101" pitchFamily="18" charset="-127"/>
                          <a:ea typeface="HY헤드라인M" panose="02030600000101010101" pitchFamily="18" charset="-127"/>
                        </a:rPr>
                        <a:t>톤 미만 </a:t>
                      </a:r>
                      <a:r>
                        <a:rPr lang="en-US" altLang="ko-KR" sz="1400" dirty="0" smtClean="0">
                          <a:latin typeface="HY헤드라인M" panose="02030600000101010101" pitchFamily="18" charset="-127"/>
                          <a:ea typeface="HY헤드라인M" panose="02030600000101010101" pitchFamily="18" charset="-127"/>
                        </a:rPr>
                        <a:t>: 4</a:t>
                      </a:r>
                      <a:r>
                        <a:rPr lang="ko-KR" altLang="en-US" sz="1400" dirty="0" smtClean="0">
                          <a:latin typeface="HY헤드라인M" panose="02030600000101010101" pitchFamily="18" charset="-127"/>
                          <a:ea typeface="HY헤드라인M" panose="02030600000101010101" pitchFamily="18" charset="-127"/>
                        </a:rPr>
                        <a:t>명</a:t>
                      </a:r>
                      <a:endParaRPr lang="en-US" altLang="ko-KR" sz="1400" dirty="0" smtClean="0">
                        <a:latin typeface="HY헤드라인M" panose="02030600000101010101" pitchFamily="18" charset="-127"/>
                        <a:ea typeface="HY헤드라인M" panose="02030600000101010101" pitchFamily="18" charset="-127"/>
                      </a:endParaRPr>
                    </a:p>
                    <a:p>
                      <a:pPr marL="288000" indent="-180000" algn="l" latinLnBrk="1">
                        <a:lnSpc>
                          <a:spcPct val="110000"/>
                        </a:lnSpc>
                        <a:spcAft>
                          <a:spcPts val="600"/>
                        </a:spcAft>
                        <a:buFont typeface="Arial" panose="020B0604020202020204" pitchFamily="34" charset="0"/>
                        <a:buChar char="•"/>
                      </a:pPr>
                      <a:r>
                        <a:rPr lang="en-US" altLang="ko-KR" sz="1400" dirty="0" smtClean="0">
                          <a:latin typeface="HY헤드라인M" panose="02030600000101010101" pitchFamily="18" charset="-127"/>
                          <a:ea typeface="HY헤드라인M" panose="02030600000101010101" pitchFamily="18" charset="-127"/>
                        </a:rPr>
                        <a:t>1,000,000</a:t>
                      </a:r>
                      <a:r>
                        <a:rPr lang="ko-KR" altLang="en-US" sz="1400" dirty="0" smtClean="0">
                          <a:latin typeface="HY헤드라인M" panose="02030600000101010101" pitchFamily="18" charset="-127"/>
                          <a:ea typeface="HY헤드라인M" panose="02030600000101010101" pitchFamily="18" charset="-127"/>
                        </a:rPr>
                        <a:t>톤 이상 </a:t>
                      </a:r>
                      <a:r>
                        <a:rPr lang="en-US" altLang="ko-KR" sz="1400" dirty="0" smtClean="0">
                          <a:latin typeface="HY헤드라인M" panose="02030600000101010101" pitchFamily="18" charset="-127"/>
                          <a:ea typeface="HY헤드라인M" panose="02030600000101010101" pitchFamily="18" charset="-127"/>
                        </a:rPr>
                        <a:t>: 5</a:t>
                      </a:r>
                      <a:r>
                        <a:rPr lang="ko-KR" altLang="en-US" sz="1400" dirty="0" smtClean="0">
                          <a:latin typeface="HY헤드라인M" panose="02030600000101010101" pitchFamily="18" charset="-127"/>
                          <a:ea typeface="HY헤드라인M" panose="02030600000101010101" pitchFamily="18" charset="-127"/>
                        </a:rPr>
                        <a:t>명</a:t>
                      </a:r>
                      <a:r>
                        <a:rPr lang="en-US" altLang="ko-KR" sz="1400" dirty="0" smtClean="0">
                          <a:latin typeface="HY헤드라인M" panose="02030600000101010101" pitchFamily="18" charset="-127"/>
                          <a:ea typeface="HY헤드라인M" panose="02030600000101010101" pitchFamily="18" charset="-127"/>
                        </a:rPr>
                        <a:t>   </a:t>
                      </a:r>
                    </a:p>
                    <a:p>
                      <a:pPr marL="216000" indent="-216000" algn="l" latinLnBrk="1">
                        <a:lnSpc>
                          <a:spcPct val="110000"/>
                        </a:lnSpc>
                        <a:spcAft>
                          <a:spcPts val="300"/>
                        </a:spcAft>
                      </a:pPr>
                      <a:r>
                        <a:rPr lang="en-US" altLang="ko-KR" sz="1400" dirty="0" smtClean="0">
                          <a:latin typeface="HY헤드라인M" panose="02030600000101010101" pitchFamily="18" charset="-127"/>
                          <a:ea typeface="HY헤드라인M" panose="02030600000101010101" pitchFamily="18" charset="-127"/>
                        </a:rPr>
                        <a:t>2. (</a:t>
                      </a:r>
                      <a:r>
                        <a:rPr lang="ko-KR" altLang="en-US" sz="1400" dirty="0" smtClean="0">
                          <a:latin typeface="HY헤드라인M" panose="02030600000101010101" pitchFamily="18" charset="-127"/>
                          <a:ea typeface="HY헤드라인M" panose="02030600000101010101" pitchFamily="18" charset="-127"/>
                        </a:rPr>
                        <a:t>추가</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제조업</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보관</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저장업</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운반업</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판매업  </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알선판매 제외</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은 </a:t>
                      </a:r>
                      <a:r>
                        <a:rPr lang="ko-KR" altLang="en-US" sz="1400" dirty="0" smtClean="0">
                          <a:solidFill>
                            <a:srgbClr val="FF0000"/>
                          </a:solidFill>
                          <a:latin typeface="HY헤드라인M" panose="02030600000101010101" pitchFamily="18" charset="-127"/>
                          <a:ea typeface="HY헤드라인M" panose="02030600000101010101" pitchFamily="18" charset="-127"/>
                        </a:rPr>
                        <a:t>종업원수 </a:t>
                      </a:r>
                      <a:r>
                        <a:rPr lang="en-US" altLang="ko-KR" sz="1400" dirty="0" smtClean="0">
                          <a:solidFill>
                            <a:srgbClr val="FF0000"/>
                          </a:solidFill>
                          <a:latin typeface="HY헤드라인M" panose="02030600000101010101" pitchFamily="18" charset="-127"/>
                          <a:ea typeface="HY헤드라인M" panose="02030600000101010101" pitchFamily="18" charset="-127"/>
                        </a:rPr>
                        <a:t>500</a:t>
                      </a:r>
                      <a:r>
                        <a:rPr lang="ko-KR" altLang="en-US" sz="1400" dirty="0" smtClean="0">
                          <a:solidFill>
                            <a:srgbClr val="FF0000"/>
                          </a:solidFill>
                          <a:latin typeface="HY헤드라인M" panose="02030600000101010101" pitchFamily="18" charset="-127"/>
                          <a:ea typeface="HY헤드라인M" panose="02030600000101010101" pitchFamily="18" charset="-127"/>
                        </a:rPr>
                        <a:t>명당 </a:t>
                      </a:r>
                      <a:r>
                        <a:rPr lang="en-US" altLang="ko-KR" sz="1400" dirty="0" smtClean="0">
                          <a:solidFill>
                            <a:srgbClr val="FF0000"/>
                          </a:solidFill>
                          <a:latin typeface="HY헤드라인M" panose="02030600000101010101" pitchFamily="18" charset="-127"/>
                          <a:ea typeface="HY헤드라인M" panose="02030600000101010101" pitchFamily="18" charset="-127"/>
                        </a:rPr>
                        <a:t>1</a:t>
                      </a:r>
                      <a:r>
                        <a:rPr lang="ko-KR" altLang="en-US" sz="1400" dirty="0" smtClean="0">
                          <a:solidFill>
                            <a:srgbClr val="FF0000"/>
                          </a:solidFill>
                          <a:latin typeface="HY헤드라인M" panose="02030600000101010101" pitchFamily="18" charset="-127"/>
                          <a:ea typeface="HY헤드라인M" panose="02030600000101010101" pitchFamily="18" charset="-127"/>
                        </a:rPr>
                        <a:t>명</a:t>
                      </a:r>
                      <a:r>
                        <a:rPr lang="en-US" altLang="ko-KR" sz="1400" dirty="0" smtClean="0">
                          <a:latin typeface="HY헤드라인M" panose="02030600000101010101" pitchFamily="18" charset="-127"/>
                          <a:ea typeface="HY헤드라인M" panose="02030600000101010101" pitchFamily="18" charset="-127"/>
                        </a:rPr>
                        <a:t>,      </a:t>
                      </a:r>
                      <a:r>
                        <a:rPr lang="ko-KR" altLang="en-US" sz="1400" dirty="0" err="1" smtClean="0">
                          <a:solidFill>
                            <a:srgbClr val="FF0000"/>
                          </a:solidFill>
                          <a:latin typeface="HY헤드라인M" panose="02030600000101010101" pitchFamily="18" charset="-127"/>
                          <a:ea typeface="HY헤드라인M" panose="02030600000101010101" pitchFamily="18" charset="-127"/>
                        </a:rPr>
                        <a:t>사용업은</a:t>
                      </a:r>
                      <a:r>
                        <a:rPr lang="ko-KR" altLang="en-US" sz="1400" dirty="0" smtClean="0">
                          <a:solidFill>
                            <a:srgbClr val="FF0000"/>
                          </a:solidFill>
                          <a:latin typeface="HY헤드라인M" panose="02030600000101010101" pitchFamily="18" charset="-127"/>
                          <a:ea typeface="HY헤드라인M" panose="02030600000101010101" pitchFamily="18" charset="-127"/>
                        </a:rPr>
                        <a:t> </a:t>
                      </a:r>
                      <a:r>
                        <a:rPr lang="en-US" altLang="ko-KR" sz="1400" dirty="0" smtClean="0">
                          <a:solidFill>
                            <a:srgbClr val="FF0000"/>
                          </a:solidFill>
                          <a:latin typeface="HY헤드라인M" panose="02030600000101010101" pitchFamily="18" charset="-127"/>
                          <a:ea typeface="HY헤드라인M" panose="02030600000101010101" pitchFamily="18" charset="-127"/>
                        </a:rPr>
                        <a:t>5,000</a:t>
                      </a:r>
                      <a:r>
                        <a:rPr lang="ko-KR" altLang="en-US" sz="1400" dirty="0" smtClean="0">
                          <a:solidFill>
                            <a:srgbClr val="FF0000"/>
                          </a:solidFill>
                          <a:latin typeface="HY헤드라인M" panose="02030600000101010101" pitchFamily="18" charset="-127"/>
                          <a:ea typeface="HY헤드라인M" panose="02030600000101010101" pitchFamily="18" charset="-127"/>
                        </a:rPr>
                        <a:t>명당 </a:t>
                      </a:r>
                      <a:r>
                        <a:rPr lang="en-US" altLang="ko-KR" sz="1400" dirty="0" smtClean="0">
                          <a:solidFill>
                            <a:srgbClr val="FF0000"/>
                          </a:solidFill>
                          <a:latin typeface="HY헤드라인M" panose="02030600000101010101" pitchFamily="18" charset="-127"/>
                          <a:ea typeface="HY헤드라인M" panose="02030600000101010101" pitchFamily="18" charset="-127"/>
                        </a:rPr>
                        <a:t>1</a:t>
                      </a:r>
                      <a:r>
                        <a:rPr lang="ko-KR" altLang="en-US" sz="1400" dirty="0" smtClean="0">
                          <a:solidFill>
                            <a:srgbClr val="FF0000"/>
                          </a:solidFill>
                          <a:latin typeface="HY헤드라인M" panose="02030600000101010101" pitchFamily="18" charset="-127"/>
                          <a:ea typeface="HY헤드라인M" panose="02030600000101010101" pitchFamily="18" charset="-127"/>
                        </a:rPr>
                        <a:t>명</a:t>
                      </a:r>
                      <a:r>
                        <a:rPr lang="ko-KR" altLang="en-US" sz="1400" dirty="0" smtClean="0">
                          <a:latin typeface="HY헤드라인M" panose="02030600000101010101" pitchFamily="18" charset="-127"/>
                          <a:ea typeface="HY헤드라인M" panose="02030600000101010101" pitchFamily="18" charset="-127"/>
                        </a:rPr>
                        <a:t>을 추가로 선임</a:t>
                      </a:r>
                      <a:endParaRPr lang="en-US" altLang="ko-KR" sz="1400" dirty="0" smtClean="0">
                        <a:latin typeface="HY헤드라인M" panose="02030600000101010101" pitchFamily="18" charset="-127"/>
                        <a:ea typeface="HY헤드라인M" panose="02030600000101010101" pitchFamily="18" charset="-127"/>
                      </a:endParaRPr>
                    </a:p>
                  </a:txBody>
                  <a:tcPr marL="91441" marR="72000"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1" name="직사각형 10"/>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유해화학물질관리자 선임</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32</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20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09550" y="-4763"/>
            <a:ext cx="8826500" cy="784226"/>
          </a:xfrm>
          <a:prstGeom prst="rect">
            <a:avLst/>
          </a:prstGeom>
          <a:noFill/>
          <a:ln w="9525">
            <a:noFill/>
            <a:miter lim="800000"/>
            <a:headEnd/>
            <a:tailEnd/>
          </a:ln>
        </p:spPr>
        <p:txBody>
          <a:bodyPr anchor="ctr"/>
          <a:lstStyle/>
          <a:p>
            <a:pPr algn="ctr"/>
            <a:r>
              <a:rPr lang="en-US" altLang="ko-KR" sz="2800">
                <a:solidFill>
                  <a:srgbClr val="000000"/>
                </a:solidFill>
                <a:latin typeface="HY헤드라인M" pitchFamily="18" charset="-127"/>
                <a:ea typeface="HY헤드라인M" pitchFamily="18" charset="-127"/>
              </a:rPr>
              <a:t> </a:t>
            </a:r>
            <a:r>
              <a:rPr lang="ko-KR" altLang="en-US" sz="2800">
                <a:solidFill>
                  <a:srgbClr val="000000"/>
                </a:solidFill>
                <a:latin typeface="HY헤드라인M" pitchFamily="18" charset="-127"/>
                <a:ea typeface="HY헤드라인M" pitchFamily="18" charset="-127"/>
              </a:rPr>
              <a:t>화관법 개정 배경</a:t>
            </a:r>
            <a:endParaRPr lang="ko-KR" altLang="en-US" sz="2800">
              <a:solidFill>
                <a:srgbClr val="000000"/>
              </a:solidFill>
              <a:latin typeface="맑은 고딕" pitchFamily="50" charset="-127"/>
            </a:endParaRPr>
          </a:p>
        </p:txBody>
      </p:sp>
      <p:sp>
        <p:nvSpPr>
          <p:cNvPr id="17" name="직사각형 16"/>
          <p:cNvSpPr/>
          <p:nvPr/>
        </p:nvSpPr>
        <p:spPr bwMode="auto">
          <a:xfrm>
            <a:off x="260117" y="1120016"/>
            <a:ext cx="4167868" cy="652799"/>
          </a:xfrm>
          <a:prstGeom prst="rect">
            <a:avLst/>
          </a:prstGeom>
          <a:ln/>
        </p:spPr>
        <p:style>
          <a:lnRef idx="3">
            <a:schemeClr val="lt1"/>
          </a:lnRef>
          <a:fillRef idx="1">
            <a:schemeClr val="accent3"/>
          </a:fillRef>
          <a:effectRef idx="1">
            <a:schemeClr val="accent3"/>
          </a:effectRef>
          <a:fontRef idx="minor">
            <a:schemeClr val="lt1"/>
          </a:fontRef>
        </p:style>
        <p:txBody>
          <a:bodyPr lIns="0" tIns="0" rIns="0" bIns="0" anchor="ctr">
            <a:sp3d>
              <a:bevelT w="0"/>
              <a:contourClr>
                <a:srgbClr val="207384"/>
              </a:contourClr>
            </a:sp3d>
          </a:bodyPr>
          <a:lstStyle/>
          <a:p>
            <a:pPr algn="ctr" defTabSz="1330325" eaLnBrk="0" fontAlgn="auto" hangingPunct="0">
              <a:spcAft>
                <a:spcPts val="600"/>
              </a:spcAft>
              <a:buClr>
                <a:prstClr val="black"/>
              </a:buClr>
              <a:buSzPct val="100000"/>
              <a:defRPr/>
            </a:pPr>
            <a:r>
              <a:rPr kumimoji="0" lang="ko-KR" altLang="en-US" dirty="0" err="1">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rPr>
              <a:t>휴브글로벌</a:t>
            </a:r>
            <a:r>
              <a:rPr kumimoji="0" lang="ko-KR" altLang="en-US" dirty="0">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rPr>
              <a:t> 구미공장 </a:t>
            </a:r>
            <a:r>
              <a:rPr kumimoji="0" lang="ko-KR" altLang="en-US" dirty="0" err="1">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rPr>
              <a:t>불산누출</a:t>
            </a:r>
            <a:r>
              <a:rPr kumimoji="0" lang="ko-KR" altLang="en-US" dirty="0">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rPr>
              <a:t> 사고</a:t>
            </a:r>
            <a:r>
              <a:rPr kumimoji="0" lang="en-US" altLang="ko-KR" dirty="0">
                <a:solidFill>
                  <a:schemeClr val="tx1"/>
                </a:solidFill>
                <a:effectLst>
                  <a:outerShdw blurRad="127000" algn="ctr" rotWithShape="0">
                    <a:prstClr val="black">
                      <a:alpha val="40000"/>
                    </a:prstClr>
                  </a:outerShdw>
                </a:effectLst>
                <a:latin typeface="HY수평선B" panose="02030600000101010101" pitchFamily="18" charset="-127"/>
                <a:ea typeface="HY수평선B" panose="02030600000101010101" pitchFamily="18" charset="-127"/>
              </a:rPr>
              <a:t>(’12.9)</a:t>
            </a:r>
          </a:p>
        </p:txBody>
      </p:sp>
      <p:sp>
        <p:nvSpPr>
          <p:cNvPr id="18" name="모서리가 둥근 직사각형 17"/>
          <p:cNvSpPr/>
          <p:nvPr/>
        </p:nvSpPr>
        <p:spPr bwMode="auto">
          <a:xfrm>
            <a:off x="182217" y="1988840"/>
            <a:ext cx="4464495" cy="3888432"/>
          </a:xfrm>
          <a:prstGeom prst="roundRect">
            <a:avLst>
              <a:gd name="adj" fmla="val 3403"/>
            </a:avLst>
          </a:prstGeom>
          <a:noFill/>
        </p:spPr>
        <p:txBody>
          <a:bodyPr lIns="0" tIns="0" rIns="0" bIns="0" anchor="ctr">
            <a:scene3d>
              <a:camera prst="orthographicFront"/>
              <a:lightRig rig="threePt" dir="t"/>
            </a:scene3d>
            <a:sp3d>
              <a:bevelT w="1270" h="6350"/>
              <a:contourClr>
                <a:schemeClr val="bg1"/>
              </a:contourClr>
            </a:sp3d>
          </a:bodyPr>
          <a:lstStyle/>
          <a:p>
            <a:pPr marL="174625" indent="-174625" defTabSz="762000" fontAlgn="auto" latinLnBrk="0">
              <a:lnSpc>
                <a:spcPct val="150000"/>
              </a:lnSpc>
              <a:spcBef>
                <a:spcPts val="0"/>
              </a:spcBef>
              <a:spcAft>
                <a:spcPts val="300"/>
              </a:spcAft>
              <a:buFontTx/>
              <a:buBlip>
                <a:blip r:embed="rId3"/>
              </a:buBlip>
              <a:defRPr/>
            </a:pPr>
            <a:r>
              <a:rPr kumimoji="0" lang="ko-KR" altLang="en-US" sz="1600" spc="-100" dirty="0">
                <a:latin typeface="맑은 고딕" panose="020B0503020000020004" pitchFamily="50" charset="-127"/>
                <a:ea typeface="맑은 고딕" panose="020B0503020000020004" pitchFamily="50" charset="-127"/>
                <a:sym typeface="Gill Sans" charset="0"/>
              </a:rPr>
              <a:t> </a:t>
            </a:r>
            <a:r>
              <a:rPr kumimoji="0" lang="en-US" altLang="ko-KR" sz="1600" spc="-100" dirty="0">
                <a:latin typeface="맑은 고딕" panose="020B0503020000020004" pitchFamily="50" charset="-127"/>
                <a:ea typeface="맑은 고딕" panose="020B0503020000020004" pitchFamily="50" charset="-127"/>
                <a:sym typeface="Gill Sans" charset="0"/>
              </a:rPr>
              <a:t>27</a:t>
            </a:r>
            <a:r>
              <a:rPr kumimoji="0" lang="ko-KR" altLang="en-US" sz="1600" spc="-100" dirty="0">
                <a:latin typeface="맑은 고딕" panose="020B0503020000020004" pitchFamily="50" charset="-127"/>
                <a:ea typeface="맑은 고딕" panose="020B0503020000020004" pitchFamily="50" charset="-127"/>
                <a:sym typeface="Gill Sans" charset="0"/>
              </a:rPr>
              <a:t>일</a:t>
            </a: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불산 누출사고 발생</a:t>
            </a:r>
            <a:r>
              <a:rPr kumimoji="0" lang="en-US" altLang="ko-KR" sz="1600" spc="-100" dirty="0">
                <a:latin typeface="맑은 고딕" panose="020B0503020000020004" pitchFamily="50" charset="-127"/>
                <a:ea typeface="맑은 고딕" panose="020B0503020000020004" pitchFamily="50" charset="-127"/>
                <a:sym typeface="Gill Sans" charset="0"/>
              </a:rPr>
              <a:t> (15:43)               </a:t>
            </a:r>
          </a:p>
          <a:p>
            <a:pPr defTabSz="762000" fontAlgn="auto" latinLnBrk="0">
              <a:lnSpc>
                <a:spcPct val="150000"/>
              </a:lnSpc>
              <a:spcBef>
                <a:spcPts val="0"/>
              </a:spcBef>
              <a:spcAft>
                <a:spcPts val="300"/>
              </a:spcAft>
              <a:defRPr/>
            </a:pP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사고 경계경보 발령</a:t>
            </a:r>
            <a:r>
              <a:rPr kumimoji="0" lang="en-US" altLang="ko-KR" sz="1600" spc="-100" dirty="0">
                <a:latin typeface="맑은 고딕" panose="020B0503020000020004" pitchFamily="50" charset="-127"/>
                <a:ea typeface="맑은 고딕" panose="020B0503020000020004" pitchFamily="50" charset="-127"/>
                <a:sym typeface="Gill Sans" charset="0"/>
              </a:rPr>
              <a:t>(</a:t>
            </a:r>
            <a:r>
              <a:rPr kumimoji="0" lang="ko-KR" altLang="en-US" sz="1600" spc="-100" dirty="0">
                <a:latin typeface="맑은 고딕" panose="020B0503020000020004" pitchFamily="50" charset="-127"/>
                <a:ea typeface="맑은 고딕" panose="020B0503020000020004" pitchFamily="50" charset="-127"/>
                <a:sym typeface="Gill Sans" charset="0"/>
              </a:rPr>
              <a:t>환경부</a:t>
            </a:r>
            <a:r>
              <a:rPr kumimoji="0" lang="en-US" altLang="ko-KR" sz="1600" spc="-100" dirty="0">
                <a:latin typeface="맑은 고딕" panose="020B0503020000020004" pitchFamily="50" charset="-127"/>
                <a:ea typeface="맑은 고딕" panose="020B0503020000020004" pitchFamily="50" charset="-127"/>
                <a:sym typeface="Gill Sans" charset="0"/>
              </a:rPr>
              <a:t>)</a:t>
            </a:r>
          </a:p>
          <a:p>
            <a:pPr marL="631825" lvl="1" indent="-174625" defTabSz="762000" fontAlgn="auto" latinLnBrk="0">
              <a:lnSpc>
                <a:spcPct val="150000"/>
              </a:lnSpc>
              <a:spcBef>
                <a:spcPts val="0"/>
              </a:spcBef>
              <a:spcAft>
                <a:spcPts val="300"/>
              </a:spcAft>
              <a:defRPr/>
            </a:pP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주민대피명령</a:t>
            </a:r>
            <a:r>
              <a:rPr kumimoji="0" lang="en-US" altLang="ko-KR" sz="1600" spc="-100" dirty="0">
                <a:latin typeface="맑은 고딕" panose="020B0503020000020004" pitchFamily="50" charset="-127"/>
                <a:ea typeface="맑은 고딕" panose="020B0503020000020004" pitchFamily="50" charset="-127"/>
                <a:sym typeface="Gill Sans" charset="0"/>
              </a:rPr>
              <a:t>(</a:t>
            </a:r>
            <a:r>
              <a:rPr kumimoji="0" lang="ko-KR" altLang="en-US" sz="1600" spc="-100" dirty="0">
                <a:latin typeface="맑은 고딕" panose="020B0503020000020004" pitchFamily="50" charset="-127"/>
                <a:ea typeface="맑은 고딕" panose="020B0503020000020004" pitchFamily="50" charset="-127"/>
                <a:sym typeface="Gill Sans" charset="0"/>
              </a:rPr>
              <a:t>대구환경청</a:t>
            </a:r>
            <a:r>
              <a:rPr kumimoji="0" lang="en-US" altLang="ko-KR" sz="1600" spc="-100" dirty="0">
                <a:latin typeface="맑은 고딕" panose="020B0503020000020004" pitchFamily="50" charset="-127"/>
                <a:ea typeface="맑은 고딕" panose="020B0503020000020004" pitchFamily="50" charset="-127"/>
                <a:sym typeface="Gill Sans" charset="0"/>
              </a:rPr>
              <a:t>)</a:t>
            </a:r>
          </a:p>
          <a:p>
            <a:pPr marL="631825" lvl="1" indent="-174625" defTabSz="762000" fontAlgn="auto" latinLnBrk="0">
              <a:lnSpc>
                <a:spcPct val="150000"/>
              </a:lnSpc>
              <a:spcBef>
                <a:spcPts val="0"/>
              </a:spcBef>
              <a:spcAft>
                <a:spcPts val="300"/>
              </a:spcAft>
              <a:defRPr/>
            </a:pP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사고 심각단계 발령</a:t>
            </a:r>
            <a:r>
              <a:rPr kumimoji="0" lang="en-US" altLang="ko-KR" sz="1600" spc="-100" dirty="0">
                <a:latin typeface="맑은 고딕" panose="020B0503020000020004" pitchFamily="50" charset="-127"/>
                <a:ea typeface="맑은 고딕" panose="020B0503020000020004" pitchFamily="50" charset="-127"/>
                <a:sym typeface="Gill Sans" charset="0"/>
              </a:rPr>
              <a:t>(</a:t>
            </a:r>
            <a:r>
              <a:rPr kumimoji="0" lang="ko-KR" altLang="en-US" sz="1600" spc="-100" dirty="0">
                <a:latin typeface="맑은 고딕" panose="020B0503020000020004" pitchFamily="50" charset="-127"/>
                <a:ea typeface="맑은 고딕" panose="020B0503020000020004" pitchFamily="50" charset="-127"/>
                <a:sym typeface="Gill Sans" charset="0"/>
              </a:rPr>
              <a:t>환경부</a:t>
            </a:r>
            <a:r>
              <a:rPr kumimoji="0" lang="en-US" altLang="ko-KR" sz="1600" spc="-100" dirty="0">
                <a:latin typeface="맑은 고딕" panose="020B0503020000020004" pitchFamily="50" charset="-127"/>
                <a:ea typeface="맑은 고딕" panose="020B0503020000020004" pitchFamily="50" charset="-127"/>
                <a:sym typeface="Gill Sans" charset="0"/>
              </a:rPr>
              <a:t>)</a:t>
            </a:r>
          </a:p>
          <a:p>
            <a:pPr marL="174625" indent="-174625" defTabSz="762000" fontAlgn="auto" latinLnBrk="0">
              <a:lnSpc>
                <a:spcPct val="150000"/>
              </a:lnSpc>
              <a:spcBef>
                <a:spcPts val="0"/>
              </a:spcBef>
              <a:spcAft>
                <a:spcPts val="300"/>
              </a:spcAft>
              <a:defRPr/>
            </a:pP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탱크로리 </a:t>
            </a:r>
            <a:r>
              <a:rPr kumimoji="0" lang="ko-KR" altLang="en-US" sz="1600" spc="-100" dirty="0" err="1">
                <a:latin typeface="맑은 고딕" panose="020B0503020000020004" pitchFamily="50" charset="-127"/>
                <a:ea typeface="맑은 고딕" panose="020B0503020000020004" pitchFamily="50" charset="-127"/>
                <a:sym typeface="Gill Sans" charset="0"/>
              </a:rPr>
              <a:t>불산밸브</a:t>
            </a:r>
            <a:r>
              <a:rPr kumimoji="0" lang="ko-KR" altLang="en-US" sz="1600" spc="-100" dirty="0">
                <a:latin typeface="맑은 고딕" panose="020B0503020000020004" pitchFamily="50" charset="-127"/>
                <a:ea typeface="맑은 고딕" panose="020B0503020000020004" pitchFamily="50" charset="-127"/>
                <a:sym typeface="Gill Sans" charset="0"/>
              </a:rPr>
              <a:t> 차단</a:t>
            </a:r>
            <a:r>
              <a:rPr kumimoji="0" lang="en-US" altLang="ko-KR" sz="1600" spc="-100" dirty="0">
                <a:latin typeface="맑은 고딕" panose="020B0503020000020004" pitchFamily="50" charset="-127"/>
                <a:ea typeface="맑은 고딕" panose="020B0503020000020004" pitchFamily="50" charset="-127"/>
                <a:sym typeface="Gill Sans" charset="0"/>
              </a:rPr>
              <a:t>(23:40)</a:t>
            </a:r>
            <a:r>
              <a:rPr kumimoji="0" lang="ko-KR" altLang="en-US" sz="1600" spc="-100" dirty="0">
                <a:latin typeface="맑은 고딕" panose="020B0503020000020004" pitchFamily="50" charset="-127"/>
                <a:ea typeface="맑은 고딕" panose="020B0503020000020004" pitchFamily="50" charset="-127"/>
                <a:sym typeface="Gill Sans" charset="0"/>
              </a:rPr>
              <a:t> </a:t>
            </a:r>
            <a:endParaRPr kumimoji="0" lang="en-US" altLang="ko-KR" sz="1600" spc="-100" dirty="0">
              <a:latin typeface="맑은 고딕" panose="020B0503020000020004" pitchFamily="50" charset="-127"/>
              <a:ea typeface="맑은 고딕" panose="020B0503020000020004" pitchFamily="50" charset="-127"/>
              <a:sym typeface="Gill Sans" charset="0"/>
            </a:endParaRPr>
          </a:p>
          <a:p>
            <a:pPr marL="174625" indent="-174625" defTabSz="762000" fontAlgn="auto" latinLnBrk="0">
              <a:lnSpc>
                <a:spcPct val="150000"/>
              </a:lnSpc>
              <a:spcBef>
                <a:spcPts val="0"/>
              </a:spcBef>
              <a:spcAft>
                <a:spcPts val="300"/>
              </a:spcAft>
              <a:defRPr/>
            </a:pPr>
            <a:r>
              <a:rPr kumimoji="0" lang="en-US" altLang="ko-KR" sz="1600" spc="-100" dirty="0">
                <a:latin typeface="맑은 고딕" panose="020B0503020000020004" pitchFamily="50" charset="-127"/>
                <a:ea typeface="맑은 고딕" panose="020B0503020000020004" pitchFamily="50" charset="-127"/>
                <a:sym typeface="Gill Sans" charset="0"/>
              </a:rPr>
              <a:t>	</a:t>
            </a:r>
          </a:p>
          <a:p>
            <a:pPr marL="174625" indent="-174625" defTabSz="762000" fontAlgn="auto" latinLnBrk="0">
              <a:lnSpc>
                <a:spcPct val="150000"/>
              </a:lnSpc>
              <a:spcBef>
                <a:spcPts val="0"/>
              </a:spcBef>
              <a:spcAft>
                <a:spcPts val="300"/>
              </a:spcAft>
              <a:buFontTx/>
              <a:buBlip>
                <a:blip r:embed="rId3"/>
              </a:buBlip>
              <a:defRPr/>
            </a:pPr>
            <a:r>
              <a:rPr kumimoji="0" lang="en-US" altLang="ko-KR" sz="1600" spc="-100" dirty="0">
                <a:latin typeface="맑은 고딕" panose="020B0503020000020004" pitchFamily="50" charset="-127"/>
                <a:ea typeface="맑은 고딕" panose="020B0503020000020004" pitchFamily="50" charset="-127"/>
                <a:sym typeface="Gill Sans" charset="0"/>
              </a:rPr>
              <a:t> 28</a:t>
            </a:r>
            <a:r>
              <a:rPr kumimoji="0" lang="ko-KR" altLang="en-US" sz="1600" spc="-100" dirty="0">
                <a:latin typeface="맑은 고딕" panose="020B0503020000020004" pitchFamily="50" charset="-127"/>
                <a:ea typeface="맑은 고딕" panose="020B0503020000020004" pitchFamily="50" charset="-127"/>
                <a:sym typeface="Gill Sans" charset="0"/>
              </a:rPr>
              <a:t>일</a:t>
            </a: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사고 심각단계 해제</a:t>
            </a:r>
            <a:r>
              <a:rPr kumimoji="0" lang="en-US" altLang="ko-KR" sz="1600" spc="-100" dirty="0">
                <a:latin typeface="맑은 고딕" panose="020B0503020000020004" pitchFamily="50" charset="-127"/>
                <a:ea typeface="맑은 고딕" panose="020B0503020000020004" pitchFamily="50" charset="-127"/>
                <a:sym typeface="Gill Sans" charset="0"/>
              </a:rPr>
              <a:t>(</a:t>
            </a:r>
            <a:r>
              <a:rPr kumimoji="0" lang="ko-KR" altLang="en-US" sz="1600" spc="-100" dirty="0">
                <a:latin typeface="맑은 고딕" panose="020B0503020000020004" pitchFamily="50" charset="-127"/>
                <a:ea typeface="맑은 고딕" panose="020B0503020000020004" pitchFamily="50" charset="-127"/>
                <a:sym typeface="Gill Sans" charset="0"/>
              </a:rPr>
              <a:t>환경부</a:t>
            </a:r>
            <a:r>
              <a:rPr kumimoji="0" lang="en-US" altLang="ko-KR" sz="1600" spc="-100" dirty="0">
                <a:latin typeface="맑은 고딕" panose="020B0503020000020004" pitchFamily="50" charset="-127"/>
                <a:ea typeface="맑은 고딕" panose="020B0503020000020004" pitchFamily="50" charset="-127"/>
                <a:sym typeface="Gill Sans" charset="0"/>
              </a:rPr>
              <a:t>)</a:t>
            </a:r>
          </a:p>
          <a:p>
            <a:pPr marL="174625" indent="-174625" defTabSz="762000" fontAlgn="auto" latinLnBrk="0">
              <a:lnSpc>
                <a:spcPct val="150000"/>
              </a:lnSpc>
              <a:spcBef>
                <a:spcPts val="0"/>
              </a:spcBef>
              <a:spcAft>
                <a:spcPts val="300"/>
              </a:spcAft>
              <a:defRPr/>
            </a:pPr>
            <a:r>
              <a:rPr kumimoji="0" lang="en-US" altLang="ko-KR" sz="1600" spc="-100" dirty="0">
                <a:latin typeface="맑은 고딕" panose="020B0503020000020004" pitchFamily="50" charset="-127"/>
                <a:ea typeface="맑은 고딕" panose="020B0503020000020004" pitchFamily="50" charset="-127"/>
                <a:sym typeface="Gill Sans" charset="0"/>
              </a:rPr>
              <a:t>		  </a:t>
            </a:r>
            <a:r>
              <a:rPr kumimoji="0" lang="ko-KR" altLang="en-US" sz="1600" spc="-100" dirty="0">
                <a:latin typeface="맑은 고딕" panose="020B0503020000020004" pitchFamily="50" charset="-127"/>
                <a:ea typeface="맑은 고딕" panose="020B0503020000020004" pitchFamily="50" charset="-127"/>
                <a:sym typeface="Gill Sans" charset="0"/>
              </a:rPr>
              <a:t>상황종료</a:t>
            </a:r>
            <a:r>
              <a:rPr kumimoji="0" lang="en-US" altLang="ko-KR" sz="1600" spc="-100" dirty="0">
                <a:latin typeface="맑은 고딕" panose="020B0503020000020004" pitchFamily="50" charset="-127"/>
                <a:ea typeface="맑은 고딕" panose="020B0503020000020004" pitchFamily="50" charset="-127"/>
                <a:sym typeface="Gill Sans" charset="0"/>
              </a:rPr>
              <a:t>(16:30)</a:t>
            </a:r>
          </a:p>
          <a:p>
            <a:pPr marL="174625" indent="-174625" defTabSz="762000" fontAlgn="auto" latinLnBrk="0">
              <a:lnSpc>
                <a:spcPct val="150000"/>
              </a:lnSpc>
              <a:spcBef>
                <a:spcPts val="0"/>
              </a:spcBef>
              <a:spcAft>
                <a:spcPts val="300"/>
              </a:spcAft>
              <a:defRPr/>
            </a:pPr>
            <a:endParaRPr kumimoji="0" lang="en-US" altLang="ko-KR" sz="1600" spc="-100" dirty="0">
              <a:latin typeface="맑은 고딕" panose="020B0503020000020004" pitchFamily="50" charset="-127"/>
              <a:ea typeface="맑은 고딕" panose="020B0503020000020004" pitchFamily="50" charset="-127"/>
              <a:sym typeface="Gill Sans" charset="0"/>
            </a:endParaRPr>
          </a:p>
          <a:p>
            <a:pPr marL="174625" indent="-174625" defTabSz="762000" fontAlgn="auto" latinLnBrk="0">
              <a:lnSpc>
                <a:spcPct val="150000"/>
              </a:lnSpc>
              <a:spcBef>
                <a:spcPts val="0"/>
              </a:spcBef>
              <a:spcAft>
                <a:spcPts val="300"/>
              </a:spcAft>
              <a:buFontTx/>
              <a:buBlip>
                <a:blip r:embed="rId3"/>
              </a:buBlip>
              <a:defRPr/>
            </a:pPr>
            <a:r>
              <a:rPr kumimoji="0" lang="en-US" altLang="ko-KR" sz="1600" spc="-100" dirty="0">
                <a:latin typeface="맑은 고딕" panose="020B0503020000020004" pitchFamily="50" charset="-127"/>
                <a:ea typeface="맑은 고딕" panose="020B0503020000020004" pitchFamily="50" charset="-127"/>
                <a:sym typeface="Gill Sans" charset="0"/>
              </a:rPr>
              <a:t> 10</a:t>
            </a:r>
            <a:r>
              <a:rPr kumimoji="0" lang="ko-KR" altLang="en-US" sz="1600" spc="-100" dirty="0">
                <a:latin typeface="맑은 고딕" panose="020B0503020000020004" pitchFamily="50" charset="-127"/>
                <a:ea typeface="맑은 고딕" panose="020B0503020000020004" pitchFamily="50" charset="-127"/>
                <a:sym typeface="Gill Sans" charset="0"/>
              </a:rPr>
              <a:t>월</a:t>
            </a:r>
            <a:r>
              <a:rPr kumimoji="0" lang="en-US" altLang="ko-KR" sz="1600" spc="-100" dirty="0">
                <a:latin typeface="맑은 고딕" panose="020B0503020000020004" pitchFamily="50" charset="-127"/>
                <a:ea typeface="맑은 고딕" panose="020B0503020000020004" pitchFamily="50" charset="-127"/>
                <a:sym typeface="Gill Sans" charset="0"/>
              </a:rPr>
              <a:t>8</a:t>
            </a:r>
            <a:r>
              <a:rPr kumimoji="0" lang="ko-KR" altLang="en-US" sz="1600" spc="-100" dirty="0">
                <a:latin typeface="맑은 고딕" panose="020B0503020000020004" pitchFamily="50" charset="-127"/>
                <a:ea typeface="맑은 고딕" panose="020B0503020000020004" pitchFamily="50" charset="-127"/>
                <a:sym typeface="Gill Sans" charset="0"/>
              </a:rPr>
              <a:t>일   특별재난지역 선포</a:t>
            </a:r>
            <a:endParaRPr kumimoji="0" lang="en-US" altLang="ko-KR" sz="1600" spc="-100" dirty="0">
              <a:latin typeface="맑은 고딕" panose="020B0503020000020004" pitchFamily="50" charset="-127"/>
              <a:ea typeface="맑은 고딕" panose="020B0503020000020004" pitchFamily="50" charset="-127"/>
              <a:sym typeface="Gill Sans" charset="0"/>
            </a:endParaRPr>
          </a:p>
        </p:txBody>
      </p:sp>
      <p:pic>
        <p:nvPicPr>
          <p:cNvPr id="11269" name="그림 6" descr="20121009170013852.jpg"/>
          <p:cNvPicPr>
            <a:picLocks noChangeAspect="1"/>
          </p:cNvPicPr>
          <p:nvPr/>
        </p:nvPicPr>
        <p:blipFill>
          <a:blip r:embed="rId4"/>
          <a:srcRect/>
          <a:stretch>
            <a:fillRect/>
          </a:stretch>
        </p:blipFill>
        <p:spPr bwMode="auto">
          <a:xfrm>
            <a:off x="4567238" y="1120775"/>
            <a:ext cx="4500562" cy="3946525"/>
          </a:xfrm>
          <a:prstGeom prst="rect">
            <a:avLst/>
          </a:prstGeom>
          <a:noFill/>
          <a:ln w="9525">
            <a:noFill/>
            <a:miter lim="800000"/>
            <a:headEnd/>
            <a:tailEnd/>
          </a:ln>
        </p:spPr>
      </p:pic>
      <p:pic>
        <p:nvPicPr>
          <p:cNvPr id="23" name="그림 22"/>
          <p:cNvPicPr>
            <a:picLocks noChangeAspect="1"/>
          </p:cNvPicPr>
          <p:nvPr/>
        </p:nvPicPr>
        <p:blipFill>
          <a:blip r:embed="rId5"/>
          <a:stretch>
            <a:fillRect/>
          </a:stretch>
        </p:blipFill>
        <p:spPr>
          <a:xfrm>
            <a:off x="7373301" y="4437112"/>
            <a:ext cx="1645227" cy="1637355"/>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그림 18"/>
          <p:cNvPicPr>
            <a:picLocks noChangeAspect="1"/>
          </p:cNvPicPr>
          <p:nvPr/>
        </p:nvPicPr>
        <p:blipFill>
          <a:blip r:embed="rId6"/>
          <a:stretch>
            <a:fillRect/>
          </a:stretch>
        </p:blipFill>
        <p:spPr>
          <a:xfrm>
            <a:off x="3702113" y="4444983"/>
            <a:ext cx="1889198" cy="1668843"/>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그림 20"/>
          <p:cNvPicPr>
            <a:picLocks noChangeAspect="1"/>
          </p:cNvPicPr>
          <p:nvPr/>
        </p:nvPicPr>
        <p:blipFill>
          <a:blip r:embed="rId7"/>
          <a:stretch>
            <a:fillRect/>
          </a:stretch>
        </p:blipFill>
        <p:spPr>
          <a:xfrm>
            <a:off x="5468019" y="4444983"/>
            <a:ext cx="1907539" cy="1629484"/>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모서리가 둥근 직사각형 3"/>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관리자의 자격기준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200">
                <a:latin typeface="HY헤드라인M" pitchFamily="18" charset="-127"/>
                <a:ea typeface="HY헤드라인M" pitchFamily="18" charset="-127"/>
                <a:cs typeface="Arial" pitchFamily="34" charset="0"/>
                <a:sym typeface="맑은 고딕" pitchFamily="50" charset="-127"/>
              </a:rPr>
              <a:t>영</a:t>
            </a:r>
            <a:r>
              <a:rPr kumimoji="0" lang="en-US" altLang="ko-KR" sz="1200">
                <a:latin typeface="HY헤드라인M" pitchFamily="18" charset="-127"/>
                <a:ea typeface="HY헤드라인M" pitchFamily="18" charset="-127"/>
                <a:cs typeface="Arial" pitchFamily="34" charset="0"/>
                <a:sym typeface="맑은 고딕" pitchFamily="50" charset="-127"/>
              </a:rPr>
              <a:t>12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5" name="Group 4"/>
          <p:cNvGraphicFramePr>
            <a:graphicFrameLocks noGrp="1"/>
          </p:cNvGraphicFramePr>
          <p:nvPr/>
        </p:nvGraphicFramePr>
        <p:xfrm>
          <a:off x="684213" y="1341438"/>
          <a:ext cx="8064500" cy="3262680"/>
        </p:xfrm>
        <a:graphic>
          <a:graphicData uri="http://schemas.openxmlformats.org/drawingml/2006/table">
            <a:tbl>
              <a:tblPr/>
              <a:tblGrid>
                <a:gridCol w="8064500">
                  <a:extLst>
                    <a:ext uri="{9D8B030D-6E8A-4147-A177-3AD203B41FA5}">
                      <a16:colId xmlns:a16="http://schemas.microsoft.com/office/drawing/2014/main" val="20000"/>
                    </a:ext>
                  </a:extLst>
                </a:gridCol>
              </a:tblGrid>
              <a:tr h="2771775">
                <a:tc>
                  <a:txBody>
                    <a:bodyPr/>
                    <a:lstStyle/>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국가기술자격법</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에 따른 화공안전</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화공</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가스</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rPr>
                        <a:t>대기관리ㆍ수질관리ㆍ폐기물처리</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 </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rPr>
                        <a:t>ㆍ산업위생관리</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sym typeface="맑은 고딕" pitchFamily="50" charset="-127"/>
                        </a:rPr>
                        <a:t>기술사</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 소지자</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국가기술자격법</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에 따른 화공</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산업안전</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가스</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수질환경</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err="1" smtClean="0">
                          <a:ln>
                            <a:noFill/>
                          </a:ln>
                          <a:solidFill>
                            <a:schemeClr val="tx1"/>
                          </a:solidFill>
                          <a:effectLst/>
                          <a:latin typeface="HY헤드라인M" pitchFamily="18" charset="-127"/>
                          <a:ea typeface="HY헤드라인M" pitchFamily="18" charset="-127"/>
                        </a:rPr>
                        <a:t>대기환경ㆍ폐기물처리ㆍ산업위생관리</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   기사</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 소지자</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국가기술자격법</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에 따른 산업안전</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수질환경</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대기환경</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폐기물처리</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위험물</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가스</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rPr>
                        <a:t>산업위생관리 </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
                      </a:r>
                      <a:b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b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산업기사</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또는 가스</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환경</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위험물기능사 소지자</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고등교육법</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에 따른 전문대학</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실업계고등학교 화학과 또는 화공과를 포함</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이상의 학교에서      화학과목을 이수한 자 또는 화학물질 취급현장에서 </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3</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년 이상 종사한 자 중 법 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33</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조에 따른     </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sym typeface="맑은 고딕" pitchFamily="50" charset="-127"/>
                        </a:rPr>
                        <a:t>유해화학물질 안전교육을 </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sym typeface="맑은 고딕" pitchFamily="50" charset="-127"/>
                        </a:rPr>
                        <a:t>32</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sym typeface="맑은 고딕" pitchFamily="50" charset="-127"/>
                        </a:rPr>
                        <a:t>시간</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rgbClr val="FF0000"/>
                          </a:solidFill>
                          <a:effectLst/>
                          <a:latin typeface="HY헤드라인M" pitchFamily="18" charset="-127"/>
                          <a:ea typeface="HY헤드라인M" pitchFamily="18" charset="-127"/>
                          <a:sym typeface="맑은 고딕" pitchFamily="50" charset="-127"/>
                        </a:rPr>
                        <a:t>관리자 자격취득과정</a:t>
                      </a:r>
                      <a:r>
                        <a:rPr kumimoji="0" lang="en-US" altLang="ko-KR" sz="1400" b="0" i="0" u="none" strike="noStrike" cap="none" normalizeH="0" baseline="0" dirty="0" smtClean="0">
                          <a:ln>
                            <a:noFill/>
                          </a:ln>
                          <a:solidFill>
                            <a:srgbClr val="FF0000"/>
                          </a:solidFill>
                          <a:effectLst/>
                          <a:latin typeface="HY헤드라인M" pitchFamily="18" charset="-127"/>
                          <a:ea typeface="HY헤드라인M" pitchFamily="18" charset="-127"/>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 이상 받은 자</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그 밖에 환경부장관이 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1</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호부터 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3</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rPr>
                        <a:t>호까지 해당하는 자와 동등한 자격이 있다고 인정하는 자</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sym typeface="맑은 고딕" pitchFamily="50" charset="-127"/>
                      </a:endParaRPr>
                    </a:p>
                    <a:p>
                      <a:r>
                        <a:rPr lang="en-US" altLang="ko-KR" sz="1400" dirty="0" smtClean="0">
                          <a:effectLst/>
                          <a:latin typeface="HY헤드라인M" pitchFamily="18" charset="-127"/>
                          <a:ea typeface="HY헤드라인M" pitchFamily="18" charset="-127"/>
                        </a:rPr>
                        <a:t>  - </a:t>
                      </a:r>
                      <a:r>
                        <a:rPr lang="ko-KR" altLang="en-US" sz="1400" dirty="0" err="1" smtClean="0">
                          <a:effectLst/>
                          <a:latin typeface="HY헤드라인M" pitchFamily="18" charset="-127"/>
                          <a:ea typeface="HY헤드라인M" pitchFamily="18" charset="-127"/>
                        </a:rPr>
                        <a:t>가스기능장</a:t>
                      </a:r>
                      <a:r>
                        <a:rPr lang="ko-KR" altLang="en-US" sz="1400" dirty="0" smtClean="0">
                          <a:effectLst/>
                          <a:latin typeface="HY헤드라인M" pitchFamily="18" charset="-127"/>
                          <a:ea typeface="HY헤드라인M" pitchFamily="18" charset="-127"/>
                        </a:rPr>
                        <a:t> 또는 </a:t>
                      </a:r>
                      <a:r>
                        <a:rPr lang="ko-KR" altLang="en-US" sz="1400" dirty="0" err="1" smtClean="0">
                          <a:effectLst/>
                          <a:latin typeface="HY헤드라인M" pitchFamily="18" charset="-127"/>
                          <a:ea typeface="HY헤드라인M" pitchFamily="18" charset="-127"/>
                        </a:rPr>
                        <a:t>위험물기능장</a:t>
                      </a:r>
                      <a:r>
                        <a:rPr lang="en-US" altLang="ko-KR" sz="1400" dirty="0" smtClean="0">
                          <a:effectLst/>
                          <a:latin typeface="HY헤드라인M" pitchFamily="18" charset="-127"/>
                          <a:ea typeface="HY헤드라인M" pitchFamily="18" charset="-127"/>
                        </a:rPr>
                        <a:t>, </a:t>
                      </a:r>
                      <a:r>
                        <a:rPr lang="ko-KR" altLang="en-US" sz="1400" dirty="0" err="1" smtClean="0">
                          <a:effectLst/>
                          <a:latin typeface="HY헤드라인M" pitchFamily="18" charset="-127"/>
                          <a:ea typeface="HY헤드라인M" pitchFamily="18" charset="-127"/>
                        </a:rPr>
                        <a:t>유독물취급기능사</a:t>
                      </a:r>
                      <a:r>
                        <a:rPr lang="ko-KR" altLang="en-US" sz="1400" dirty="0" smtClean="0">
                          <a:effectLst/>
                          <a:latin typeface="HY헤드라인M" pitchFamily="18" charset="-127"/>
                          <a:ea typeface="HY헤드라인M" pitchFamily="18" charset="-127"/>
                        </a:rPr>
                        <a:t> 자격 소지자</a:t>
                      </a:r>
                    </a:p>
                  </a:txBody>
                  <a:tcPr marL="108000" marR="32400" marT="108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71689" name="모서리가 둥근 직사각형 5"/>
          <p:cNvSpPr>
            <a:spLocks noChangeArrowheads="1"/>
          </p:cNvSpPr>
          <p:nvPr/>
        </p:nvSpPr>
        <p:spPr bwMode="auto">
          <a:xfrm>
            <a:off x="395288" y="4640273"/>
            <a:ext cx="8064500" cy="3603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관리자의 선임신고 등</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법</a:t>
            </a:r>
            <a:r>
              <a:rPr kumimoji="0" lang="en-US" altLang="ko-KR" sz="1200" dirty="0">
                <a:latin typeface="HY헤드라인M" pitchFamily="18" charset="-127"/>
                <a:ea typeface="HY헤드라인M" pitchFamily="18" charset="-127"/>
                <a:cs typeface="Arial" pitchFamily="34" charset="0"/>
                <a:sym typeface="맑은 고딕" pitchFamily="50" charset="-127"/>
              </a:rPr>
              <a:t>32</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 </a:t>
            </a:r>
            <a:r>
              <a:rPr kumimoji="0" lang="ko-KR" altLang="en-US" sz="1200" dirty="0">
                <a:latin typeface="HY헤드라인M" pitchFamily="18" charset="-127"/>
                <a:ea typeface="HY헤드라인M" pitchFamily="18" charset="-127"/>
                <a:cs typeface="Arial" pitchFamily="34" charset="0"/>
                <a:sym typeface="맑은 고딕" pitchFamily="50" charset="-127"/>
              </a:rPr>
              <a:t>규칙</a:t>
            </a:r>
            <a:r>
              <a:rPr kumimoji="0" lang="en-US" altLang="ko-KR" sz="1200" dirty="0">
                <a:latin typeface="HY헤드라인M" pitchFamily="18" charset="-127"/>
                <a:ea typeface="HY헤드라인M" pitchFamily="18" charset="-127"/>
                <a:cs typeface="Arial" pitchFamily="34" charset="0"/>
                <a:sym typeface="맑은 고딕" pitchFamily="50" charset="-127"/>
              </a:rPr>
              <a:t>34</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sp>
        <p:nvSpPr>
          <p:cNvPr id="71690" name="모서리가 둥근 직사각형 6"/>
          <p:cNvSpPr>
            <a:spLocks noChangeArrowheads="1"/>
          </p:cNvSpPr>
          <p:nvPr/>
        </p:nvSpPr>
        <p:spPr bwMode="auto">
          <a:xfrm>
            <a:off x="539750" y="5005407"/>
            <a:ext cx="8243888" cy="128111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400" dirty="0">
                <a:latin typeface="HY헤드라인M" pitchFamily="18" charset="-127"/>
                <a:ea typeface="HY헤드라인M" pitchFamily="18" charset="-127"/>
                <a:cs typeface="Arial" pitchFamily="34" charset="0"/>
                <a:sym typeface="맑은 고딕" pitchFamily="50" charset="-127"/>
              </a:rPr>
              <a:t>유해화학물질관리자 선임∙해임∙퇴직한 경우에는 지체 없이 지방환경관서에 신고</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ko-KR" altLang="en-US" sz="1400" dirty="0">
                <a:latin typeface="HY헤드라인M" pitchFamily="18" charset="-127"/>
                <a:ea typeface="HY헤드라인M" pitchFamily="18" charset="-127"/>
                <a:cs typeface="Arial" pitchFamily="34" charset="0"/>
                <a:sym typeface="맑은 고딕" pitchFamily="50" charset="-127"/>
              </a:rPr>
              <a:t>단</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기간 내에 선임할 수 없으면 업무대리자를 정하여 지방환경관서의 승인을 받아 기간 연장</a:t>
            </a:r>
            <a:endParaRPr kumimoji="0" lang="en-US" altLang="ko-KR" sz="1400" dirty="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ko-KR" altLang="en-US" sz="1400" dirty="0">
                <a:latin typeface="HY헤드라인M" pitchFamily="18" charset="-127"/>
                <a:ea typeface="HY헤드라인M" pitchFamily="18" charset="-127"/>
                <a:cs typeface="Arial" pitchFamily="34" charset="0"/>
                <a:sym typeface="맑은 고딕" pitchFamily="50" charset="-127"/>
              </a:rPr>
              <a:t>관리자가 여행</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질병 등으로 인하여 일시적 직무를 수행할 수 없을 때에는 대리자를 지정하여 그 직무를 대행하게 해야 함</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대행기간 </a:t>
            </a:r>
            <a:r>
              <a:rPr kumimoji="0" lang="en-US" altLang="ko-KR" sz="1400" dirty="0">
                <a:latin typeface="HY헤드라인M" pitchFamily="18" charset="-127"/>
                <a:ea typeface="HY헤드라인M" pitchFamily="18" charset="-127"/>
                <a:cs typeface="Arial" pitchFamily="34" charset="0"/>
                <a:sym typeface="맑은 고딕" pitchFamily="50" charset="-127"/>
              </a:rPr>
              <a:t>30</a:t>
            </a:r>
            <a:r>
              <a:rPr kumimoji="0" lang="ko-KR" altLang="en-US" sz="1400" dirty="0">
                <a:latin typeface="HY헤드라인M" pitchFamily="18" charset="-127"/>
                <a:ea typeface="HY헤드라인M" pitchFamily="18" charset="-127"/>
                <a:cs typeface="Arial" pitchFamily="34" charset="0"/>
                <a:sym typeface="맑은 고딕" pitchFamily="50" charset="-127"/>
              </a:rPr>
              <a:t>일 이내</a:t>
            </a:r>
            <a:r>
              <a:rPr kumimoji="0" lang="en-US" altLang="ko-KR" sz="1400" dirty="0">
                <a:latin typeface="HY헤드라인M" pitchFamily="18" charset="-127"/>
                <a:ea typeface="HY헤드라인M" pitchFamily="18" charset="-127"/>
                <a:cs typeface="Arial" pitchFamily="34" charset="0"/>
                <a:sym typeface="맑은 고딕" pitchFamily="50" charset="-127"/>
              </a:rPr>
              <a:t>, 1</a:t>
            </a:r>
            <a:r>
              <a:rPr kumimoji="0" lang="ko-KR" altLang="en-US" sz="1400" dirty="0">
                <a:latin typeface="HY헤드라인M" pitchFamily="18" charset="-127"/>
                <a:ea typeface="HY헤드라인M" pitchFamily="18" charset="-127"/>
                <a:cs typeface="Arial" pitchFamily="34" charset="0"/>
                <a:sym typeface="맑은 고딕" pitchFamily="50" charset="-127"/>
              </a:rPr>
              <a:t>회에 한하여 연장가능</a:t>
            </a:r>
            <a:r>
              <a:rPr kumimoji="0" lang="en-US" altLang="ko-KR" sz="1400" dirty="0">
                <a:latin typeface="HY헤드라인M" pitchFamily="18" charset="-127"/>
                <a:ea typeface="HY헤드라인M" pitchFamily="18" charset="-127"/>
                <a:cs typeface="Arial" pitchFamily="34" charset="0"/>
                <a:sym typeface="맑은 고딕" pitchFamily="50" charset="-127"/>
              </a:rPr>
              <a:t>)</a:t>
            </a:r>
          </a:p>
        </p:txBody>
      </p:sp>
      <p:sp>
        <p:nvSpPr>
          <p:cNvPr id="71691" name="모서리가 둥근 직사각형 7"/>
          <p:cNvSpPr>
            <a:spLocks noChangeArrowheads="1"/>
          </p:cNvSpPr>
          <p:nvPr/>
        </p:nvSpPr>
        <p:spPr bwMode="auto">
          <a:xfrm>
            <a:off x="395288" y="6197600"/>
            <a:ext cx="8391554" cy="652486"/>
          </a:xfrm>
          <a:prstGeom prst="roundRect">
            <a:avLst>
              <a:gd name="adj" fmla="val 0"/>
            </a:avLst>
          </a:prstGeom>
          <a:noFill/>
          <a:ln w="9525">
            <a:noFill/>
            <a:round/>
            <a:headEnd/>
            <a:tailEnd/>
          </a:ln>
        </p:spPr>
        <p:txBody>
          <a:bodyPr wrap="square" anchor="ctr">
            <a:spAutoFit/>
          </a:bodyPr>
          <a:lstStyle/>
          <a:p>
            <a:pPr marL="431800" indent="-431800" algn="just" defTabSz="1042988" eaLnBrk="0" hangingPunct="0">
              <a:lnSpc>
                <a:spcPct val="130000"/>
              </a:lnSpc>
              <a:buClr>
                <a:srgbClr val="031CD7"/>
              </a:buClr>
              <a:buSzPct val="85000"/>
            </a:pPr>
            <a:r>
              <a:rPr kumimoji="0" lang="en-US" altLang="ko-KR" sz="1400" dirty="0">
                <a:latin typeface="HY헤드라인M" pitchFamily="18" charset="-127"/>
                <a:ea typeface="HY헤드라인M" pitchFamily="18" charset="-127"/>
                <a:cs typeface="Arial" pitchFamily="34" charset="0"/>
                <a:sym typeface="맑은 고딕" pitchFamily="50" charset="-127"/>
              </a:rPr>
              <a:t>==&gt; </a:t>
            </a:r>
            <a:r>
              <a:rPr kumimoji="0" lang="ko-KR" altLang="en-US" sz="1400" dirty="0">
                <a:latin typeface="HY헤드라인M" pitchFamily="18" charset="-127"/>
                <a:ea typeface="HY헤드라인M" pitchFamily="18" charset="-127"/>
                <a:cs typeface="Arial" pitchFamily="34" charset="0"/>
                <a:sym typeface="맑은 고딕" pitchFamily="50" charset="-127"/>
              </a:rPr>
              <a:t>이 규칙 시행 당시 유독물관리자</a:t>
            </a:r>
            <a:r>
              <a:rPr kumimoji="0" lang="en-US" altLang="ko-KR" sz="1400" dirty="0">
                <a:latin typeface="HY헤드라인M" pitchFamily="18" charset="-127"/>
                <a:ea typeface="HY헤드라인M" pitchFamily="18" charset="-127"/>
                <a:cs typeface="Arial" pitchFamily="34" charset="0"/>
                <a:sym typeface="맑은 고딕" pitchFamily="50" charset="-127"/>
              </a:rPr>
              <a:t>, </a:t>
            </a:r>
            <a:r>
              <a:rPr kumimoji="0" lang="ko-KR" altLang="en-US" sz="1400" dirty="0">
                <a:latin typeface="HY헤드라인M" pitchFamily="18" charset="-127"/>
                <a:ea typeface="HY헤드라인M" pitchFamily="18" charset="-127"/>
                <a:cs typeface="Arial" pitchFamily="34" charset="0"/>
                <a:sym typeface="맑은 고딕" pitchFamily="50" charset="-127"/>
              </a:rPr>
              <a:t>취급제한</a:t>
            </a:r>
            <a:r>
              <a:rPr kumimoji="0" lang="en-US" altLang="ko-KR" sz="1400" dirty="0">
                <a:latin typeface="HY헤드라인M" pitchFamily="18" charset="-127"/>
                <a:ea typeface="HY헤드라인M" pitchFamily="18" charset="-127"/>
                <a:cs typeface="Arial" pitchFamily="34" charset="0"/>
                <a:sym typeface="맑은 고딕" pitchFamily="50" charset="-127"/>
              </a:rPr>
              <a:t>·</a:t>
            </a:r>
            <a:r>
              <a:rPr kumimoji="0" lang="ko-KR" altLang="en-US" sz="1400" dirty="0">
                <a:latin typeface="HY헤드라인M" pitchFamily="18" charset="-127"/>
                <a:ea typeface="HY헤드라인M" pitchFamily="18" charset="-127"/>
                <a:cs typeface="Arial" pitchFamily="34" charset="0"/>
                <a:sym typeface="맑은 고딕" pitchFamily="50" charset="-127"/>
              </a:rPr>
              <a:t>금지물질관리자를 선임한 자가 이 법에 따른 </a:t>
            </a:r>
            <a:r>
              <a:rPr kumimoji="0" lang="ko-KR" altLang="en-US" sz="1400" dirty="0" smtClean="0">
                <a:latin typeface="HY헤드라인M" pitchFamily="18" charset="-127"/>
                <a:ea typeface="HY헤드라인M" pitchFamily="18" charset="-127"/>
                <a:cs typeface="Arial" pitchFamily="34" charset="0"/>
                <a:sym typeface="맑은 고딕" pitchFamily="50" charset="-127"/>
              </a:rPr>
              <a:t>유해화학물질관리자를 </a:t>
            </a:r>
            <a:r>
              <a:rPr kumimoji="0" lang="ko-KR" altLang="en-US" sz="1400" dirty="0">
                <a:latin typeface="HY헤드라인M" pitchFamily="18" charset="-127"/>
                <a:ea typeface="HY헤드라인M" pitchFamily="18" charset="-127"/>
                <a:cs typeface="Arial" pitchFamily="34" charset="0"/>
                <a:sym typeface="맑은 고딕" pitchFamily="50" charset="-127"/>
              </a:rPr>
              <a:t>선임해야 하는 경우 </a:t>
            </a:r>
            <a:r>
              <a:rPr kumimoji="0" lang="en-US" altLang="ko-KR" sz="1400" dirty="0">
                <a:latin typeface="HY헤드라인M" pitchFamily="18" charset="-127"/>
                <a:ea typeface="HY헤드라인M" pitchFamily="18" charset="-127"/>
                <a:cs typeface="Arial" pitchFamily="34" charset="0"/>
                <a:sym typeface="맑은 고딕" pitchFamily="50" charset="-127"/>
              </a:rPr>
              <a:t>1</a:t>
            </a:r>
            <a:r>
              <a:rPr kumimoji="0" lang="ko-KR" altLang="en-US" sz="1400" dirty="0">
                <a:latin typeface="HY헤드라인M" pitchFamily="18" charset="-127"/>
                <a:ea typeface="HY헤드라인M" pitchFamily="18" charset="-127"/>
                <a:cs typeface="Arial" pitchFamily="34" charset="0"/>
                <a:sym typeface="맑은 고딕" pitchFamily="50" charset="-127"/>
              </a:rPr>
              <a:t>년 이내에 선임 신고해야 함</a:t>
            </a:r>
            <a:endParaRPr kumimoji="0" lang="en-US" altLang="ko-KR" sz="1100" dirty="0">
              <a:latin typeface="HY헤드라인M" pitchFamily="18" charset="-127"/>
              <a:ea typeface="HY헤드라인M" pitchFamily="18" charset="-127"/>
              <a:cs typeface="Arial" pitchFamily="34" charset="0"/>
              <a:sym typeface="맑은 고딕" pitchFamily="50" charset="-127"/>
            </a:endParaRPr>
          </a:p>
        </p:txBody>
      </p:sp>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유해화학물질관리자 선임</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32</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20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모서리가 둥근 직사각형 3"/>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관리자의 직무범위</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영</a:t>
            </a:r>
            <a:r>
              <a:rPr kumimoji="0" lang="en-US" altLang="ko-KR" sz="1200">
                <a:latin typeface="HY헤드라인M" pitchFamily="18" charset="-127"/>
                <a:ea typeface="HY헤드라인M" pitchFamily="18" charset="-127"/>
                <a:cs typeface="Arial" pitchFamily="34" charset="0"/>
                <a:sym typeface="맑은 고딕" pitchFamily="50" charset="-127"/>
              </a:rPr>
              <a:t>12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5" name="Group 4"/>
          <p:cNvGraphicFramePr>
            <a:graphicFrameLocks noGrp="1"/>
          </p:cNvGraphicFramePr>
          <p:nvPr/>
        </p:nvGraphicFramePr>
        <p:xfrm>
          <a:off x="611188" y="1341438"/>
          <a:ext cx="7991475" cy="4895850"/>
        </p:xfrm>
        <a:graphic>
          <a:graphicData uri="http://schemas.openxmlformats.org/drawingml/2006/table">
            <a:tbl>
              <a:tblPr/>
              <a:tblGrid>
                <a:gridCol w="7991475">
                  <a:extLst>
                    <a:ext uri="{9D8B030D-6E8A-4147-A177-3AD203B41FA5}">
                      <a16:colId xmlns:a16="http://schemas.microsoft.com/office/drawing/2014/main" val="20000"/>
                    </a:ext>
                  </a:extLst>
                </a:gridCol>
              </a:tblGrid>
              <a:tr h="4895850">
                <a:tc>
                  <a:txBody>
                    <a:bodyPr/>
                    <a:lstStyle/>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13</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유해화학물질 취급기준 준수에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14</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취급자의 개인보호장구 착용에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15</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유해화학물질의 진열ㆍ보관에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16</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유해화학물질 표시에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24</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유해화학물질 취급시설의 설치 및 관리기준 준수에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6.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26</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유해화학물질 취급시설의 자체점검에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7.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31</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수급인의 관리ㆍ감독에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8.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40</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사고대비물질 관리기준 준수에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9.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41</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위해관리계획서의 이행 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10.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43</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화학사고 발생신고 및 응급조치에 필요한 조치</a:t>
                      </a:r>
                    </a:p>
                    <a:p>
                      <a:pPr marL="180000" indent="-180000" fontAlgn="base" latinLnBrk="1">
                        <a:lnSpc>
                          <a:spcPct val="120000"/>
                        </a:lnSpc>
                        <a:spcAft>
                          <a:spcPts val="900"/>
                        </a:spcAft>
                      </a:pPr>
                      <a:r>
                        <a:rPr lang="en-US" altLang="ko-KR" sz="1600" kern="1200" dirty="0" smtClean="0">
                          <a:solidFill>
                            <a:schemeClr val="tx1"/>
                          </a:solidFill>
                          <a:effectLst/>
                          <a:latin typeface="HY헤드라인M" panose="02030600000101010101" pitchFamily="18" charset="-127"/>
                          <a:ea typeface="HY헤드라인M" panose="02030600000101010101" pitchFamily="18" charset="-127"/>
                          <a:cs typeface="+mn-cs"/>
                        </a:rPr>
                        <a:t>11. </a:t>
                      </a:r>
                      <a:r>
                        <a:rPr lang="ko-KR" altLang="en-US" sz="1600" kern="1200" dirty="0" smtClean="0">
                          <a:solidFill>
                            <a:schemeClr val="tx1"/>
                          </a:solidFill>
                          <a:effectLst/>
                          <a:latin typeface="HY헤드라인M" panose="02030600000101010101" pitchFamily="18" charset="-127"/>
                          <a:ea typeface="HY헤드라인M" panose="02030600000101010101" pitchFamily="18" charset="-127"/>
                          <a:cs typeface="+mn-cs"/>
                        </a:rPr>
                        <a:t>그 밖에 화학사고 예방ㆍ대응을 위한 각종 조치</a:t>
                      </a:r>
                    </a:p>
                  </a:txBody>
                  <a:tcPr marL="107993" marR="32398" marT="107985"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3" name="직사각형 1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유해화학물질관리자 선임</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32</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20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표 4"/>
          <p:cNvGraphicFramePr>
            <a:graphicFrameLocks noGrp="1"/>
          </p:cNvGraphicFramePr>
          <p:nvPr/>
        </p:nvGraphicFramePr>
        <p:xfrm>
          <a:off x="612775" y="1320800"/>
          <a:ext cx="8245505" cy="3203548"/>
        </p:xfrm>
        <a:graphic>
          <a:graphicData uri="http://schemas.openxmlformats.org/drawingml/2006/table">
            <a:tbl>
              <a:tblPr firstRow="1" bandRow="1">
                <a:tableStyleId>{5940675A-B579-460E-94D1-54222C63F5DA}</a:tableStyleId>
              </a:tblPr>
              <a:tblGrid>
                <a:gridCol w="1079277">
                  <a:extLst>
                    <a:ext uri="{9D8B030D-6E8A-4147-A177-3AD203B41FA5}">
                      <a16:colId xmlns:a16="http://schemas.microsoft.com/office/drawing/2014/main" val="20000"/>
                    </a:ext>
                  </a:extLst>
                </a:gridCol>
                <a:gridCol w="4880212">
                  <a:extLst>
                    <a:ext uri="{9D8B030D-6E8A-4147-A177-3AD203B41FA5}">
                      <a16:colId xmlns:a16="http://schemas.microsoft.com/office/drawing/2014/main" val="20001"/>
                    </a:ext>
                  </a:extLst>
                </a:gridCol>
                <a:gridCol w="2286016">
                  <a:extLst>
                    <a:ext uri="{9D8B030D-6E8A-4147-A177-3AD203B41FA5}">
                      <a16:colId xmlns:a16="http://schemas.microsoft.com/office/drawing/2014/main" val="20002"/>
                    </a:ext>
                  </a:extLst>
                </a:gridCol>
              </a:tblGrid>
              <a:tr h="326171">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구분</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전담인력교육</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종사자교육</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24707">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교육대상</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0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기술인력</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유해화학물질관리자</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취급담당자</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latinLnBrk="1">
                        <a:lnSpc>
                          <a:spcPct val="10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직접 취급자</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err="1" smtClean="0">
                          <a:solidFill>
                            <a:schemeClr val="tx1"/>
                          </a:solidFill>
                          <a:latin typeface="HY헤드라인M" panose="02030600000101010101" pitchFamily="18" charset="-127"/>
                          <a:ea typeface="HY헤드라인M" panose="02030600000101010101" pitchFamily="18" charset="-127"/>
                        </a:rPr>
                        <a:t>위해관리계획서</a:t>
                      </a:r>
                      <a:r>
                        <a:rPr lang="ko-KR" altLang="en-US" sz="1400" dirty="0" smtClean="0">
                          <a:solidFill>
                            <a:schemeClr val="tx1"/>
                          </a:solidFill>
                          <a:latin typeface="HY헤드라인M" panose="02030600000101010101" pitchFamily="18" charset="-127"/>
                          <a:ea typeface="HY헤드라인M" panose="02030600000101010101" pitchFamily="18" charset="-127"/>
                        </a:rPr>
                        <a:t> 작성담당자</a:t>
                      </a:r>
                      <a:r>
                        <a:rPr lang="en-US" altLang="ko-KR" sz="1400" dirty="0" smtClean="0">
                          <a:solidFill>
                            <a:schemeClr val="tx1"/>
                          </a:solidFill>
                          <a:latin typeface="HY헤드라인M" panose="02030600000101010101" pitchFamily="18" charset="-127"/>
                          <a:ea typeface="HY헤드라인M" panose="02030600000101010101" pitchFamily="18" charset="-127"/>
                        </a:rPr>
                        <a:t>,</a:t>
                      </a:r>
                    </a:p>
                    <a:p>
                      <a:pPr algn="ctr" latinLnBrk="1">
                        <a:lnSpc>
                          <a:spcPct val="10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장외영향평가서 작성담당자</a:t>
                      </a:r>
                      <a:r>
                        <a:rPr lang="en-US" altLang="ko-KR" sz="1400" dirty="0" smtClean="0">
                          <a:solidFill>
                            <a:schemeClr val="tx1"/>
                          </a:solidFill>
                          <a:latin typeface="HY헤드라인M" panose="02030600000101010101" pitchFamily="18" charset="-127"/>
                          <a:ea typeface="HY헤드라인M" panose="02030600000101010101" pitchFamily="18" charset="-127"/>
                        </a:rPr>
                        <a:t>)</a:t>
                      </a: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0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유해화학물질 허가업소</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ctr" latinLnBrk="1">
                        <a:lnSpc>
                          <a:spcPct val="100000"/>
                        </a:lnSpc>
                        <a:spcAft>
                          <a:spcPts val="300"/>
                        </a:spcAft>
                      </a:pPr>
                      <a:r>
                        <a:rPr lang="ko-KR" altLang="en-US" sz="1400" dirty="0" smtClean="0">
                          <a:solidFill>
                            <a:srgbClr val="FF0000"/>
                          </a:solidFill>
                          <a:latin typeface="HY헤드라인M" panose="02030600000101010101" pitchFamily="18" charset="-127"/>
                          <a:ea typeface="HY헤드라인M" panose="02030600000101010101" pitchFamily="18" charset="-127"/>
                        </a:rPr>
                        <a:t>모든 종사자</a:t>
                      </a:r>
                      <a:endParaRPr lang="ko-KR" altLang="en-US" sz="1400" dirty="0">
                        <a:solidFill>
                          <a:srgbClr val="FF0000"/>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6171">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교육주기</a:t>
                      </a: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1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2</a:t>
                      </a:r>
                      <a:r>
                        <a:rPr lang="ko-KR" altLang="en-US" sz="1400" dirty="0" smtClean="0">
                          <a:solidFill>
                            <a:schemeClr val="tx1"/>
                          </a:solidFill>
                          <a:latin typeface="HY헤드라인M" panose="02030600000101010101" pitchFamily="18" charset="-127"/>
                          <a:ea typeface="HY헤드라인M" panose="02030600000101010101" pitchFamily="18" charset="-127"/>
                        </a:rPr>
                        <a:t>년</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16000" indent="-216000" algn="ctr" latinLnBrk="1">
                        <a:lnSpc>
                          <a:spcPct val="11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매년</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R="72000"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33717">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교육시간</a:t>
                      </a: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1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16</a:t>
                      </a:r>
                      <a:r>
                        <a:rPr lang="ko-KR" altLang="en-US" sz="1400" dirty="0" smtClean="0">
                          <a:solidFill>
                            <a:schemeClr val="tx1"/>
                          </a:solidFill>
                          <a:latin typeface="HY헤드라인M" panose="02030600000101010101" pitchFamily="18" charset="-127"/>
                          <a:ea typeface="HY헤드라인M" panose="02030600000101010101" pitchFamily="18" charset="-127"/>
                        </a:rPr>
                        <a:t>시간</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1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err="1" smtClean="0">
                          <a:solidFill>
                            <a:schemeClr val="tx1"/>
                          </a:solidFill>
                          <a:latin typeface="HY헤드라인M" panose="02030600000101010101" pitchFamily="18" charset="-127"/>
                          <a:ea typeface="HY헤드라인M" panose="02030600000101010101" pitchFamily="18" charset="-127"/>
                        </a:rPr>
                        <a:t>운반자</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취급시설 없는 판매업의 유해화학물질관리자는</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1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8</a:t>
                      </a:r>
                      <a:r>
                        <a:rPr lang="ko-KR" altLang="en-US" sz="1400" dirty="0" smtClean="0">
                          <a:solidFill>
                            <a:schemeClr val="tx1"/>
                          </a:solidFill>
                          <a:latin typeface="HY헤드라인M" panose="02030600000101010101" pitchFamily="18" charset="-127"/>
                          <a:ea typeface="HY헤드라인M" panose="02030600000101010101" pitchFamily="18" charset="-127"/>
                        </a:rPr>
                        <a:t>시간</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단</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화학사고 발생시 </a:t>
                      </a:r>
                      <a:r>
                        <a:rPr lang="en-US" altLang="ko-KR" sz="1400" dirty="0" smtClean="0">
                          <a:solidFill>
                            <a:schemeClr val="tx1"/>
                          </a:solidFill>
                          <a:latin typeface="HY헤드라인M" panose="02030600000101010101" pitchFamily="18" charset="-127"/>
                          <a:ea typeface="HY헤드라인M" panose="02030600000101010101" pitchFamily="18" charset="-127"/>
                        </a:rPr>
                        <a:t>1</a:t>
                      </a:r>
                      <a:r>
                        <a:rPr lang="ko-KR" altLang="en-US" sz="1400" dirty="0" err="1" smtClean="0">
                          <a:solidFill>
                            <a:schemeClr val="tx1"/>
                          </a:solidFill>
                          <a:latin typeface="HY헤드라인M" panose="02030600000101010101" pitchFamily="18" charset="-127"/>
                          <a:ea typeface="HY헤드라인M" panose="02030600000101010101" pitchFamily="18" charset="-127"/>
                        </a:rPr>
                        <a:t>년이내</a:t>
                      </a: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8</a:t>
                      </a:r>
                      <a:r>
                        <a:rPr lang="ko-KR" altLang="en-US" sz="1400" dirty="0" smtClean="0">
                          <a:solidFill>
                            <a:schemeClr val="tx1"/>
                          </a:solidFill>
                          <a:latin typeface="HY헤드라인M" panose="02030600000101010101" pitchFamily="18" charset="-127"/>
                          <a:ea typeface="HY헤드라인M" panose="02030600000101010101" pitchFamily="18" charset="-127"/>
                        </a:rPr>
                        <a:t>시간 추가</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algn="l" latinLnBrk="1">
                        <a:lnSpc>
                          <a:spcPct val="11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위해</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장외 작성 등 전문교육은 </a:t>
                      </a:r>
                      <a:r>
                        <a:rPr lang="en-US" altLang="ko-KR" sz="1400" dirty="0" smtClean="0">
                          <a:solidFill>
                            <a:schemeClr val="tx1"/>
                          </a:solidFill>
                          <a:latin typeface="HY헤드라인M" panose="02030600000101010101" pitchFamily="18" charset="-127"/>
                          <a:ea typeface="HY헤드라인M" panose="02030600000101010101" pitchFamily="18" charset="-127"/>
                        </a:rPr>
                        <a:t>16</a:t>
                      </a:r>
                      <a:r>
                        <a:rPr lang="ko-KR" altLang="en-US" sz="1400" dirty="0" smtClean="0">
                          <a:solidFill>
                            <a:schemeClr val="tx1"/>
                          </a:solidFill>
                          <a:latin typeface="HY헤드라인M" panose="02030600000101010101" pitchFamily="18" charset="-127"/>
                          <a:ea typeface="HY헤드라인M" panose="02030600000101010101" pitchFamily="18" charset="-127"/>
                        </a:rPr>
                        <a:t>시간 추가</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16000" indent="-216000" algn="ctr" latinLnBrk="1">
                        <a:lnSpc>
                          <a:spcPct val="110000"/>
                        </a:lnSpc>
                        <a:spcAft>
                          <a:spcPts val="300"/>
                        </a:spcAft>
                      </a:pPr>
                      <a:r>
                        <a:rPr lang="en-US" altLang="ko-KR" sz="1400" dirty="0" smtClean="0">
                          <a:solidFill>
                            <a:schemeClr val="tx1"/>
                          </a:solidFill>
                          <a:latin typeface="HY헤드라인M" panose="02030600000101010101" pitchFamily="18" charset="-127"/>
                          <a:ea typeface="HY헤드라인M" panose="02030600000101010101" pitchFamily="18" charset="-127"/>
                        </a:rPr>
                        <a:t>2</a:t>
                      </a:r>
                      <a:r>
                        <a:rPr lang="ko-KR" altLang="en-US" sz="1400" dirty="0" smtClean="0">
                          <a:solidFill>
                            <a:schemeClr val="tx1"/>
                          </a:solidFill>
                          <a:latin typeface="HY헤드라인M" panose="02030600000101010101" pitchFamily="18" charset="-127"/>
                          <a:ea typeface="HY헤드라인M" panose="02030600000101010101" pitchFamily="18" charset="-127"/>
                        </a:rPr>
                        <a:t>시간</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R="72000"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6171">
                <a:tc>
                  <a:txBody>
                    <a:bodyPr/>
                    <a:lstStyle/>
                    <a:p>
                      <a:pPr algn="ctr" latinLnBrk="1">
                        <a:lnSpc>
                          <a:spcPct val="110000"/>
                        </a:lnSpc>
                      </a:pPr>
                      <a:r>
                        <a:rPr lang="ko-KR" altLang="en-US" sz="1400" dirty="0" smtClean="0">
                          <a:solidFill>
                            <a:schemeClr val="tx1"/>
                          </a:solidFill>
                          <a:latin typeface="HY헤드라인M" panose="02030600000101010101" pitchFamily="18" charset="-127"/>
                          <a:ea typeface="HY헤드라인M" panose="02030600000101010101" pitchFamily="18" charset="-127"/>
                        </a:rPr>
                        <a:t>교육기관</a:t>
                      </a: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lnSpc>
                          <a:spcPct val="11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화학물질안전원</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협회</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지정교육기관</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16000" indent="-216000" algn="ctr" latinLnBrk="1">
                        <a:lnSpc>
                          <a:spcPct val="11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교육기관 또는 </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16000" indent="-216000" algn="ctr" latinLnBrk="1">
                        <a:lnSpc>
                          <a:spcPct val="11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유해화학물질관리자</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R="72000" marT="45725" marB="4572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3756" name="모서리가 둥근 직사각형 6"/>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안전교육 대상과 시간</a:t>
            </a:r>
            <a:r>
              <a:rPr kumimoji="0" lang="en-US" altLang="ko-KR" sz="1200" dirty="0">
                <a:latin typeface="HY헤드라인M" pitchFamily="18" charset="-127"/>
                <a:ea typeface="HY헤드라인M" pitchFamily="18" charset="-127"/>
                <a:cs typeface="Arial" pitchFamily="34" charset="0"/>
                <a:sym typeface="맑은 고딕" pitchFamily="50" charset="-127"/>
              </a:rPr>
              <a:t>(</a:t>
            </a:r>
            <a:r>
              <a:rPr kumimoji="0" lang="ko-KR" altLang="en-US" sz="1200" dirty="0">
                <a:latin typeface="HY헤드라인M" pitchFamily="18" charset="-127"/>
                <a:ea typeface="HY헤드라인M" pitchFamily="18" charset="-127"/>
                <a:cs typeface="Arial" pitchFamily="34" charset="0"/>
                <a:sym typeface="맑은 고딕" pitchFamily="50" charset="-127"/>
              </a:rPr>
              <a:t>법</a:t>
            </a:r>
            <a:r>
              <a:rPr kumimoji="0" lang="en-US" altLang="ko-KR" sz="1200" dirty="0">
                <a:latin typeface="HY헤드라인M" pitchFamily="18" charset="-127"/>
                <a:ea typeface="HY헤드라인M" pitchFamily="18" charset="-127"/>
                <a:cs typeface="Arial" pitchFamily="34" charset="0"/>
                <a:sym typeface="맑은 고딕" pitchFamily="50" charset="-127"/>
              </a:rPr>
              <a:t>33</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 </a:t>
            </a:r>
            <a:r>
              <a:rPr kumimoji="0" lang="ko-KR" altLang="en-US" sz="1200" dirty="0">
                <a:latin typeface="HY헤드라인M" pitchFamily="18" charset="-127"/>
                <a:ea typeface="HY헤드라인M" pitchFamily="18" charset="-127"/>
                <a:cs typeface="Arial" pitchFamily="34" charset="0"/>
                <a:sym typeface="맑은 고딕" pitchFamily="50" charset="-127"/>
              </a:rPr>
              <a:t>규칙</a:t>
            </a:r>
            <a:r>
              <a:rPr kumimoji="0" lang="en-US" altLang="ko-KR" sz="1200" dirty="0">
                <a:latin typeface="HY헤드라인M" pitchFamily="18" charset="-127"/>
                <a:ea typeface="HY헤드라인M" pitchFamily="18" charset="-127"/>
                <a:cs typeface="Arial" pitchFamily="34" charset="0"/>
                <a:sym typeface="맑은 고딕" pitchFamily="50" charset="-127"/>
              </a:rPr>
              <a:t>37</a:t>
            </a:r>
            <a:r>
              <a:rPr kumimoji="0" lang="ko-KR" altLang="en-US" sz="1200" dirty="0">
                <a:latin typeface="HY헤드라인M" pitchFamily="18" charset="-127"/>
                <a:ea typeface="HY헤드라인M" pitchFamily="18" charset="-127"/>
                <a:cs typeface="Arial" pitchFamily="34" charset="0"/>
                <a:sym typeface="맑은 고딕" pitchFamily="50" charset="-127"/>
              </a:rPr>
              <a:t>조</a:t>
            </a:r>
            <a:r>
              <a:rPr kumimoji="0" lang="en-US" altLang="ko-KR" sz="1200" dirty="0">
                <a:latin typeface="HY헤드라인M" pitchFamily="18" charset="-127"/>
                <a:ea typeface="HY헤드라인M" pitchFamily="18" charset="-127"/>
                <a:cs typeface="Arial" pitchFamily="34" charset="0"/>
                <a:sym typeface="맑은 고딕" pitchFamily="50" charset="-127"/>
              </a:rPr>
              <a:t>)</a:t>
            </a:r>
            <a:endParaRPr kumimoji="0" lang="en-US" altLang="ko-KR" sz="1000" dirty="0">
              <a:latin typeface="HY헤드라인M" pitchFamily="18" charset="-127"/>
              <a:ea typeface="HY헤드라인M" pitchFamily="18" charset="-127"/>
              <a:cs typeface="Arial" pitchFamily="34" charset="0"/>
              <a:sym typeface="맑은 고딕" pitchFamily="50" charset="-127"/>
            </a:endParaRPr>
          </a:p>
        </p:txBody>
      </p:sp>
      <p:sp>
        <p:nvSpPr>
          <p:cNvPr id="73757" name="모서리가 둥근 직사각형 8"/>
          <p:cNvSpPr>
            <a:spLocks noChangeArrowheads="1"/>
          </p:cNvSpPr>
          <p:nvPr/>
        </p:nvSpPr>
        <p:spPr bwMode="auto">
          <a:xfrm>
            <a:off x="431800" y="4537086"/>
            <a:ext cx="8243888" cy="534988"/>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200" dirty="0">
                <a:latin typeface="HY헤드라인M" pitchFamily="18" charset="-127"/>
                <a:ea typeface="HY헤드라인M" pitchFamily="18" charset="-127"/>
                <a:cs typeface="Arial" pitchFamily="34" charset="0"/>
                <a:sym typeface="맑은 고딕" pitchFamily="50" charset="-127"/>
              </a:rPr>
              <a:t>교육기관과 규칙 제</a:t>
            </a:r>
            <a:r>
              <a:rPr kumimoji="0" lang="en-US" altLang="ko-KR" sz="1200" dirty="0">
                <a:latin typeface="HY헤드라인M" pitchFamily="18" charset="-127"/>
                <a:ea typeface="HY헤드라인M" pitchFamily="18" charset="-127"/>
                <a:cs typeface="Arial" pitchFamily="34" charset="0"/>
                <a:sym typeface="맑은 고딕" pitchFamily="50" charset="-127"/>
              </a:rPr>
              <a:t>22</a:t>
            </a:r>
            <a:r>
              <a:rPr kumimoji="0" lang="ko-KR" altLang="en-US" sz="1200" dirty="0">
                <a:latin typeface="HY헤드라인M" pitchFamily="18" charset="-127"/>
                <a:ea typeface="HY헤드라인M" pitchFamily="18" charset="-127"/>
                <a:cs typeface="Arial" pitchFamily="34" charset="0"/>
                <a:sym typeface="맑은 고딕" pitchFamily="50" charset="-127"/>
              </a:rPr>
              <a:t>조제</a:t>
            </a:r>
            <a:r>
              <a:rPr kumimoji="0" lang="en-US" altLang="ko-KR" sz="1200" dirty="0">
                <a:latin typeface="HY헤드라인M" pitchFamily="18" charset="-127"/>
                <a:ea typeface="HY헤드라인M" pitchFamily="18" charset="-127"/>
                <a:cs typeface="Arial" pitchFamily="34" charset="0"/>
                <a:sym typeface="맑은 고딕" pitchFamily="50" charset="-127"/>
              </a:rPr>
              <a:t>1</a:t>
            </a:r>
            <a:r>
              <a:rPr kumimoji="0" lang="ko-KR" altLang="en-US" sz="1200" dirty="0">
                <a:latin typeface="HY헤드라인M" pitchFamily="18" charset="-127"/>
                <a:ea typeface="HY헤드라인M" pitchFamily="18" charset="-127"/>
                <a:cs typeface="Arial" pitchFamily="34" charset="0"/>
                <a:sym typeface="맑은 고딕" pitchFamily="50" charset="-127"/>
              </a:rPr>
              <a:t>항의 검사기관이 함께 실시하는 안전교육과 법제</a:t>
            </a:r>
            <a:r>
              <a:rPr kumimoji="0" lang="en-US" altLang="ko-KR" sz="1200" dirty="0">
                <a:latin typeface="HY헤드라인M" pitchFamily="18" charset="-127"/>
                <a:ea typeface="HY헤드라인M" pitchFamily="18" charset="-127"/>
                <a:cs typeface="Arial" pitchFamily="34" charset="0"/>
                <a:sym typeface="맑은 고딕" pitchFamily="50" charset="-127"/>
              </a:rPr>
              <a:t>24</a:t>
            </a:r>
            <a:r>
              <a:rPr kumimoji="0" lang="ko-KR" altLang="en-US" sz="1200" dirty="0">
                <a:latin typeface="HY헤드라인M" pitchFamily="18" charset="-127"/>
                <a:ea typeface="HY헤드라인M" pitchFamily="18" charset="-127"/>
                <a:cs typeface="Arial" pitchFamily="34" charset="0"/>
                <a:sym typeface="맑은 고딕" pitchFamily="50" charset="-127"/>
              </a:rPr>
              <a:t>조제</a:t>
            </a:r>
            <a:r>
              <a:rPr kumimoji="0" lang="en-US" altLang="ko-KR" sz="1200" dirty="0">
                <a:latin typeface="HY헤드라인M" pitchFamily="18" charset="-127"/>
                <a:ea typeface="HY헤드라인M" pitchFamily="18" charset="-127"/>
                <a:cs typeface="Arial" pitchFamily="34" charset="0"/>
                <a:sym typeface="맑은 고딕" pitchFamily="50" charset="-127"/>
              </a:rPr>
              <a:t>3</a:t>
            </a:r>
            <a:r>
              <a:rPr kumimoji="0" lang="ko-KR" altLang="en-US" sz="1200" dirty="0">
                <a:latin typeface="HY헤드라인M" pitchFamily="18" charset="-127"/>
                <a:ea typeface="HY헤드라인M" pitchFamily="18" charset="-127"/>
                <a:cs typeface="Arial" pitchFamily="34" charset="0"/>
                <a:sym typeface="맑은 고딕" pitchFamily="50" charset="-127"/>
              </a:rPr>
              <a:t>항의 정기검사를 현장에서 받은 경우 </a:t>
            </a:r>
            <a:r>
              <a:rPr kumimoji="0" lang="en-US" altLang="ko-KR" sz="1200" dirty="0">
                <a:latin typeface="HY헤드라인M" pitchFamily="18" charset="-127"/>
                <a:ea typeface="HY헤드라인M" pitchFamily="18" charset="-127"/>
                <a:cs typeface="Arial" pitchFamily="34" charset="0"/>
                <a:sym typeface="맑은 고딕" pitchFamily="50" charset="-127"/>
              </a:rPr>
              <a:t>16</a:t>
            </a:r>
            <a:r>
              <a:rPr kumimoji="0" lang="ko-KR" altLang="en-US" sz="1200" dirty="0">
                <a:latin typeface="HY헤드라인M" pitchFamily="18" charset="-127"/>
                <a:ea typeface="HY헤드라인M" pitchFamily="18" charset="-127"/>
                <a:cs typeface="Arial" pitchFamily="34" charset="0"/>
                <a:sym typeface="맑은 고딕" pitchFamily="50" charset="-127"/>
              </a:rPr>
              <a:t>시간 추가적인 안전교육은 받지 아니할 수 있음</a:t>
            </a:r>
            <a:r>
              <a:rPr kumimoji="0" lang="en-US" altLang="ko-KR" sz="1200" dirty="0">
                <a:latin typeface="HY헤드라인M" pitchFamily="18" charset="-127"/>
                <a:ea typeface="HY헤드라인M" pitchFamily="18" charset="-127"/>
                <a:cs typeface="Arial" pitchFamily="34" charset="0"/>
                <a:sym typeface="맑은 고딕" pitchFamily="50" charset="-127"/>
              </a:rPr>
              <a:t>//</a:t>
            </a:r>
          </a:p>
        </p:txBody>
      </p:sp>
      <p:sp>
        <p:nvSpPr>
          <p:cNvPr id="11" name="직사각형 10"/>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유해화학물질관리자 안전교육</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2000" dirty="0">
              <a:solidFill>
                <a:sysClr val="windowText" lastClr="000000"/>
              </a:solidFill>
              <a:latin typeface="HY헤드라인M" panose="02030600000101010101" pitchFamily="18" charset="-127"/>
              <a:ea typeface="HY헤드라인M" panose="02030600000101010101" pitchFamily="18" charset="-127"/>
            </a:endParaRPr>
          </a:p>
        </p:txBody>
      </p:sp>
      <p:graphicFrame>
        <p:nvGraphicFramePr>
          <p:cNvPr id="8" name="Group 4"/>
          <p:cNvGraphicFramePr>
            <a:graphicFrameLocks noGrp="1"/>
          </p:cNvGraphicFramePr>
          <p:nvPr/>
        </p:nvGraphicFramePr>
        <p:xfrm>
          <a:off x="214313" y="5286401"/>
          <a:ext cx="8715436" cy="1285871"/>
        </p:xfrm>
        <a:graphic>
          <a:graphicData uri="http://schemas.openxmlformats.org/drawingml/2006/table">
            <a:tbl>
              <a:tblPr/>
              <a:tblGrid>
                <a:gridCol w="8715436">
                  <a:extLst>
                    <a:ext uri="{9D8B030D-6E8A-4147-A177-3AD203B41FA5}">
                      <a16:colId xmlns:a16="http://schemas.microsoft.com/office/drawing/2014/main" val="20000"/>
                    </a:ext>
                  </a:extLst>
                </a:gridCol>
              </a:tblGrid>
              <a:tr h="1285871">
                <a:tc>
                  <a:txBody>
                    <a:bodyPr/>
                    <a:lstStyle/>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None/>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한국화학물질관리협회 안전교육 홈페이지 </a:t>
                      </a:r>
                      <a:r>
                        <a:rPr kumimoji="0" lang="en-US" altLang="ko-KR" sz="1400" b="0" i="0" u="none" strike="noStrike" cap="none" normalizeH="0" baseline="0" dirty="0" smtClean="0">
                          <a:ln>
                            <a:noFill/>
                          </a:ln>
                          <a:solidFill>
                            <a:srgbClr val="0033CC"/>
                          </a:solidFill>
                          <a:effectLst/>
                          <a:latin typeface="HY헤드라인M" pitchFamily="18" charset="-127"/>
                          <a:ea typeface="HY헤드라인M" pitchFamily="18" charset="-127"/>
                          <a:cs typeface="Arial" pitchFamily="34" charset="0"/>
                          <a:sym typeface="맑은 고딕" pitchFamily="50" charset="-127"/>
                          <a:hlinkClick r:id="rId3"/>
                        </a:rPr>
                        <a:t>http://edu.kcma.or.kr</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에서</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신청</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rgbClr val="0033CC"/>
                          </a:solidFill>
                          <a:effectLst/>
                          <a:latin typeface="HY헤드라인M" pitchFamily="18" charset="-127"/>
                          <a:ea typeface="HY헤드라인M" pitchFamily="18" charset="-127"/>
                          <a:cs typeface="Arial" pitchFamily="34" charset="0"/>
                          <a:sym typeface="맑은 고딕" pitchFamily="50" charset="-127"/>
                        </a:rPr>
                        <a:t>문의처 </a:t>
                      </a:r>
                      <a:r>
                        <a:rPr kumimoji="0" lang="en-US" altLang="ko-KR" sz="1400" b="0" i="0" u="none" strike="noStrike" cap="none" normalizeH="0" baseline="0" dirty="0" smtClean="0">
                          <a:ln>
                            <a:noFill/>
                          </a:ln>
                          <a:solidFill>
                            <a:srgbClr val="0033CC"/>
                          </a:solidFill>
                          <a:effectLst/>
                          <a:latin typeface="HY헤드라인M" pitchFamily="18" charset="-127"/>
                          <a:ea typeface="HY헤드라인M" pitchFamily="18" charset="-127"/>
                          <a:cs typeface="Arial" pitchFamily="34" charset="0"/>
                          <a:sym typeface="맑은 고딕" pitchFamily="50" charset="-127"/>
                        </a:rPr>
                        <a:t>: 02-3019-6691~4)</a:t>
                      </a:r>
                    </a:p>
                    <a:p>
                      <a:pPr marL="179388" marR="0" lvl="0" indent="-179388" algn="l" defTabSz="1042988" rtl="0" eaLnBrk="0" fontAlgn="base" latinLnBrk="1" hangingPunct="0">
                        <a:lnSpc>
                          <a:spcPct val="120000"/>
                        </a:lnSpc>
                        <a:spcBef>
                          <a:spcPct val="0"/>
                        </a:spcBef>
                        <a:spcAft>
                          <a:spcPct val="0"/>
                        </a:spcAft>
                        <a:buClrTx/>
                        <a:buSzPct val="85000"/>
                        <a:buFont typeface="맑은 고딕" pitchFamily="50" charset="-127"/>
                        <a:buNone/>
                        <a:tabLst/>
                      </a:pPr>
                      <a:endParaRPr kumimoji="0" lang="en-US" altLang="ko-KR" sz="1400" b="0" i="0" u="none" strike="noStrike" cap="none" normalizeH="0" baseline="0" dirty="0" smtClean="0">
                        <a:ln>
                          <a:noFill/>
                        </a:ln>
                        <a:solidFill>
                          <a:srgbClr val="0033CC"/>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20000"/>
                        </a:lnSpc>
                        <a:spcBef>
                          <a:spcPct val="0"/>
                        </a:spcBef>
                        <a:spcAft>
                          <a:spcPct val="0"/>
                        </a:spcAft>
                        <a:buClrTx/>
                        <a:buSzPct val="85000"/>
                        <a:buFont typeface="Arial" pitchFamily="34" charset="0"/>
                        <a:buChar char="•"/>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교육과정 및 상세사항은 대구지방환경청 홈페이지</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hlinkClick r:id="rId4"/>
                        </a:rPr>
                        <a:t>http://www.me.go.kr/daegu</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&gt;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정보마당 </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&gt; </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a:t>
                      </a:r>
                      <a:endPar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20000"/>
                        </a:lnSpc>
                        <a:spcBef>
                          <a:spcPct val="0"/>
                        </a:spcBef>
                        <a:spcAft>
                          <a:spcPct val="0"/>
                        </a:spcAft>
                        <a:buClrTx/>
                        <a:buSzPct val="85000"/>
                        <a:buFont typeface="Arial" pitchFamily="34" charset="0"/>
                        <a:buNone/>
                        <a:tabLst/>
                      </a:pP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물질 안전교육 이수 안내문</a:t>
                      </a:r>
                      <a:r>
                        <a:rPr kumimoji="0" lang="en-US" altLang="ko-KR"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dirty="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참조</a:t>
                      </a:r>
                    </a:p>
                  </a:txBody>
                  <a:tcPr marL="108000" marR="32400" marT="107999"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취급중단∙</a:t>
            </a: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휴</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∙폐업</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34</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74755" name="모서리가 둥근 직사각형 3"/>
          <p:cNvSpPr>
            <a:spLocks noChangeArrowheads="1"/>
          </p:cNvSpPr>
          <p:nvPr/>
        </p:nvSpPr>
        <p:spPr bwMode="auto">
          <a:xfrm>
            <a:off x="395288" y="9080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취급중단 또는 취급방식 변경</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법</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34</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규칙</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38</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endParaRPr kumimoji="0"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74756" name="모서리가 둥근 직사각형 4"/>
          <p:cNvSpPr>
            <a:spLocks noChangeArrowheads="1"/>
          </p:cNvSpPr>
          <p:nvPr/>
        </p:nvSpPr>
        <p:spPr bwMode="auto">
          <a:xfrm>
            <a:off x="539750" y="1304925"/>
            <a:ext cx="8243888" cy="4518025"/>
          </a:xfrm>
          <a:prstGeom prst="roundRect">
            <a:avLst>
              <a:gd name="adj" fmla="val 0"/>
            </a:avLst>
          </a:prstGeom>
          <a:noFill/>
          <a:ln w="9525">
            <a:noFill/>
            <a:round/>
            <a:headEnd/>
            <a:tailEnd/>
          </a:ln>
        </p:spPr>
        <p:txBody>
          <a:bodyPr lIns="108000">
            <a:spAutoFit/>
          </a:bodyPr>
          <a:lstStyle/>
          <a:p>
            <a:pPr marL="179388" indent="-179388" defTabSz="1042988" eaLnBrk="0" hangingPunct="0">
              <a:lnSpc>
                <a:spcPct val="120000"/>
              </a:lnSpc>
              <a:spcAft>
                <a:spcPts val="9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유해화학물질 영업자가 유해화학물질 </a:t>
            </a:r>
            <a:r>
              <a:rPr kumimoji="0" lang="ko-KR" altLang="en-US" sz="1600">
                <a:latin typeface="HY헤드라인M" pitchFamily="18" charset="-127"/>
                <a:ea typeface="HY헤드라인M" pitchFamily="18" charset="-127"/>
                <a:cs typeface="Arial" pitchFamily="34" charset="0"/>
                <a:sym typeface="맑은 고딕" pitchFamily="50" charset="-127"/>
              </a:rPr>
              <a:t>취급을 중단하거나</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취급방식을 변경하려는 경우 환경부령으로 정하는 바에 따라 조치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폐업의 경우는 미리 잔여 유해화학물질 처분</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p>
          <a:p>
            <a:pPr marL="179388" indent="-179388" defTabSz="1042988" eaLnBrk="0" hangingPunct="0">
              <a:lnSpc>
                <a:spcPct val="120000"/>
              </a:lnSpc>
              <a:spcAft>
                <a:spcPts val="9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취급중단 또는 취급방식변경의 내용</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buFont typeface="Arial" pitchFamily="34" charset="0"/>
              <a:buChar char="•"/>
            </a:pP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buFont typeface="Arial" pitchFamily="34" charset="0"/>
              <a:buChar char="•"/>
            </a:pP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buFont typeface="Arial" pitchFamily="34" charset="0"/>
              <a:buChar char="•"/>
            </a:pPr>
            <a:endParaRPr kumimoji="0" lang="en-US" altLang="ko-KR" sz="7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취급중단시 조치내용</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buFont typeface="Arial" pitchFamily="34" charset="0"/>
              <a:buChar char="•"/>
            </a:pP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buFont typeface="Arial" pitchFamily="34" charset="0"/>
              <a:buChar char="•"/>
            </a:pP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Aft>
                <a:spcPts val="900"/>
              </a:spcAft>
              <a:buSzPct val="85000"/>
            </a:pPr>
            <a:endParaRPr kumimoji="0" lang="en-US" altLang="ko-KR" sz="24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20000"/>
              </a:lnSpc>
              <a:spcBef>
                <a:spcPts val="1200"/>
              </a:spcBef>
              <a:spcAft>
                <a:spcPts val="9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취급방식변경시 조치내용</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6" name="Group 4"/>
          <p:cNvGraphicFramePr>
            <a:graphicFrameLocks noGrp="1"/>
          </p:cNvGraphicFramePr>
          <p:nvPr/>
        </p:nvGraphicFramePr>
        <p:xfrm>
          <a:off x="684213" y="2420938"/>
          <a:ext cx="7848600" cy="971550"/>
        </p:xfrm>
        <a:graphic>
          <a:graphicData uri="http://schemas.openxmlformats.org/drawingml/2006/table">
            <a:tbl>
              <a:tblPr/>
              <a:tblGrid>
                <a:gridCol w="7848600">
                  <a:extLst>
                    <a:ext uri="{9D8B030D-6E8A-4147-A177-3AD203B41FA5}">
                      <a16:colId xmlns:a16="http://schemas.microsoft.com/office/drawing/2014/main" val="20000"/>
                    </a:ext>
                  </a:extLst>
                </a:gridCol>
              </a:tblGrid>
              <a:tr h="971550">
                <a:tc>
                  <a:txBody>
                    <a:bodyPr/>
                    <a:lstStyle/>
                    <a:p>
                      <a:pPr marL="180000" indent="-180000" fontAlgn="base" latinLnBrk="1">
                        <a:lnSpc>
                          <a:spcPct val="100000"/>
                        </a:lnSpc>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 취급시설을 </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일 이상 가동하지 않는 경우</a:t>
                      </a:r>
                    </a:p>
                    <a:p>
                      <a:pPr marL="180000" indent="-180000" fontAlgn="base" latinLnBrk="1">
                        <a:lnSpc>
                          <a:spcPct val="100000"/>
                        </a:lnSpc>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유해화학물질의 취급을 </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일 이상 중단한 경우</a:t>
                      </a:r>
                    </a:p>
                    <a:p>
                      <a:pPr marL="180000" indent="-180000" fontAlgn="base" latinLnBrk="1">
                        <a:lnSpc>
                          <a:spcPct val="100000"/>
                        </a:lnSpc>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취급방식을 수동으로 변경하는 등 작업자가 직접 유해화학물질을 취급하도록 변경한 경우</a:t>
                      </a:r>
                    </a:p>
                  </a:txBody>
                  <a:tcPr marL="107996" marR="32399"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Group 4"/>
          <p:cNvGraphicFramePr>
            <a:graphicFrameLocks noGrp="1"/>
          </p:cNvGraphicFramePr>
          <p:nvPr/>
        </p:nvGraphicFramePr>
        <p:xfrm>
          <a:off x="684213" y="3897313"/>
          <a:ext cx="7848600" cy="1403350"/>
        </p:xfrm>
        <a:graphic>
          <a:graphicData uri="http://schemas.openxmlformats.org/drawingml/2006/table">
            <a:tbl>
              <a:tblPr/>
              <a:tblGrid>
                <a:gridCol w="7848600">
                  <a:extLst>
                    <a:ext uri="{9D8B030D-6E8A-4147-A177-3AD203B41FA5}">
                      <a16:colId xmlns:a16="http://schemas.microsoft.com/office/drawing/2014/main" val="20000"/>
                    </a:ext>
                  </a:extLst>
                </a:gridCol>
              </a:tblGrid>
              <a:tr h="1403350">
                <a:tc>
                  <a:txBody>
                    <a:bodyPr/>
                    <a:lstStyle/>
                    <a:p>
                      <a:pPr marL="180000" indent="-180000" fontAlgn="base" latinLnBrk="1">
                        <a:lnSpc>
                          <a:spcPct val="10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외부인의 출입이 없도록 출입을 통제하기 위한 대책을 마련할 것</a:t>
                      </a:r>
                    </a:p>
                    <a:p>
                      <a:pPr marL="180000" indent="-180000" fontAlgn="base" latinLnBrk="1">
                        <a:lnSpc>
                          <a:spcPct val="10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유해화학물질이 환경으로의 배출이 없도록 취급시설을 밀폐할 것</a:t>
                      </a:r>
                    </a:p>
                    <a:p>
                      <a:pPr marL="180000" indent="-180000" fontAlgn="base" latinLnBrk="1">
                        <a:lnSpc>
                          <a:spcPct val="10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유해화학물질 취급시설의 주기적인 자체점검 계획을 마련할 것</a:t>
                      </a:r>
                    </a:p>
                    <a:p>
                      <a:pPr marL="180000" indent="-180000" fontAlgn="base" latinLnBrk="1">
                        <a:lnSpc>
                          <a:spcPct val="10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저온 동파로 인한 화학사고를 예방하기 위한 보온 대책을 마련할 것</a:t>
                      </a:r>
                    </a:p>
                    <a:p>
                      <a:pPr marL="180000" indent="-180000" fontAlgn="base" latinLnBrk="1">
                        <a:lnSpc>
                          <a:spcPct val="10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취급 중단기간이 </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60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일을 초과하는 경우에는 사업장의 잔여 유해화학물질을 처분할 것</a:t>
                      </a:r>
                    </a:p>
                  </a:txBody>
                  <a:tcPr marL="107996" marR="32399"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8" name="Group 4"/>
          <p:cNvGraphicFramePr>
            <a:graphicFrameLocks noGrp="1"/>
          </p:cNvGraphicFramePr>
          <p:nvPr/>
        </p:nvGraphicFramePr>
        <p:xfrm>
          <a:off x="684213" y="5805488"/>
          <a:ext cx="7848600" cy="647700"/>
        </p:xfrm>
        <a:graphic>
          <a:graphicData uri="http://schemas.openxmlformats.org/drawingml/2006/table">
            <a:tbl>
              <a:tblPr/>
              <a:tblGrid>
                <a:gridCol w="7848600">
                  <a:extLst>
                    <a:ext uri="{9D8B030D-6E8A-4147-A177-3AD203B41FA5}">
                      <a16:colId xmlns:a16="http://schemas.microsoft.com/office/drawing/2014/main" val="20000"/>
                    </a:ext>
                  </a:extLst>
                </a:gridCol>
              </a:tblGrid>
              <a:tr h="647700">
                <a:tc>
                  <a:txBody>
                    <a:bodyPr/>
                    <a:lstStyle/>
                    <a:p>
                      <a:pPr marL="180000" indent="-180000" fontAlgn="base" latinLnBrk="1">
                        <a:lnSpc>
                          <a:spcPct val="100000"/>
                        </a:lnSpc>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법 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14</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따른 개인보호장구를 착용할 것</a:t>
                      </a:r>
                    </a:p>
                    <a:p>
                      <a:pPr marL="180000" indent="-180000" fontAlgn="base" latinLnBrk="1">
                        <a:lnSpc>
                          <a:spcPct val="100000"/>
                        </a:lnSpc>
                        <a:spcAft>
                          <a:spcPts val="6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대기</a:t>
                      </a:r>
                      <a:r>
                        <a:rPr lang="ko-KR" altLang="en-US" sz="1400" kern="1200" dirty="0" smtClean="0">
                          <a:solidFill>
                            <a:schemeClr val="tx1"/>
                          </a:solidFill>
                          <a:effectLst/>
                          <a:latin typeface="맑은 고딕"/>
                          <a:ea typeface="맑은 고딕"/>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수계</a:t>
                      </a:r>
                      <a:r>
                        <a:rPr lang="ko-KR" altLang="en-US" sz="1400" kern="1200" dirty="0" smtClean="0">
                          <a:solidFill>
                            <a:schemeClr val="tx1"/>
                          </a:solidFill>
                          <a:effectLst/>
                          <a:latin typeface="맑은 고딕"/>
                          <a:ea typeface="맑은 고딕"/>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토양 등 환경으로 배출되는  유해화학물질이 없도록 할 것</a:t>
                      </a:r>
                    </a:p>
                  </a:txBody>
                  <a:tcPr marL="107996" marR="32399"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모서리가 둥근 직사각형 3"/>
          <p:cNvSpPr>
            <a:spLocks noChangeArrowheads="1"/>
          </p:cNvSpPr>
          <p:nvPr/>
        </p:nvSpPr>
        <p:spPr bwMode="auto">
          <a:xfrm>
            <a:off x="395288" y="97313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폐업 또는 휴업</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법</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34</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규칙</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39</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endParaRPr kumimoji="0" lang="en-US" altLang="ko-KR" sz="10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75779" name="모서리가 둥근 직사각형 4"/>
          <p:cNvSpPr>
            <a:spLocks noChangeArrowheads="1"/>
          </p:cNvSpPr>
          <p:nvPr/>
        </p:nvSpPr>
        <p:spPr bwMode="auto">
          <a:xfrm>
            <a:off x="539750" y="1441450"/>
            <a:ext cx="8243888" cy="2563813"/>
          </a:xfrm>
          <a:prstGeom prst="roundRect">
            <a:avLst>
              <a:gd name="adj" fmla="val 0"/>
            </a:avLst>
          </a:prstGeom>
          <a:noFill/>
          <a:ln w="9525">
            <a:noFill/>
            <a:round/>
            <a:headEnd/>
            <a:tailEnd/>
          </a:ln>
        </p:spPr>
        <p:txBody>
          <a:bodyPr lIns="108000">
            <a:spAutoFit/>
          </a:bodyPr>
          <a:lstStyle/>
          <a:p>
            <a:pPr marL="179388" indent="-179388" defTabSz="1042988" eaLnBrk="0" hangingPunct="0">
              <a:lnSpc>
                <a:spcPct val="130000"/>
              </a:lnSpc>
              <a:spcAft>
                <a:spcPts val="900"/>
              </a:spcAft>
              <a:buSzPct val="85000"/>
              <a:buFont typeface="Arial" pitchFamily="34" charset="0"/>
              <a:buChar char="•"/>
            </a:pP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신고</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유해화학물질 영업자가 영업을 폐업 또는 휴업하려면 그 예정일 </a:t>
            </a:r>
            <a:r>
              <a:rPr kumimoji="0" lang="en-US" altLang="ko-KR" sz="1600">
                <a:solidFill>
                  <a:srgbClr val="FF0000"/>
                </a:solidFill>
                <a:latin typeface="HY헤드라인M" pitchFamily="18" charset="-127"/>
                <a:ea typeface="HY헤드라인M" pitchFamily="18" charset="-127"/>
                <a:cs typeface="Arial" pitchFamily="34" charset="0"/>
                <a:sym typeface="맑은 고딕" pitchFamily="50" charset="-127"/>
              </a:rPr>
              <a:t>10</a:t>
            </a:r>
            <a:r>
              <a:rPr kumimoji="0" lang="ko-KR" altLang="en-US" sz="1600">
                <a:solidFill>
                  <a:srgbClr val="FF0000"/>
                </a:solidFill>
                <a:latin typeface="HY헤드라인M" pitchFamily="18" charset="-127"/>
                <a:ea typeface="HY헤드라인M" pitchFamily="18" charset="-127"/>
                <a:cs typeface="Arial" pitchFamily="34" charset="0"/>
                <a:sym typeface="맑은 고딕" pitchFamily="50" charset="-127"/>
              </a:rPr>
              <a:t>일 전에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지방환경관서의 장에게 </a:t>
            </a:r>
            <a:r>
              <a:rPr kumimoji="0" lang="ko-KR" altLang="en-US" sz="1600">
                <a:solidFill>
                  <a:srgbClr val="FF0000"/>
                </a:solidFill>
                <a:latin typeface="HY헤드라인M" pitchFamily="18" charset="-127"/>
                <a:ea typeface="HY헤드라인M" pitchFamily="18" charset="-127"/>
                <a:cs typeface="Arial" pitchFamily="34" charset="0"/>
                <a:sym typeface="맑은 고딕" pitchFamily="50" charset="-127"/>
              </a:rPr>
              <a:t>신고</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폐업의 경우는 미리 </a:t>
            </a:r>
            <a:r>
              <a:rPr kumimoji="0" lang="ko-KR" altLang="en-US" sz="1600">
                <a:solidFill>
                  <a:srgbClr val="FF0000"/>
                </a:solidFill>
                <a:latin typeface="HY헤드라인M" pitchFamily="18" charset="-127"/>
                <a:ea typeface="HY헤드라인M" pitchFamily="18" charset="-127"/>
                <a:cs typeface="Arial" pitchFamily="34" charset="0"/>
                <a:sym typeface="맑은 고딕" pitchFamily="50" charset="-127"/>
              </a:rPr>
              <a:t>잔여 유해화학물질 처분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후</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p>
          <a:p>
            <a:pPr marL="179388" indent="-179388" defTabSz="1042988" eaLnBrk="0" hangingPunct="0">
              <a:lnSpc>
                <a:spcPct val="130000"/>
              </a:lnSpc>
              <a:spcAft>
                <a:spcPts val="900"/>
              </a:spcAft>
              <a:buSzPct val="85000"/>
              <a:buFont typeface="Arial" pitchFamily="34" charset="0"/>
              <a:buChar char="•"/>
            </a:pP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확인</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지방환경관서의 장은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7</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일 이내에 유해화학물질 처리 및 보관 등에 대한 실태를 확인</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점검</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179388" indent="-179388" defTabSz="1042988" eaLnBrk="0" hangingPunct="0">
              <a:lnSpc>
                <a:spcPct val="130000"/>
              </a:lnSpc>
              <a:spcAft>
                <a:spcPts val="900"/>
              </a:spcAft>
              <a:buSzPct val="85000"/>
              <a:buFont typeface="Arial" pitchFamily="34" charset="0"/>
              <a:buChar char="•"/>
            </a:pP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조치명령</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확인결과 사람의 건강이나 환경을 해칠 우려가 있다고 인정하면 해당 유해화학물질 영업자에게 폐업 또는 휴업 전에 해당 유해화학물질의 위해성 방지를 위하여 필요한 조치를 취할 것을 명령</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75780" name="TextBox 5"/>
          <p:cNvSpPr txBox="1">
            <a:spLocks noChangeArrowheads="1"/>
          </p:cNvSpPr>
          <p:nvPr/>
        </p:nvSpPr>
        <p:spPr bwMode="auto">
          <a:xfrm>
            <a:off x="1116013" y="4581525"/>
            <a:ext cx="6985000" cy="1079500"/>
          </a:xfrm>
          <a:prstGeom prst="rect">
            <a:avLst/>
          </a:prstGeom>
          <a:noFill/>
          <a:ln w="9525">
            <a:solidFill>
              <a:schemeClr val="tx1"/>
            </a:solidFill>
            <a:miter lim="800000"/>
            <a:headEnd/>
            <a:tailEnd/>
          </a:ln>
        </p:spPr>
        <p:txBody>
          <a:bodyPr anchor="ctr"/>
          <a:lstStyle/>
          <a:p>
            <a:pPr algn="ctr">
              <a:lnSpc>
                <a:spcPct val="150000"/>
              </a:lnSpc>
            </a:pPr>
            <a:r>
              <a:rPr kumimoji="0" lang="ko-KR" altLang="en-US" sz="1400">
                <a:solidFill>
                  <a:srgbClr val="000000"/>
                </a:solidFill>
                <a:latin typeface="HY헤드라인M" pitchFamily="18" charset="-127"/>
                <a:ea typeface="HY헤드라인M" pitchFamily="18" charset="-127"/>
              </a:rPr>
              <a:t>잔여 유해화학물질 미처분 </a:t>
            </a:r>
            <a:r>
              <a:rPr kumimoji="0" lang="en-US" altLang="ko-KR" sz="1400">
                <a:solidFill>
                  <a:srgbClr val="000000"/>
                </a:solidFill>
                <a:latin typeface="HY헤드라인M" pitchFamily="18" charset="-127"/>
                <a:ea typeface="HY헤드라인M" pitchFamily="18" charset="-127"/>
              </a:rPr>
              <a:t>: 5</a:t>
            </a:r>
            <a:r>
              <a:rPr kumimoji="0" lang="ko-KR" altLang="en-US" sz="1400">
                <a:solidFill>
                  <a:srgbClr val="000000"/>
                </a:solidFill>
                <a:latin typeface="HY헤드라인M" pitchFamily="18" charset="-127"/>
                <a:ea typeface="HY헤드라인M" pitchFamily="18" charset="-127"/>
              </a:rPr>
              <a:t>년 이하의 징역 또는 </a:t>
            </a:r>
            <a:r>
              <a:rPr kumimoji="0" lang="en-US" altLang="ko-KR" sz="1400">
                <a:solidFill>
                  <a:srgbClr val="000000"/>
                </a:solidFill>
                <a:latin typeface="HY헤드라인M" pitchFamily="18" charset="-127"/>
                <a:ea typeface="HY헤드라인M" pitchFamily="18" charset="-127"/>
              </a:rPr>
              <a:t>1</a:t>
            </a:r>
            <a:r>
              <a:rPr kumimoji="0" lang="ko-KR" altLang="en-US" sz="1400">
                <a:solidFill>
                  <a:srgbClr val="000000"/>
                </a:solidFill>
                <a:latin typeface="HY헤드라인M" pitchFamily="18" charset="-127"/>
                <a:ea typeface="HY헤드라인M" pitchFamily="18" charset="-127"/>
              </a:rPr>
              <a:t>억원 이하의 벌금</a:t>
            </a:r>
            <a:endParaRPr kumimoji="0" lang="en-US" altLang="ko-KR" sz="1400">
              <a:solidFill>
                <a:srgbClr val="000000"/>
              </a:solidFill>
              <a:latin typeface="HY헤드라인M" pitchFamily="18" charset="-127"/>
              <a:ea typeface="HY헤드라인M" pitchFamily="18" charset="-127"/>
            </a:endParaRPr>
          </a:p>
          <a:p>
            <a:pPr algn="ctr">
              <a:lnSpc>
                <a:spcPct val="150000"/>
              </a:lnSpc>
            </a:pPr>
            <a:r>
              <a:rPr kumimoji="0" lang="ko-KR" altLang="en-US" sz="1400">
                <a:solidFill>
                  <a:srgbClr val="000000"/>
                </a:solidFill>
                <a:latin typeface="HY헤드라인M" pitchFamily="18" charset="-127"/>
                <a:ea typeface="HY헤드라인M" pitchFamily="18" charset="-127"/>
              </a:rPr>
              <a:t>휴</a:t>
            </a:r>
            <a:r>
              <a:rPr kumimoji="0" lang="en-US" altLang="ko-KR" sz="1400">
                <a:solidFill>
                  <a:srgbClr val="000000"/>
                </a:solidFill>
                <a:latin typeface="HY헤드라인M" pitchFamily="18" charset="-127"/>
                <a:ea typeface="HY헤드라인M" pitchFamily="18" charset="-127"/>
              </a:rPr>
              <a:t>·</a:t>
            </a:r>
            <a:r>
              <a:rPr kumimoji="0" lang="ko-KR" altLang="en-US" sz="1400">
                <a:solidFill>
                  <a:srgbClr val="000000"/>
                </a:solidFill>
                <a:latin typeface="HY헤드라인M" pitchFamily="18" charset="-127"/>
                <a:ea typeface="HY헤드라인M" pitchFamily="18" charset="-127"/>
              </a:rPr>
              <a:t>폐업 전 조치명령 미이행 </a:t>
            </a:r>
            <a:r>
              <a:rPr kumimoji="0" lang="en-US" altLang="ko-KR" sz="1400">
                <a:solidFill>
                  <a:srgbClr val="000000"/>
                </a:solidFill>
                <a:latin typeface="HY헤드라인M" pitchFamily="18" charset="-127"/>
                <a:ea typeface="HY헤드라인M" pitchFamily="18" charset="-127"/>
              </a:rPr>
              <a:t>: 3</a:t>
            </a:r>
            <a:r>
              <a:rPr kumimoji="0" lang="ko-KR" altLang="en-US" sz="1400">
                <a:solidFill>
                  <a:srgbClr val="000000"/>
                </a:solidFill>
                <a:latin typeface="HY헤드라인M" pitchFamily="18" charset="-127"/>
                <a:ea typeface="HY헤드라인M" pitchFamily="18" charset="-127"/>
              </a:rPr>
              <a:t>년 이하의 징역 또는 </a:t>
            </a:r>
            <a:r>
              <a:rPr kumimoji="0" lang="en-US" altLang="ko-KR" sz="1400">
                <a:solidFill>
                  <a:srgbClr val="000000"/>
                </a:solidFill>
                <a:latin typeface="HY헤드라인M" pitchFamily="18" charset="-127"/>
                <a:ea typeface="HY헤드라인M" pitchFamily="18" charset="-127"/>
              </a:rPr>
              <a:t>5</a:t>
            </a:r>
            <a:r>
              <a:rPr kumimoji="0" lang="ko-KR" altLang="en-US" sz="1400">
                <a:solidFill>
                  <a:srgbClr val="000000"/>
                </a:solidFill>
                <a:latin typeface="HY헤드라인M" pitchFamily="18" charset="-127"/>
                <a:ea typeface="HY헤드라인M" pitchFamily="18" charset="-127"/>
              </a:rPr>
              <a:t>천만원 이하의 벌금</a:t>
            </a:r>
            <a:endParaRPr kumimoji="0" lang="en-US" altLang="ko-KR" sz="1400">
              <a:solidFill>
                <a:srgbClr val="000000"/>
              </a:solidFill>
              <a:latin typeface="HY헤드라인M" pitchFamily="18" charset="-127"/>
              <a:ea typeface="HY헤드라인M" pitchFamily="18" charset="-127"/>
            </a:endParaRPr>
          </a:p>
          <a:p>
            <a:pPr algn="ctr">
              <a:lnSpc>
                <a:spcPct val="150000"/>
              </a:lnSpc>
            </a:pPr>
            <a:r>
              <a:rPr kumimoji="0" lang="ko-KR" altLang="en-US" sz="1400">
                <a:solidFill>
                  <a:srgbClr val="000000"/>
                </a:solidFill>
                <a:latin typeface="HY헤드라인M" pitchFamily="18" charset="-127"/>
                <a:ea typeface="HY헤드라인M" pitchFamily="18" charset="-127"/>
              </a:rPr>
              <a:t>휴</a:t>
            </a:r>
            <a:r>
              <a:rPr kumimoji="0" lang="en-US" altLang="ko-KR" sz="1400">
                <a:solidFill>
                  <a:srgbClr val="000000"/>
                </a:solidFill>
                <a:latin typeface="HY헤드라인M" pitchFamily="18" charset="-127"/>
                <a:ea typeface="HY헤드라인M" pitchFamily="18" charset="-127"/>
              </a:rPr>
              <a:t>·</a:t>
            </a:r>
            <a:r>
              <a:rPr kumimoji="0" lang="ko-KR" altLang="en-US" sz="1400">
                <a:solidFill>
                  <a:srgbClr val="000000"/>
                </a:solidFill>
                <a:latin typeface="HY헤드라인M" pitchFamily="18" charset="-127"/>
                <a:ea typeface="HY헤드라인M" pitchFamily="18" charset="-127"/>
              </a:rPr>
              <a:t>폐업 신고 미실시 </a:t>
            </a:r>
            <a:r>
              <a:rPr kumimoji="0" lang="en-US" altLang="ko-KR" sz="1400">
                <a:solidFill>
                  <a:srgbClr val="000000"/>
                </a:solidFill>
                <a:latin typeface="HY헤드라인M" pitchFamily="18" charset="-127"/>
                <a:ea typeface="HY헤드라인M" pitchFamily="18" charset="-127"/>
              </a:rPr>
              <a:t>: 1</a:t>
            </a:r>
            <a:r>
              <a:rPr kumimoji="0" lang="ko-KR" altLang="en-US" sz="1400">
                <a:solidFill>
                  <a:srgbClr val="000000"/>
                </a:solidFill>
                <a:latin typeface="HY헤드라인M" pitchFamily="18" charset="-127"/>
                <a:ea typeface="HY헤드라인M" pitchFamily="18" charset="-127"/>
              </a:rPr>
              <a:t>천만원 이하의 과대료</a:t>
            </a:r>
            <a:r>
              <a:rPr kumimoji="0" lang="en-US" altLang="ko-KR" sz="1400">
                <a:solidFill>
                  <a:srgbClr val="000000"/>
                </a:solidFill>
                <a:latin typeface="HY헤드라인M" pitchFamily="18" charset="-127"/>
                <a:ea typeface="HY헤드라인M" pitchFamily="18" charset="-127"/>
              </a:rPr>
              <a:t>   </a:t>
            </a:r>
            <a:endParaRPr kumimoji="0" lang="ko-KR" altLang="en-US" sz="1400">
              <a:solidFill>
                <a:srgbClr val="000000"/>
              </a:solidFill>
              <a:latin typeface="HY헤드라인M" pitchFamily="18" charset="-127"/>
              <a:ea typeface="HY헤드라인M" pitchFamily="18" charset="-127"/>
            </a:endParaRPr>
          </a:p>
        </p:txBody>
      </p:sp>
      <p:sp>
        <p:nvSpPr>
          <p:cNvPr id="8" name="직사각형 7"/>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유해화학물질 취급중단∙</a:t>
            </a: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휴</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∙폐업</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34</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영업 허가취소</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영업정지</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35</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76803" name="모서리가 둥근 직사각형 3"/>
          <p:cNvSpPr>
            <a:spLocks noChangeArrowheads="1"/>
          </p:cNvSpPr>
          <p:nvPr/>
        </p:nvSpPr>
        <p:spPr bwMode="auto">
          <a:xfrm>
            <a:off x="395288" y="908050"/>
            <a:ext cx="82804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영업허가취소</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법</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35</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en-US" altLang="ko-KR">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a:solidFill>
                  <a:srgbClr val="000000"/>
                </a:solidFill>
                <a:latin typeface="HY헤드라인M" pitchFamily="18" charset="-127"/>
                <a:ea typeface="HY헤드라인M" pitchFamily="18" charset="-127"/>
                <a:cs typeface="Arial" pitchFamily="34" charset="0"/>
                <a:sym typeface="맑은 고딕" pitchFamily="50" charset="-127"/>
              </a:rPr>
              <a:t>아래에 해당하는 경우 반드시 영업허가를 취소해야 함</a:t>
            </a:r>
            <a:endPar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5" name="Group 4"/>
          <p:cNvGraphicFramePr>
            <a:graphicFrameLocks noGrp="1"/>
          </p:cNvGraphicFramePr>
          <p:nvPr/>
        </p:nvGraphicFramePr>
        <p:xfrm>
          <a:off x="611188" y="1341438"/>
          <a:ext cx="7956550" cy="2879725"/>
        </p:xfrm>
        <a:graphic>
          <a:graphicData uri="http://schemas.openxmlformats.org/drawingml/2006/table">
            <a:tbl>
              <a:tblPr/>
              <a:tblGrid>
                <a:gridCol w="7956550">
                  <a:extLst>
                    <a:ext uri="{9D8B030D-6E8A-4147-A177-3AD203B41FA5}">
                      <a16:colId xmlns:a16="http://schemas.microsoft.com/office/drawing/2014/main" val="20000"/>
                    </a:ext>
                  </a:extLst>
                </a:gridCol>
              </a:tblGrid>
              <a:tr h="2879725">
                <a:tc>
                  <a:txBody>
                    <a:bodyPr/>
                    <a:lstStyle/>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18</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조를 위반하여 금지물질을 취급한 경우</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다른 법령에 따라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27</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 각 호에 따른 유해화학물질 영업과 관계되는 인가</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허가 등이 취소되어 영업을 계속할 수 없다고 인정되는 경우</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거짓이나 그 밖의 부정한 방법으로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28</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조에 따른 영업허가를 받은 경우</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 영업허가를 받은 자가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28</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항 후단에 따른 조건을 준수하지 아니한 경우</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유해화학물질 영업자가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30</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 각 호의 어느 하나에 해당하게 된 경우</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다만</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법인의 임원 중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30</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조제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1</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호부터 제</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호까지의 규정 중 어느 하나에 해당하는 자가 있는 경우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6</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개월 이내에 그 임원을 바꾸어 임명한 경우에는 그러하지 아니하다</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p>
                    <a:p>
                      <a:pPr marL="179388" marR="0" lvl="0" indent="-179388" algn="l" defTabSz="1042988" rtl="0" eaLnBrk="0" fontAlgn="base" latinLnBrk="1" hangingPunct="0">
                        <a:lnSpc>
                          <a:spcPct val="120000"/>
                        </a:lnSpc>
                        <a:spcBef>
                          <a:spcPct val="0"/>
                        </a:spcBef>
                        <a:spcAft>
                          <a:spcPts val="600"/>
                        </a:spcAft>
                        <a:buClrTx/>
                        <a:buSzPct val="85000"/>
                        <a:buFont typeface="맑은 고딕" pitchFamily="50" charset="-127"/>
                        <a:buAutoNum type="arabicPeriod"/>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2</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년에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회 이상 영업정지 처분을 받은 경우</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108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76810" name="모서리가 둥근 직사각형 5"/>
          <p:cNvSpPr>
            <a:spLocks noChangeArrowheads="1"/>
          </p:cNvSpPr>
          <p:nvPr/>
        </p:nvSpPr>
        <p:spPr bwMode="auto">
          <a:xfrm>
            <a:off x="395288" y="4400550"/>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영업허가취소 또는 영업정지</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법</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35</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p>
        </p:txBody>
      </p:sp>
      <p:sp>
        <p:nvSpPr>
          <p:cNvPr id="76811" name="모서리가 둥근 직사각형 6"/>
          <p:cNvSpPr>
            <a:spLocks noChangeArrowheads="1"/>
          </p:cNvSpPr>
          <p:nvPr/>
        </p:nvSpPr>
        <p:spPr bwMode="auto">
          <a:xfrm>
            <a:off x="539750" y="4792663"/>
            <a:ext cx="8243888" cy="982662"/>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10000"/>
              </a:lnSpc>
              <a:spcAft>
                <a:spcPts val="6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법제</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35</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조제</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2</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항 제</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호부터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제</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26</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호까지에 해당하는 경우</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6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영업허가를 취소하거나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6</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개월 이내의 기간을 정하여 영업의 전부 또는 일부를 정지시킬 수 있음</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과징금 부과</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36</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3" name="모서리가 둥근 직사각형 12"/>
          <p:cNvSpPr>
            <a:spLocks noChangeArrowheads="1"/>
          </p:cNvSpPr>
          <p:nvPr/>
        </p:nvSpPr>
        <p:spPr bwMode="auto">
          <a:xfrm>
            <a:off x="395288" y="1052513"/>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부과원칙</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법</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36</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 </a:t>
            </a:r>
          </a:p>
        </p:txBody>
      </p:sp>
      <p:sp>
        <p:nvSpPr>
          <p:cNvPr id="14" name="모서리가 둥근 직사각형 13"/>
          <p:cNvSpPr>
            <a:spLocks noChangeArrowheads="1"/>
          </p:cNvSpPr>
          <p:nvPr/>
        </p:nvSpPr>
        <p:spPr bwMode="auto">
          <a:xfrm>
            <a:off x="539750" y="1433513"/>
            <a:ext cx="8243888" cy="113347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영업정지처분을 갈음하여 해당 사업장 매출액의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100</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분의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5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이하의 과징금 부과 가능</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단</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단일사업장을 보유하고 있는 기업은 매출액의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천분의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25</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를 초과하지 못함</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위반행위의 종류</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사업규모</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위반횟수 등을 참작하여 부과기준 결정</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15" name="모서리가 둥근 직사각형 14"/>
          <p:cNvSpPr>
            <a:spLocks noChangeArrowheads="1"/>
          </p:cNvSpPr>
          <p:nvPr/>
        </p:nvSpPr>
        <p:spPr bwMode="auto">
          <a:xfrm>
            <a:off x="395288" y="2762250"/>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산정기준</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영</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14</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 </a:t>
            </a:r>
          </a:p>
        </p:txBody>
      </p:sp>
      <p:sp>
        <p:nvSpPr>
          <p:cNvPr id="16" name="모서리가 둥근 직사각형 15"/>
          <p:cNvSpPr>
            <a:spLocks noChangeArrowheads="1"/>
          </p:cNvSpPr>
          <p:nvPr/>
        </p:nvSpPr>
        <p:spPr bwMode="auto">
          <a:xfrm>
            <a:off x="539750" y="3860800"/>
            <a:ext cx="8243888" cy="113347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영업정지일수</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위반행위 종류</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위반횟수를 고려하여 산정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개월은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30</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일</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20000"/>
              </a:lnSpc>
              <a:spcAft>
                <a:spcPts val="600"/>
              </a:spcAft>
              <a:buSzPct val="85000"/>
              <a:buFont typeface="Arial" pitchFamily="34" charset="0"/>
              <a:buChar char="•"/>
            </a:pP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1</a:t>
            </a:r>
            <a:r>
              <a:rPr kumimoji="0" lang="ko-KR" altLang="en-US" sz="1600">
                <a:solidFill>
                  <a:srgbClr val="031CD7"/>
                </a:solidFill>
                <a:latin typeface="HY헤드라인M" pitchFamily="18" charset="-127"/>
                <a:ea typeface="HY헤드라인M" pitchFamily="18" charset="-127"/>
                <a:cs typeface="Arial" pitchFamily="34" charset="0"/>
                <a:sym typeface="맑은 고딕" pitchFamily="50" charset="-127"/>
              </a:rPr>
              <a:t>일당 과징금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해당 사업장 연간 매출액의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1/3,600 (</a:t>
            </a: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단일사업장은 </a:t>
            </a:r>
            <a:r>
              <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rPr>
              <a:t>1/7,200)</a:t>
            </a:r>
          </a:p>
          <a:p>
            <a:pPr marL="215900" indent="-215900" defTabSz="1042988" eaLnBrk="0" hangingPunct="0">
              <a:lnSpc>
                <a:spcPct val="120000"/>
              </a:lnSpc>
              <a:spcAft>
                <a:spcPts val="600"/>
              </a:spcAft>
              <a:buSzPct val="85000"/>
              <a:buFont typeface="Arial" pitchFamily="34" charset="0"/>
              <a:buChar char="•"/>
            </a:pPr>
            <a:r>
              <a:rPr kumimoji="0" lang="ko-KR" altLang="en-US" sz="1600">
                <a:solidFill>
                  <a:srgbClr val="000000"/>
                </a:solidFill>
                <a:latin typeface="HY헤드라인M" pitchFamily="18" charset="-127"/>
                <a:ea typeface="HY헤드라인M" pitchFamily="18" charset="-127"/>
                <a:cs typeface="Arial" pitchFamily="34" charset="0"/>
                <a:sym typeface="맑은 고딕" pitchFamily="50" charset="-127"/>
              </a:rPr>
              <a:t>연간 매출액</a:t>
            </a:r>
            <a:endParaRPr kumimoji="0" lang="en-US" altLang="ko-KR" sz="1600">
              <a:solidFill>
                <a:srgbClr val="000000"/>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17" name="Group 4"/>
          <p:cNvGraphicFramePr>
            <a:graphicFrameLocks noGrp="1"/>
          </p:cNvGraphicFramePr>
          <p:nvPr/>
        </p:nvGraphicFramePr>
        <p:xfrm>
          <a:off x="792163" y="5013325"/>
          <a:ext cx="7667625" cy="1368425"/>
        </p:xfrm>
        <a:graphic>
          <a:graphicData uri="http://schemas.openxmlformats.org/drawingml/2006/table">
            <a:tbl>
              <a:tblPr/>
              <a:tblGrid>
                <a:gridCol w="7667625">
                  <a:extLst>
                    <a:ext uri="{9D8B030D-6E8A-4147-A177-3AD203B41FA5}">
                      <a16:colId xmlns:a16="http://schemas.microsoft.com/office/drawing/2014/main" val="20000"/>
                    </a:ext>
                  </a:extLst>
                </a:gridCol>
              </a:tblGrid>
              <a:tr h="1368425">
                <a:tc>
                  <a:txBody>
                    <a:bodyPr/>
                    <a:lstStyle/>
                    <a:p>
                      <a:pPr marL="179388" marR="0" lvl="0" indent="-179388" algn="l" defTabSz="1042988" rtl="0" eaLnBrk="0" fontAlgn="base" latinLnBrk="1" hangingPunct="0">
                        <a:lnSpc>
                          <a:spcPct val="130000"/>
                        </a:lnSpc>
                        <a:spcBef>
                          <a:spcPct val="0"/>
                        </a:spcBef>
                        <a:spcAft>
                          <a:spcPts val="6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영업의 전부를 정지하는 경우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직전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3</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개 사업연도의 연평균 매출액</a:t>
                      </a:r>
                    </a:p>
                    <a:p>
                      <a:pPr marL="179388" marR="0" lvl="0" indent="-179388" algn="l" defTabSz="1042988" rtl="0" eaLnBrk="0" fontAlgn="base" latinLnBrk="1" hangingPunct="0">
                        <a:lnSpc>
                          <a:spcPct val="130000"/>
                        </a:lnSpc>
                        <a:spcBef>
                          <a:spcPct val="0"/>
                        </a:spcBef>
                        <a:spcAft>
                          <a:spcPct val="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영업의 일부를 정지하는 경우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연평균 매출액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영업정지 대상시설의 매출액 비율</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p>
                      <a:pPr marL="179388" marR="0" lvl="0" indent="-179388" algn="l" defTabSz="1042988" rtl="0" eaLnBrk="0" fontAlgn="base" latinLnBrk="1" hangingPunct="0">
                        <a:lnSpc>
                          <a:spcPct val="130000"/>
                        </a:lnSpc>
                        <a:spcBef>
                          <a:spcPct val="0"/>
                        </a:spcBef>
                        <a:spcAft>
                          <a:spcPts val="600"/>
                        </a:spcAft>
                        <a:buClrTx/>
                        <a:buSzPct val="85000"/>
                        <a:buFont typeface="+mj-lt"/>
                        <a:buNone/>
                        <a:tabLst/>
                      </a:pP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비율산정이 곤란한 경우에는 연평균 매출액에서 해당 영업정지 대상 시설에서 직접 제조 후 판매한 금액 또는 자산 가치 비율을 곱한 금액</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108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8" name="표 17"/>
          <p:cNvGraphicFramePr>
            <a:graphicFrameLocks noGrp="1"/>
          </p:cNvGraphicFramePr>
          <p:nvPr/>
        </p:nvGraphicFramePr>
        <p:xfrm>
          <a:off x="1258888" y="3273425"/>
          <a:ext cx="6300786" cy="371475"/>
        </p:xfrm>
        <a:graphic>
          <a:graphicData uri="http://schemas.openxmlformats.org/drawingml/2006/table">
            <a:tbl>
              <a:tblPr firstRow="1" bandRow="1">
                <a:tableStyleId>{5940675A-B579-460E-94D1-54222C63F5DA}</a:tableStyleId>
              </a:tblPr>
              <a:tblGrid>
                <a:gridCol w="1620202">
                  <a:extLst>
                    <a:ext uri="{9D8B030D-6E8A-4147-A177-3AD203B41FA5}">
                      <a16:colId xmlns:a16="http://schemas.microsoft.com/office/drawing/2014/main" val="20000"/>
                    </a:ext>
                  </a:extLst>
                </a:gridCol>
                <a:gridCol w="720090">
                  <a:extLst>
                    <a:ext uri="{9D8B030D-6E8A-4147-A177-3AD203B41FA5}">
                      <a16:colId xmlns:a16="http://schemas.microsoft.com/office/drawing/2014/main" val="20001"/>
                    </a:ext>
                  </a:extLst>
                </a:gridCol>
                <a:gridCol w="1620202">
                  <a:extLst>
                    <a:ext uri="{9D8B030D-6E8A-4147-A177-3AD203B41FA5}">
                      <a16:colId xmlns:a16="http://schemas.microsoft.com/office/drawing/2014/main" val="20002"/>
                    </a:ext>
                  </a:extLst>
                </a:gridCol>
                <a:gridCol w="720090">
                  <a:extLst>
                    <a:ext uri="{9D8B030D-6E8A-4147-A177-3AD203B41FA5}">
                      <a16:colId xmlns:a16="http://schemas.microsoft.com/office/drawing/2014/main" val="20003"/>
                    </a:ext>
                  </a:extLst>
                </a:gridCol>
                <a:gridCol w="1620202">
                  <a:extLst>
                    <a:ext uri="{9D8B030D-6E8A-4147-A177-3AD203B41FA5}">
                      <a16:colId xmlns:a16="http://schemas.microsoft.com/office/drawing/2014/main" val="20004"/>
                    </a:ext>
                  </a:extLst>
                </a:gridCol>
              </a:tblGrid>
              <a:tr h="371475">
                <a:tc>
                  <a:txBody>
                    <a:bodyPr/>
                    <a:lstStyle/>
                    <a:p>
                      <a:pPr algn="ctr" latinLnBrk="1"/>
                      <a:r>
                        <a:rPr lang="ko-KR" altLang="en-US" sz="1600" dirty="0" smtClean="0">
                          <a:solidFill>
                            <a:srgbClr val="031CD7"/>
                          </a:solidFill>
                          <a:latin typeface="HY헤드라인M" panose="02030600000101010101" pitchFamily="18" charset="-127"/>
                          <a:ea typeface="HY헤드라인M" panose="02030600000101010101" pitchFamily="18" charset="-127"/>
                        </a:rPr>
                        <a:t>과징금</a:t>
                      </a:r>
                      <a:endParaRPr lang="ko-KR" altLang="en-US" sz="1600" dirty="0">
                        <a:solidFill>
                          <a:srgbClr val="031CD7"/>
                        </a:solidFill>
                        <a:latin typeface="HY헤드라인M" panose="02030600000101010101" pitchFamily="18" charset="-127"/>
                        <a:ea typeface="HY헤드라인M" panose="02030600000101010101" pitchFamily="18" charset="-127"/>
                      </a:endParaRPr>
                    </a:p>
                  </a:txBody>
                  <a:tcPr marL="91451" marR="91451" marT="45798" marB="4579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marL="91451" marR="91451" marT="45798" marB="4579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ko-KR" altLang="en-US" sz="1600" dirty="0" smtClean="0">
                          <a:solidFill>
                            <a:srgbClr val="031CD7"/>
                          </a:solidFill>
                          <a:latin typeface="HY헤드라인M" panose="02030600000101010101" pitchFamily="18" charset="-127"/>
                          <a:ea typeface="HY헤드라인M" panose="02030600000101010101" pitchFamily="18" charset="-127"/>
                        </a:rPr>
                        <a:t>영업정지일수</a:t>
                      </a:r>
                      <a:endParaRPr lang="ko-KR" altLang="en-US" sz="1600" dirty="0">
                        <a:solidFill>
                          <a:srgbClr val="031CD7"/>
                        </a:solidFill>
                        <a:latin typeface="HY헤드라인M" panose="02030600000101010101" pitchFamily="18" charset="-127"/>
                        <a:ea typeface="HY헤드라인M" panose="02030600000101010101" pitchFamily="18" charset="-127"/>
                      </a:endParaRPr>
                    </a:p>
                  </a:txBody>
                  <a:tcPr marL="91451" marR="91451" marT="45798" marB="4579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smtClean="0">
                          <a:solidFill>
                            <a:schemeClr val="tx1"/>
                          </a:solidFill>
                          <a:latin typeface="HY헤드라인M" panose="02030600000101010101" pitchFamily="18" charset="-127"/>
                          <a:ea typeface="HY헤드라인M" panose="02030600000101010101" pitchFamily="18" charset="-127"/>
                        </a:rPr>
                        <a:t>×</a:t>
                      </a:r>
                      <a:endParaRPr lang="ko-KR" altLang="en-US" sz="1600" b="1" dirty="0">
                        <a:solidFill>
                          <a:schemeClr val="tx1"/>
                        </a:solidFill>
                        <a:latin typeface="HY헤드라인M" panose="02030600000101010101" pitchFamily="18" charset="-127"/>
                        <a:ea typeface="HY헤드라인M" panose="02030600000101010101" pitchFamily="18" charset="-127"/>
                      </a:endParaRPr>
                    </a:p>
                  </a:txBody>
                  <a:tcPr marL="91451" marR="91451" marT="45798" marB="4579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solidFill>
                            <a:srgbClr val="031CD7"/>
                          </a:solidFill>
                          <a:latin typeface="HY헤드라인M" panose="02030600000101010101" pitchFamily="18" charset="-127"/>
                          <a:ea typeface="HY헤드라인M" panose="02030600000101010101" pitchFamily="18" charset="-127"/>
                        </a:rPr>
                        <a:t>1</a:t>
                      </a:r>
                      <a:r>
                        <a:rPr lang="ko-KR" altLang="en-US" sz="1600" dirty="0" smtClean="0">
                          <a:solidFill>
                            <a:srgbClr val="031CD7"/>
                          </a:solidFill>
                          <a:latin typeface="HY헤드라인M" panose="02030600000101010101" pitchFamily="18" charset="-127"/>
                          <a:ea typeface="HY헤드라인M" panose="02030600000101010101" pitchFamily="18" charset="-127"/>
                        </a:rPr>
                        <a:t>일당 과징금</a:t>
                      </a:r>
                      <a:endParaRPr lang="ko-KR" altLang="en-US" sz="1600" dirty="0">
                        <a:solidFill>
                          <a:srgbClr val="031CD7"/>
                        </a:solidFill>
                        <a:latin typeface="HY헤드라인M" panose="02030600000101010101" pitchFamily="18" charset="-127"/>
                        <a:ea typeface="HY헤드라인M" panose="02030600000101010101" pitchFamily="18" charset="-127"/>
                      </a:endParaRPr>
                    </a:p>
                  </a:txBody>
                  <a:tcPr marL="91451" marR="91451" marT="45798" marB="4579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grpId="0" nodeType="with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7"/>
                                        </p:tgtEl>
                                      </p:cBhvr>
                                    </p:animEffect>
                                    <p:anim calcmode="lin" valueType="num">
                                      <p:cBhvr>
                                        <p:cTn id="27" dur="1000"/>
                                        <p:tgtEl>
                                          <p:spTgt spid="17"/>
                                        </p:tgtEl>
                                        <p:attrNameLst>
                                          <p:attrName>ppt_x</p:attrName>
                                        </p:attrNameLst>
                                      </p:cBhvr>
                                      <p:tavLst>
                                        <p:tav tm="0">
                                          <p:val>
                                            <p:strVal val="ppt_x"/>
                                          </p:val>
                                        </p:tav>
                                        <p:tav tm="100000">
                                          <p:val>
                                            <p:strVal val="ppt_x"/>
                                          </p:val>
                                        </p:tav>
                                      </p:tavLst>
                                    </p:anim>
                                    <p:anim calcmode="lin" valueType="num">
                                      <p:cBhvr>
                                        <p:cTn id="28" dur="1000"/>
                                        <p:tgtEl>
                                          <p:spTgt spid="17"/>
                                        </p:tgtEl>
                                        <p:attrNameLst>
                                          <p:attrName>ppt_y</p:attrName>
                                        </p:attrNameLst>
                                      </p:cBhvr>
                                      <p:tavLst>
                                        <p:tav tm="0">
                                          <p:val>
                                            <p:strVal val="ppt_y"/>
                                          </p:val>
                                        </p:tav>
                                        <p:tav tm="100000">
                                          <p:val>
                                            <p:strVal val="ppt_y+.1"/>
                                          </p:val>
                                        </p:tav>
                                      </p:tavLst>
                                    </p:anim>
                                    <p:set>
                                      <p:cBhvr>
                                        <p:cTn id="29" dur="1" fill="hold">
                                          <p:stCondLst>
                                            <p:cond delay="999"/>
                                          </p:stCondLst>
                                        </p:cTn>
                                        <p:tgtEl>
                                          <p:spTgt spid="17"/>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권리의무 승계</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공동활용</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37</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~38</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78851" name="모서리가 둥근 직사각형 16"/>
          <p:cNvSpPr>
            <a:spLocks noChangeArrowheads="1"/>
          </p:cNvSpPr>
          <p:nvPr/>
        </p:nvSpPr>
        <p:spPr bwMode="auto">
          <a:xfrm>
            <a:off x="395288" y="1233488"/>
            <a:ext cx="8280400" cy="39703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권리</a:t>
            </a:r>
            <a:r>
              <a:rPr kumimoji="0" lang="en-US" altLang="ko-KR" dirty="0">
                <a:solidFill>
                  <a:srgbClr val="031CD7"/>
                </a:solidFill>
                <a:latin typeface="HY헤드라인M" pitchFamily="18" charset="-127"/>
                <a:ea typeface="HY헤드라인M" pitchFamily="18" charset="-127"/>
                <a:cs typeface="Arial" pitchFamily="34" charset="0"/>
                <a:sym typeface="맑은 고딕" pitchFamily="50" charset="-127"/>
              </a:rPr>
              <a:t>·</a:t>
            </a:r>
            <a:r>
              <a:rPr kumimoji="0" lang="ko-KR" altLang="en-US" dirty="0">
                <a:solidFill>
                  <a:srgbClr val="031CD7"/>
                </a:solidFill>
                <a:latin typeface="HY헤드라인M" pitchFamily="18" charset="-127"/>
                <a:ea typeface="HY헤드라인M" pitchFamily="18" charset="-127"/>
                <a:cs typeface="Arial" pitchFamily="34" charset="0"/>
                <a:sym typeface="맑은 고딕" pitchFamily="50" charset="-127"/>
              </a:rPr>
              <a:t>의무 승계 </a:t>
            </a:r>
            <a:r>
              <a:rPr kumimoji="0" lang="en-US" altLang="ko-KR" sz="1200" dirty="0" smtClean="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dirty="0" smtClean="0">
                <a:solidFill>
                  <a:srgbClr val="000000"/>
                </a:solidFill>
                <a:latin typeface="HY헤드라인M" pitchFamily="18" charset="-127"/>
                <a:ea typeface="HY헤드라인M" pitchFamily="18" charset="-127"/>
                <a:cs typeface="Arial" pitchFamily="34" charset="0"/>
                <a:sym typeface="맑은 고딕" pitchFamily="50" charset="-127"/>
              </a:rPr>
              <a:t>시행규칙 </a:t>
            </a:r>
            <a:r>
              <a:rPr kumimoji="0" lang="en-US" altLang="ko-KR" sz="1200" dirty="0" smtClean="0">
                <a:solidFill>
                  <a:srgbClr val="000000"/>
                </a:solidFill>
                <a:latin typeface="HY헤드라인M" pitchFamily="18" charset="-127"/>
                <a:ea typeface="HY헤드라인M" pitchFamily="18" charset="-127"/>
                <a:cs typeface="Arial" pitchFamily="34" charset="0"/>
                <a:sym typeface="맑은 고딕" pitchFamily="50" charset="-127"/>
              </a:rPr>
              <a:t>41</a:t>
            </a:r>
            <a:r>
              <a:rPr kumimoji="0" lang="ko-KR" altLang="en-US" sz="1200" dirty="0" smtClean="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dirty="0" smtClean="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en-US" altLang="ko-KR" sz="1600" dirty="0" smtClean="0">
                <a:solidFill>
                  <a:srgbClr val="031CD7"/>
                </a:solidFill>
                <a:latin typeface="HY헤드라인M" pitchFamily="18" charset="-127"/>
                <a:ea typeface="HY헤드라인M" pitchFamily="18" charset="-127"/>
                <a:cs typeface="Arial" pitchFamily="34" charset="0"/>
                <a:sym typeface="맑은 고딕" pitchFamily="50" charset="-127"/>
              </a:rPr>
              <a:t> </a:t>
            </a:r>
            <a:endParaRPr kumimoji="0" lang="en-US" altLang="ko-KR" sz="1600" dirty="0">
              <a:solidFill>
                <a:srgbClr val="031CD7"/>
              </a:solidFill>
              <a:latin typeface="HY헤드라인M" pitchFamily="18" charset="-127"/>
              <a:ea typeface="HY헤드라인M" pitchFamily="18" charset="-127"/>
              <a:cs typeface="Arial" pitchFamily="34" charset="0"/>
              <a:sym typeface="맑은 고딕" pitchFamily="50" charset="-127"/>
            </a:endParaRPr>
          </a:p>
        </p:txBody>
      </p:sp>
      <p:sp>
        <p:nvSpPr>
          <p:cNvPr id="78852" name="모서리가 둥근 직사각형 20"/>
          <p:cNvSpPr>
            <a:spLocks noChangeArrowheads="1"/>
          </p:cNvSpPr>
          <p:nvPr/>
        </p:nvSpPr>
        <p:spPr bwMode="auto">
          <a:xfrm>
            <a:off x="395288" y="3465513"/>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유해화학물질 관리자 및 취급시설의 공동활용</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영</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38</a:t>
            </a:r>
            <a:r>
              <a:rPr kumimoji="0" lang="ko-KR" altLang="en-US" sz="1200">
                <a:solidFill>
                  <a:srgbClr val="000000"/>
                </a:solidFill>
                <a:latin typeface="HY헤드라인M" pitchFamily="18" charset="-127"/>
                <a:ea typeface="HY헤드라인M" pitchFamily="18" charset="-127"/>
                <a:cs typeface="Arial" pitchFamily="34" charset="0"/>
                <a:sym typeface="맑은 고딕" pitchFamily="50" charset="-127"/>
              </a:rPr>
              <a:t>조</a:t>
            </a:r>
            <a:r>
              <a:rPr kumimoji="0" lang="en-US" altLang="ko-KR" sz="1200">
                <a:solidFill>
                  <a:srgbClr val="000000"/>
                </a:solidFill>
                <a:latin typeface="HY헤드라인M" pitchFamily="18" charset="-127"/>
                <a:ea typeface="HY헤드라인M" pitchFamily="18" charset="-127"/>
                <a:cs typeface="Arial" pitchFamily="34" charset="0"/>
                <a:sym typeface="맑은 고딕" pitchFamily="50" charset="-127"/>
              </a:rPr>
              <a:t>)</a:t>
            </a:r>
            <a:r>
              <a:rPr kumimoji="0" lang="en-US" altLang="ko-KR" sz="1600">
                <a:solidFill>
                  <a:srgbClr val="031CD7"/>
                </a:solidFill>
                <a:latin typeface="HY헤드라인M" pitchFamily="18" charset="-127"/>
                <a:ea typeface="HY헤드라인M" pitchFamily="18" charset="-127"/>
                <a:cs typeface="Arial" pitchFamily="34" charset="0"/>
                <a:sym typeface="맑은 고딕" pitchFamily="50" charset="-127"/>
              </a:rPr>
              <a:t> </a:t>
            </a:r>
          </a:p>
        </p:txBody>
      </p:sp>
      <p:sp>
        <p:nvSpPr>
          <p:cNvPr id="78853" name="모서리가 둥근 직사각형 21"/>
          <p:cNvSpPr>
            <a:spLocks noChangeArrowheads="1"/>
          </p:cNvSpPr>
          <p:nvPr/>
        </p:nvSpPr>
        <p:spPr bwMode="auto">
          <a:xfrm>
            <a:off x="539750" y="1724025"/>
            <a:ext cx="8243888" cy="760208"/>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dirty="0">
                <a:solidFill>
                  <a:srgbClr val="000000"/>
                </a:solidFill>
                <a:latin typeface="HY울릉도M" pitchFamily="18" charset="-127"/>
                <a:ea typeface="HY울릉도M" pitchFamily="18" charset="-127"/>
                <a:cs typeface="Arial" pitchFamily="34" charset="0"/>
                <a:sym typeface="맑은 고딕" pitchFamily="50" charset="-127"/>
              </a:rPr>
              <a:t>(</a:t>
            </a:r>
            <a:r>
              <a:rPr kumimoji="0" lang="ko-KR" altLang="en-US" sz="1600" dirty="0">
                <a:solidFill>
                  <a:srgbClr val="000000"/>
                </a:solidFill>
                <a:latin typeface="HY울릉도M" pitchFamily="18" charset="-127"/>
                <a:ea typeface="HY울릉도M" pitchFamily="18" charset="-127"/>
                <a:cs typeface="Arial" pitchFamily="34" charset="0"/>
                <a:sym typeface="맑은 고딕" pitchFamily="50" charset="-127"/>
              </a:rPr>
              <a:t>사유</a:t>
            </a:r>
            <a:r>
              <a:rPr kumimoji="0" lang="en-US" altLang="ko-KR" sz="1600" dirty="0">
                <a:solidFill>
                  <a:srgbClr val="000000"/>
                </a:solidFill>
                <a:latin typeface="HY울릉도M" pitchFamily="18" charset="-127"/>
                <a:ea typeface="HY울릉도M" pitchFamily="18" charset="-127"/>
                <a:cs typeface="Arial" pitchFamily="34" charset="0"/>
                <a:sym typeface="맑은 고딕" pitchFamily="50" charset="-127"/>
              </a:rPr>
              <a:t>) </a:t>
            </a:r>
            <a:r>
              <a:rPr kumimoji="0" lang="ko-KR" altLang="en-US" sz="1600" dirty="0" smtClean="0">
                <a:solidFill>
                  <a:srgbClr val="FF0000"/>
                </a:solidFill>
                <a:latin typeface="HY울릉도M" pitchFamily="18" charset="-127"/>
                <a:ea typeface="HY울릉도M" pitchFamily="18" charset="-127"/>
                <a:cs typeface="Arial" pitchFamily="34" charset="0"/>
                <a:sym typeface="맑은 고딕" pitchFamily="50" charset="-127"/>
              </a:rPr>
              <a:t>영업자 </a:t>
            </a:r>
            <a:r>
              <a:rPr kumimoji="0" lang="ko-KR" altLang="en-US" sz="1600" dirty="0">
                <a:solidFill>
                  <a:srgbClr val="FF0000"/>
                </a:solidFill>
                <a:latin typeface="HY울릉도M" pitchFamily="18" charset="-127"/>
                <a:ea typeface="HY울릉도M" pitchFamily="18" charset="-127"/>
                <a:cs typeface="Arial" pitchFamily="34" charset="0"/>
                <a:sym typeface="맑은 고딕" pitchFamily="50" charset="-127"/>
              </a:rPr>
              <a:t>사망</a:t>
            </a:r>
            <a:r>
              <a:rPr kumimoji="0" lang="en-US" altLang="ko-KR" sz="1600" dirty="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dirty="0">
                <a:solidFill>
                  <a:srgbClr val="FF0000"/>
                </a:solidFill>
                <a:latin typeface="HY울릉도M" pitchFamily="18" charset="-127"/>
                <a:ea typeface="HY울릉도M" pitchFamily="18" charset="-127"/>
                <a:cs typeface="Arial" pitchFamily="34" charset="0"/>
                <a:sym typeface="맑은 고딕" pitchFamily="50" charset="-127"/>
              </a:rPr>
              <a:t>양도</a:t>
            </a:r>
            <a:r>
              <a:rPr kumimoji="0" lang="en-US" altLang="ko-KR" sz="1600" dirty="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dirty="0">
                <a:solidFill>
                  <a:srgbClr val="FF0000"/>
                </a:solidFill>
                <a:latin typeface="HY울릉도M" pitchFamily="18" charset="-127"/>
                <a:ea typeface="HY울릉도M" pitchFamily="18" charset="-127"/>
                <a:cs typeface="Arial" pitchFamily="34" charset="0"/>
                <a:sym typeface="맑은 고딕" pitchFamily="50" charset="-127"/>
              </a:rPr>
              <a:t>법인 </a:t>
            </a:r>
            <a:r>
              <a:rPr kumimoji="0" lang="ko-KR" altLang="en-US" sz="1600" dirty="0" smtClean="0">
                <a:solidFill>
                  <a:srgbClr val="FF0000"/>
                </a:solidFill>
                <a:latin typeface="HY울릉도M" pitchFamily="18" charset="-127"/>
                <a:ea typeface="HY울릉도M" pitchFamily="18" charset="-127"/>
                <a:cs typeface="Arial" pitchFamily="34" charset="0"/>
                <a:sym typeface="맑은 고딕" pitchFamily="50" charset="-127"/>
              </a:rPr>
              <a:t>합병</a:t>
            </a:r>
            <a:r>
              <a:rPr kumimoji="0" lang="en-US" altLang="ko-KR" sz="1600" dirty="0" smtClean="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dirty="0" err="1" smtClean="0">
                <a:solidFill>
                  <a:srgbClr val="FF0000"/>
                </a:solidFill>
                <a:latin typeface="HY울릉도M" pitchFamily="18" charset="-127"/>
                <a:ea typeface="HY울릉도M" pitchFamily="18" charset="-127"/>
                <a:cs typeface="Arial" pitchFamily="34" charset="0"/>
                <a:sym typeface="맑은 고딕" pitchFamily="50" charset="-127"/>
              </a:rPr>
              <a:t>경매등에</a:t>
            </a:r>
            <a:r>
              <a:rPr kumimoji="0" lang="ko-KR" altLang="en-US" sz="1600" dirty="0" smtClean="0">
                <a:solidFill>
                  <a:srgbClr val="FF0000"/>
                </a:solidFill>
                <a:latin typeface="HY울릉도M" pitchFamily="18" charset="-127"/>
                <a:ea typeface="HY울릉도M" pitchFamily="18" charset="-127"/>
                <a:cs typeface="Arial" pitchFamily="34" charset="0"/>
                <a:sym typeface="맑은 고딕" pitchFamily="50" charset="-127"/>
              </a:rPr>
              <a:t> 따라 취급시설 인수 </a:t>
            </a:r>
            <a:r>
              <a:rPr kumimoji="0" lang="ko-KR" altLang="en-US" sz="1600" dirty="0" smtClean="0">
                <a:latin typeface="HY울릉도M" pitchFamily="18" charset="-127"/>
                <a:ea typeface="HY울릉도M" pitchFamily="18" charset="-127"/>
                <a:cs typeface="Arial" pitchFamily="34" charset="0"/>
                <a:sym typeface="맑은 고딕" pitchFamily="50" charset="-127"/>
              </a:rPr>
              <a:t>등</a:t>
            </a:r>
            <a:r>
              <a:rPr kumimoji="0" lang="ko-KR" altLang="en-US" sz="1600" dirty="0" smtClean="0">
                <a:solidFill>
                  <a:srgbClr val="FF0000"/>
                </a:solidFill>
                <a:latin typeface="HY울릉도M" pitchFamily="18" charset="-127"/>
                <a:ea typeface="HY울릉도M" pitchFamily="18" charset="-127"/>
                <a:cs typeface="Arial" pitchFamily="34" charset="0"/>
                <a:sym typeface="맑은 고딕" pitchFamily="50" charset="-127"/>
              </a:rPr>
              <a:t> </a:t>
            </a:r>
            <a:r>
              <a:rPr kumimoji="0" lang="ko-KR" altLang="en-US" sz="1600" dirty="0" smtClean="0">
                <a:solidFill>
                  <a:srgbClr val="000000"/>
                </a:solidFill>
                <a:latin typeface="HY울릉도M" pitchFamily="18" charset="-127"/>
                <a:ea typeface="HY울릉도M" pitchFamily="18" charset="-127"/>
                <a:cs typeface="Arial" pitchFamily="34" charset="0"/>
                <a:sym typeface="맑은 고딕" pitchFamily="50" charset="-127"/>
              </a:rPr>
              <a:t>경우</a:t>
            </a:r>
            <a:endParaRPr kumimoji="0" lang="en-US" altLang="ko-KR" sz="1600" dirty="0">
              <a:solidFill>
                <a:srgbClr val="000000"/>
              </a:solidFill>
              <a:latin typeface="HY울릉도M" pitchFamily="18" charset="-127"/>
              <a:ea typeface="HY울릉도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en-US" altLang="ko-KR" sz="1600" dirty="0">
                <a:solidFill>
                  <a:srgbClr val="000000"/>
                </a:solidFill>
                <a:latin typeface="HY울릉도M" pitchFamily="18" charset="-127"/>
                <a:ea typeface="HY울릉도M" pitchFamily="18" charset="-127"/>
                <a:cs typeface="Arial" pitchFamily="34" charset="0"/>
                <a:sym typeface="맑은 고딕" pitchFamily="50" charset="-127"/>
              </a:rPr>
              <a:t>(</a:t>
            </a:r>
            <a:r>
              <a:rPr kumimoji="0" lang="ko-KR" altLang="en-US" sz="1600" dirty="0">
                <a:solidFill>
                  <a:srgbClr val="000000"/>
                </a:solidFill>
                <a:latin typeface="HY울릉도M" pitchFamily="18" charset="-127"/>
                <a:ea typeface="HY울릉도M" pitchFamily="18" charset="-127"/>
                <a:cs typeface="Arial" pitchFamily="34" charset="0"/>
                <a:sym typeface="맑은 고딕" pitchFamily="50" charset="-127"/>
              </a:rPr>
              <a:t>신고방법</a:t>
            </a:r>
            <a:r>
              <a:rPr kumimoji="0" lang="en-US" altLang="ko-KR" sz="1600" dirty="0">
                <a:solidFill>
                  <a:srgbClr val="000000"/>
                </a:solidFill>
                <a:latin typeface="HY울릉도M" pitchFamily="18" charset="-127"/>
                <a:ea typeface="HY울릉도M" pitchFamily="18" charset="-127"/>
                <a:cs typeface="Arial" pitchFamily="34" charset="0"/>
                <a:sym typeface="맑은 고딕" pitchFamily="50" charset="-127"/>
              </a:rPr>
              <a:t>) </a:t>
            </a:r>
            <a:r>
              <a:rPr kumimoji="0" lang="en-US" altLang="ko-KR" sz="1600" dirty="0">
                <a:solidFill>
                  <a:srgbClr val="FF0000"/>
                </a:solidFill>
                <a:latin typeface="HY울릉도M" pitchFamily="18" charset="-127"/>
                <a:ea typeface="HY울릉도M" pitchFamily="18" charset="-127"/>
                <a:cs typeface="Arial" pitchFamily="34" charset="0"/>
                <a:sym typeface="맑은 고딕" pitchFamily="50" charset="-127"/>
              </a:rPr>
              <a:t>30</a:t>
            </a:r>
            <a:r>
              <a:rPr kumimoji="0" lang="ko-KR" altLang="en-US" sz="1600" dirty="0">
                <a:solidFill>
                  <a:srgbClr val="FF0000"/>
                </a:solidFill>
                <a:latin typeface="HY울릉도M" pitchFamily="18" charset="-127"/>
                <a:ea typeface="HY울릉도M" pitchFamily="18" charset="-127"/>
                <a:cs typeface="Arial" pitchFamily="34" charset="0"/>
                <a:sym typeface="맑은 고딕" pitchFamily="50" charset="-127"/>
              </a:rPr>
              <a:t>일 이내 </a:t>
            </a:r>
            <a:r>
              <a:rPr kumimoji="0" lang="ko-KR" altLang="en-US" sz="1600" dirty="0">
                <a:solidFill>
                  <a:srgbClr val="000000"/>
                </a:solidFill>
                <a:latin typeface="HY울릉도M" pitchFamily="18" charset="-127"/>
                <a:ea typeface="HY울릉도M" pitchFamily="18" charset="-127"/>
                <a:cs typeface="Arial" pitchFamily="34" charset="0"/>
                <a:sym typeface="맑은 고딕" pitchFamily="50" charset="-127"/>
              </a:rPr>
              <a:t>해당 서류를 첨부하여 지방환경관서에 제출</a:t>
            </a:r>
            <a:endParaRPr kumimoji="0" lang="en-US" altLang="ko-KR" sz="1600" dirty="0">
              <a:solidFill>
                <a:srgbClr val="000000"/>
              </a:solidFill>
              <a:latin typeface="HY울릉도M" pitchFamily="18" charset="-127"/>
              <a:ea typeface="HY울릉도M" pitchFamily="18" charset="-127"/>
              <a:cs typeface="Arial" pitchFamily="34" charset="0"/>
              <a:sym typeface="맑은 고딕" pitchFamily="50" charset="-127"/>
            </a:endParaRPr>
          </a:p>
        </p:txBody>
      </p:sp>
      <p:sp>
        <p:nvSpPr>
          <p:cNvPr id="78854" name="TextBox 22"/>
          <p:cNvSpPr txBox="1">
            <a:spLocks noChangeArrowheads="1"/>
          </p:cNvSpPr>
          <p:nvPr/>
        </p:nvSpPr>
        <p:spPr bwMode="auto">
          <a:xfrm>
            <a:off x="357188" y="2600325"/>
            <a:ext cx="7786687" cy="360363"/>
          </a:xfrm>
          <a:prstGeom prst="rect">
            <a:avLst/>
          </a:prstGeom>
          <a:noFill/>
          <a:ln w="9525">
            <a:solidFill>
              <a:schemeClr val="tx1"/>
            </a:solidFill>
            <a:miter lim="800000"/>
            <a:headEnd/>
            <a:tailEnd/>
          </a:ln>
        </p:spPr>
        <p:txBody>
          <a:bodyPr anchor="ctr"/>
          <a:lstStyle/>
          <a:p>
            <a:pPr algn="ctr"/>
            <a:r>
              <a:rPr kumimoji="0" lang="ko-KR" altLang="en-US" sz="1400">
                <a:latin typeface="HY헤드라인M" pitchFamily="18" charset="-127"/>
                <a:ea typeface="HY헤드라인M" pitchFamily="18" charset="-127"/>
              </a:rPr>
              <a:t>미신고 </a:t>
            </a:r>
            <a:r>
              <a:rPr kumimoji="0" lang="en-US" altLang="ko-KR" sz="1400">
                <a:latin typeface="HY헤드라인M" pitchFamily="18" charset="-127"/>
                <a:ea typeface="HY헤드라인M" pitchFamily="18" charset="-127"/>
              </a:rPr>
              <a:t>:</a:t>
            </a:r>
            <a:r>
              <a:rPr kumimoji="0" lang="ko-KR" altLang="en-US" sz="1400">
                <a:latin typeface="HY헤드라인M" pitchFamily="18" charset="-127"/>
                <a:ea typeface="HY헤드라인M" pitchFamily="18" charset="-127"/>
              </a:rPr>
              <a:t> </a:t>
            </a:r>
            <a:r>
              <a:rPr kumimoji="0" lang="en-US" altLang="ko-KR" sz="1400">
                <a:latin typeface="HY헤드라인M" pitchFamily="18" charset="-127"/>
                <a:ea typeface="HY헤드라인M" pitchFamily="18" charset="-127"/>
              </a:rPr>
              <a:t>1</a:t>
            </a:r>
            <a:r>
              <a:rPr kumimoji="0" lang="ko-KR" altLang="en-US" sz="1400">
                <a:latin typeface="HY헤드라인M" pitchFamily="18" charset="-127"/>
                <a:ea typeface="HY헤드라인M" pitchFamily="18" charset="-127"/>
              </a:rPr>
              <a:t>천만원 이하의 과태료</a:t>
            </a:r>
          </a:p>
        </p:txBody>
      </p:sp>
      <p:sp>
        <p:nvSpPr>
          <p:cNvPr id="78855" name="모서리가 둥근 직사각형 24"/>
          <p:cNvSpPr>
            <a:spLocks noChangeArrowheads="1"/>
          </p:cNvSpPr>
          <p:nvPr/>
        </p:nvSpPr>
        <p:spPr bwMode="auto">
          <a:xfrm>
            <a:off x="539750" y="4003675"/>
            <a:ext cx="8243888" cy="760413"/>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rPr>
              <a:t>(</a:t>
            </a:r>
            <a:r>
              <a:rPr kumimoji="0" lang="ko-KR" altLang="en-US" sz="1600">
                <a:solidFill>
                  <a:srgbClr val="000000"/>
                </a:solidFill>
                <a:latin typeface="HY울릉도M" pitchFamily="18" charset="-127"/>
                <a:ea typeface="HY울릉도M" pitchFamily="18" charset="-127"/>
                <a:cs typeface="Arial" pitchFamily="34" charset="0"/>
                <a:sym typeface="맑은 고딕" pitchFamily="50" charset="-127"/>
              </a:rPr>
              <a:t>대상</a:t>
            </a:r>
            <a:r>
              <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rPr>
              <a:t>) </a:t>
            </a:r>
            <a:r>
              <a:rPr kumimoji="0" lang="ko-KR" altLang="en-US" sz="1600">
                <a:solidFill>
                  <a:srgbClr val="000000"/>
                </a:solidFill>
                <a:latin typeface="HY울릉도M" pitchFamily="18" charset="-127"/>
                <a:ea typeface="HY울릉도M" pitchFamily="18" charset="-127"/>
                <a:cs typeface="Arial" pitchFamily="34" charset="0"/>
                <a:sym typeface="맑은 고딕" pitchFamily="50" charset="-127"/>
              </a:rPr>
              <a:t>같은 부지나 건축물내 </a:t>
            </a:r>
            <a:r>
              <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rPr>
              <a:t>2</a:t>
            </a:r>
            <a:r>
              <a:rPr kumimoji="0" lang="ko-KR" altLang="en-US" sz="1600">
                <a:solidFill>
                  <a:srgbClr val="000000"/>
                </a:solidFill>
                <a:latin typeface="HY울릉도M" pitchFamily="18" charset="-127"/>
                <a:ea typeface="HY울릉도M" pitchFamily="18" charset="-127"/>
                <a:cs typeface="Arial" pitchFamily="34" charset="0"/>
                <a:sym typeface="맑은 고딕" pitchFamily="50" charset="-127"/>
              </a:rPr>
              <a:t> 이상의 유해화학물질 영업자가 공동 활용할 경우</a:t>
            </a:r>
            <a:endPar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rPr>
              <a:t>(</a:t>
            </a:r>
            <a:r>
              <a:rPr kumimoji="0" lang="ko-KR" altLang="en-US" sz="1600">
                <a:solidFill>
                  <a:srgbClr val="000000"/>
                </a:solidFill>
                <a:latin typeface="HY울릉도M" pitchFamily="18" charset="-127"/>
                <a:ea typeface="HY울릉도M" pitchFamily="18" charset="-127"/>
                <a:cs typeface="Arial" pitchFamily="34" charset="0"/>
                <a:sym typeface="맑은 고딕" pitchFamily="50" charset="-127"/>
              </a:rPr>
              <a:t>신고방법</a:t>
            </a:r>
            <a:r>
              <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rPr>
              <a:t>) </a:t>
            </a:r>
            <a:r>
              <a:rPr kumimoji="0" lang="ko-KR" altLang="en-US" sz="1600">
                <a:solidFill>
                  <a:srgbClr val="000000"/>
                </a:solidFill>
                <a:latin typeface="HY울릉도M" pitchFamily="18" charset="-127"/>
                <a:ea typeface="HY울릉도M" pitchFamily="18" charset="-127"/>
                <a:cs typeface="Arial" pitchFamily="34" charset="0"/>
                <a:sym typeface="맑은 고딕" pitchFamily="50" charset="-127"/>
              </a:rPr>
              <a:t>신청서에 해당 서류를 첨부하여 관할 지방환경관서에 제출</a:t>
            </a:r>
            <a:endParaRPr kumimoji="0" lang="en-US" altLang="ko-KR" sz="1600">
              <a:solidFill>
                <a:srgbClr val="000000"/>
              </a:solidFill>
              <a:latin typeface="HY울릉도M" pitchFamily="18" charset="-127"/>
              <a:ea typeface="HY울릉도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3"/>
          <p:cNvSpPr txBox="1">
            <a:spLocks noChangeArrowheads="1"/>
          </p:cNvSpPr>
          <p:nvPr/>
        </p:nvSpPr>
        <p:spPr bwMode="auto">
          <a:xfrm>
            <a:off x="1285875" y="2079625"/>
            <a:ext cx="6572250" cy="523875"/>
          </a:xfrm>
          <a:prstGeom prst="rect">
            <a:avLst/>
          </a:prstGeom>
          <a:noFill/>
          <a:ln w="9525">
            <a:noFill/>
            <a:miter lim="800000"/>
            <a:headEnd/>
            <a:tailEnd/>
          </a:ln>
        </p:spPr>
        <p:txBody>
          <a:bodyPr>
            <a:spAutoFit/>
          </a:bodyPr>
          <a:lstStyle/>
          <a:p>
            <a:pPr algn="ctr"/>
            <a:r>
              <a:rPr kumimoji="0" lang="en-US" altLang="ko-KR" sz="2800">
                <a:latin typeface="HY견고딕" pitchFamily="18" charset="-127"/>
                <a:ea typeface="HY견고딕" pitchFamily="18" charset="-127"/>
              </a:rPr>
              <a:t>1-2-5. </a:t>
            </a:r>
            <a:r>
              <a:rPr kumimoji="0" lang="ko-KR" altLang="en-US" sz="2800">
                <a:latin typeface="HY견고딕" pitchFamily="18" charset="-127"/>
                <a:ea typeface="HY견고딕" pitchFamily="18" charset="-127"/>
              </a:rPr>
              <a:t>화학사고 대비 및 대응</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사고대비물질 관리 기준</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39~40</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0899" name="모서리가 둥근 직사각형 3"/>
          <p:cNvSpPr>
            <a:spLocks noChangeArrowheads="1"/>
          </p:cNvSpPr>
          <p:nvPr/>
        </p:nvSpPr>
        <p:spPr bwMode="auto">
          <a:xfrm>
            <a:off x="395288" y="1062038"/>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지정대상</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39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p>
        </p:txBody>
      </p:sp>
      <p:sp>
        <p:nvSpPr>
          <p:cNvPr id="80900" name="모서리가 둥근 직사각형 4"/>
          <p:cNvSpPr>
            <a:spLocks noChangeArrowheads="1"/>
          </p:cNvSpPr>
          <p:nvPr/>
        </p:nvSpPr>
        <p:spPr bwMode="auto">
          <a:xfrm>
            <a:off x="539750" y="1387475"/>
            <a:ext cx="7632700" cy="1133475"/>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인화성</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폭발성 및 반응성</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유출</a:t>
            </a: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누출 가능성 등 물리적</a:t>
            </a: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화학적 위험성이 높은 물질</a:t>
            </a:r>
          </a:p>
          <a:p>
            <a:pPr marL="215900" indent="-215900" defTabSz="1042988" eaLnBrk="0" hangingPunct="0">
              <a:spcAft>
                <a:spcPts val="6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경구</a:t>
            </a: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經口</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투입</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흡입 또는 피부에 노출될 경우 급성독성이 큰 물질</a:t>
            </a:r>
          </a:p>
          <a:p>
            <a:pPr marL="215900" indent="-215900" defTabSz="1042988" eaLnBrk="0" hangingPunct="0">
              <a:spcAft>
                <a:spcPts val="2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국제기구</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국제협약 등에서 사람 건강 및 환경에 위해를 미칠 수 있다고 판명된 물질</a:t>
            </a:r>
          </a:p>
          <a:p>
            <a:pPr marL="215900" indent="-215900" defTabSz="1042988" eaLnBrk="0" hangingPunct="0">
              <a:spcAft>
                <a:spcPts val="6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그 밖에 화학사고 발생의 우려가 높아 특별한 관리가 필요하다고 인정되는 물질</a:t>
            </a:r>
            <a:endParaRPr kumimoji="0" lang="en-US" altLang="ko-KR" sz="1400">
              <a:latin typeface="HY헤드라인M" pitchFamily="18" charset="-127"/>
              <a:ea typeface="HY헤드라인M" pitchFamily="18" charset="-127"/>
              <a:cs typeface="Arial" pitchFamily="34" charset="0"/>
              <a:sym typeface="맑은 고딕" pitchFamily="50" charset="-127"/>
            </a:endParaRPr>
          </a:p>
        </p:txBody>
      </p:sp>
      <p:sp>
        <p:nvSpPr>
          <p:cNvPr id="80901" name="모서리가 둥근 직사각형 5"/>
          <p:cNvSpPr>
            <a:spLocks noChangeArrowheads="1"/>
          </p:cNvSpPr>
          <p:nvPr/>
        </p:nvSpPr>
        <p:spPr bwMode="auto">
          <a:xfrm>
            <a:off x="395288" y="2540000"/>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관리기준</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40</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「연구실안전환경 조성에 관한 법률」 적용대상 연구실은 제외</a:t>
            </a:r>
            <a:r>
              <a:rPr kumimoji="0" lang="en-US" altLang="ko-KR" sz="1600">
                <a:latin typeface="HY헤드라인M" pitchFamily="18" charset="-127"/>
                <a:ea typeface="HY헤드라인M" pitchFamily="18" charset="-127"/>
                <a:cs typeface="Arial" pitchFamily="34" charset="0"/>
                <a:sym typeface="맑은 고딕" pitchFamily="50" charset="-127"/>
              </a:rPr>
              <a:t> </a:t>
            </a:r>
            <a:endParaRPr kumimoji="0" lang="en-US" altLang="ko-KR" sz="1400">
              <a:latin typeface="HY헤드라인M" pitchFamily="18" charset="-127"/>
              <a:ea typeface="HY헤드라인M" pitchFamily="18" charset="-127"/>
              <a:cs typeface="Arial" pitchFamily="34" charset="0"/>
              <a:sym typeface="맑은 고딕" pitchFamily="50" charset="-127"/>
            </a:endParaRPr>
          </a:p>
        </p:txBody>
      </p:sp>
      <p:sp>
        <p:nvSpPr>
          <p:cNvPr id="7" name="직사각형 6"/>
          <p:cNvSpPr/>
          <p:nvPr/>
        </p:nvSpPr>
        <p:spPr>
          <a:xfrm>
            <a:off x="576263" y="2971800"/>
            <a:ext cx="7956550" cy="3600450"/>
          </a:xfrm>
          <a:prstGeom prst="rect">
            <a:avLst/>
          </a:prstGeom>
          <a:ln w="3175">
            <a:solidFill>
              <a:schemeClr val="tx1"/>
            </a:solidFill>
          </a:ln>
        </p:spPr>
        <p:txBody>
          <a:bodyPr anchor="ctr">
            <a:spAutoFit/>
          </a:bodyPr>
          <a:lstStyle/>
          <a:p>
            <a:pPr>
              <a:lnSpc>
                <a:spcPct val="110000"/>
              </a:lnSpc>
              <a:spcBef>
                <a:spcPts val="0"/>
              </a:spcBef>
              <a:spcAft>
                <a:spcPts val="0"/>
              </a:spcAft>
              <a:defRPr/>
            </a:pPr>
            <a:r>
              <a:rPr kumimoji="0" lang="en-US" altLang="ko-KR" sz="1100" b="1" dirty="0">
                <a:latin typeface="HY헤드라인M" panose="02030600000101010101" pitchFamily="18" charset="-127"/>
                <a:ea typeface="HY헤드라인M" panose="02030600000101010101" pitchFamily="18" charset="-127"/>
              </a:rPr>
              <a:t>1. </a:t>
            </a:r>
            <a:r>
              <a:rPr kumimoji="0" lang="ko-KR" altLang="en-US" sz="1100" b="1" dirty="0">
                <a:latin typeface="HY헤드라인M" panose="02030600000101010101" pitchFamily="18" charset="-127"/>
                <a:ea typeface="HY헤드라인M" panose="02030600000101010101" pitchFamily="18" charset="-127"/>
              </a:rPr>
              <a:t>일반기준</a:t>
            </a: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가</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사고대비물질을 취급하는 경우 별표</a:t>
            </a:r>
            <a:r>
              <a:rPr kumimoji="0" lang="en-US" altLang="ko-KR" sz="1050" dirty="0">
                <a:latin typeface="HY헤드라인M" panose="02030600000101010101" pitchFamily="18" charset="-127"/>
                <a:ea typeface="HY헤드라인M" panose="02030600000101010101" pitchFamily="18" charset="-127"/>
              </a:rPr>
              <a:t>1</a:t>
            </a:r>
            <a:r>
              <a:rPr kumimoji="0" lang="ko-KR" altLang="en-US" sz="1050" dirty="0">
                <a:latin typeface="HY헤드라인M" panose="02030600000101010101" pitchFamily="18" charset="-127"/>
                <a:ea typeface="HY헤드라인M" panose="02030600000101010101" pitchFamily="18" charset="-127"/>
              </a:rPr>
              <a:t>에 따른 유해화학물질 취급기준을 따라야 함</a:t>
            </a:r>
            <a:r>
              <a:rPr kumimoji="0" lang="en-US" altLang="ko-KR" sz="1050" dirty="0">
                <a:latin typeface="HY헤드라인M" panose="02030600000101010101" pitchFamily="18" charset="-127"/>
                <a:ea typeface="HY헤드라인M" panose="02030600000101010101" pitchFamily="18" charset="-127"/>
              </a:rPr>
              <a:t>(</a:t>
            </a:r>
            <a:r>
              <a:rPr kumimoji="0" lang="ko-KR" altLang="en-US" sz="1050" dirty="0">
                <a:latin typeface="HY헤드라인M" panose="02030600000101010101" pitchFamily="18" charset="-127"/>
                <a:ea typeface="HY헤드라인M" panose="02030600000101010101" pitchFamily="18" charset="-127"/>
              </a:rPr>
              <a:t>고압가스안전관리법의 고압 독성가스 제외</a:t>
            </a:r>
            <a:r>
              <a:rPr kumimoji="0" lang="en-US" altLang="ko-KR" sz="1050" dirty="0">
                <a:latin typeface="HY헤드라인M" panose="02030600000101010101" pitchFamily="18" charset="-127"/>
                <a:ea typeface="HY헤드라인M" panose="02030600000101010101" pitchFamily="18" charset="-127"/>
              </a:rPr>
              <a:t>)</a:t>
            </a:r>
            <a:endParaRPr kumimoji="0" lang="ko-KR" altLang="en-US" sz="1050" dirty="0">
              <a:latin typeface="HY헤드라인M" panose="02030600000101010101" pitchFamily="18" charset="-127"/>
              <a:ea typeface="HY헤드라인M" panose="02030600000101010101" pitchFamily="18" charset="-127"/>
            </a:endParaRP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나</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사고대비물질을 취급하는 자는 법 제</a:t>
            </a:r>
            <a:r>
              <a:rPr kumimoji="0" lang="en-US" altLang="ko-KR" sz="1050" dirty="0">
                <a:latin typeface="HY헤드라인M" panose="02030600000101010101" pitchFamily="18" charset="-127"/>
                <a:ea typeface="HY헤드라인M" panose="02030600000101010101" pitchFamily="18" charset="-127"/>
              </a:rPr>
              <a:t>14</a:t>
            </a:r>
            <a:r>
              <a:rPr kumimoji="0" lang="ko-KR" altLang="en-US" sz="1050" dirty="0">
                <a:latin typeface="HY헤드라인M" panose="02030600000101010101" pitchFamily="18" charset="-127"/>
                <a:ea typeface="HY헤드라인M" panose="02030600000101010101" pitchFamily="18" charset="-127"/>
              </a:rPr>
              <a:t>조제</a:t>
            </a:r>
            <a:r>
              <a:rPr kumimoji="0" lang="en-US" altLang="ko-KR" sz="1050" dirty="0">
                <a:latin typeface="HY헤드라인M" panose="02030600000101010101" pitchFamily="18" charset="-127"/>
                <a:ea typeface="HY헤드라인M" panose="02030600000101010101" pitchFamily="18" charset="-127"/>
              </a:rPr>
              <a:t>2</a:t>
            </a:r>
            <a:r>
              <a:rPr kumimoji="0" lang="ko-KR" altLang="en-US" sz="1050" dirty="0">
                <a:latin typeface="HY헤드라인M" panose="02030600000101010101" pitchFamily="18" charset="-127"/>
                <a:ea typeface="HY헤드라인M" panose="02030600000101010101" pitchFamily="18" charset="-127"/>
              </a:rPr>
              <a:t>항에 따른 개인보호장구 착용</a:t>
            </a:r>
            <a:endParaRPr kumimoji="0" lang="en-US" altLang="ko-KR" sz="1050" dirty="0">
              <a:latin typeface="HY헤드라인M" panose="02030600000101010101" pitchFamily="18" charset="-127"/>
              <a:ea typeface="HY헤드라인M" panose="02030600000101010101" pitchFamily="18" charset="-127"/>
            </a:endParaRP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다</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법 제</a:t>
            </a:r>
            <a:r>
              <a:rPr kumimoji="0" lang="en-US" altLang="ko-KR" sz="1050" dirty="0">
                <a:latin typeface="HY헤드라인M" panose="02030600000101010101" pitchFamily="18" charset="-127"/>
                <a:ea typeface="HY헤드라인M" panose="02030600000101010101" pitchFamily="18" charset="-127"/>
              </a:rPr>
              <a:t>41</a:t>
            </a:r>
            <a:r>
              <a:rPr kumimoji="0" lang="ko-KR" altLang="en-US" sz="1050" dirty="0">
                <a:latin typeface="HY헤드라인M" panose="02030600000101010101" pitchFamily="18" charset="-127"/>
                <a:ea typeface="HY헤드라인M" panose="02030600000101010101" pitchFamily="18" charset="-127"/>
              </a:rPr>
              <a:t>조제</a:t>
            </a:r>
            <a:r>
              <a:rPr kumimoji="0" lang="en-US" altLang="ko-KR" sz="1050" dirty="0">
                <a:latin typeface="HY헤드라인M" panose="02030600000101010101" pitchFamily="18" charset="-127"/>
                <a:ea typeface="HY헤드라인M" panose="02030600000101010101" pitchFamily="18" charset="-127"/>
              </a:rPr>
              <a:t>1</a:t>
            </a:r>
            <a:r>
              <a:rPr kumimoji="0" lang="ko-KR" altLang="en-US" sz="1050" dirty="0">
                <a:latin typeface="HY헤드라인M" panose="02030600000101010101" pitchFamily="18" charset="-127"/>
                <a:ea typeface="HY헤드라인M" panose="02030600000101010101" pitchFamily="18" charset="-127"/>
              </a:rPr>
              <a:t>항에 따라 </a:t>
            </a:r>
            <a:r>
              <a:rPr kumimoji="0" lang="ko-KR" altLang="en-US" sz="1050" dirty="0" err="1">
                <a:latin typeface="HY헤드라인M" panose="02030600000101010101" pitchFamily="18" charset="-127"/>
                <a:ea typeface="HY헤드라인M" panose="02030600000101010101" pitchFamily="18" charset="-127"/>
              </a:rPr>
              <a:t>위해관리계획서를</a:t>
            </a:r>
            <a:r>
              <a:rPr kumimoji="0" lang="ko-KR" altLang="en-US" sz="1050" dirty="0">
                <a:latin typeface="HY헤드라인M" panose="02030600000101010101" pitchFamily="18" charset="-127"/>
                <a:ea typeface="HY헤드라인M" panose="02030600000101010101" pitchFamily="18" charset="-127"/>
              </a:rPr>
              <a:t> 작성해야 하는 사고대비물질 취급자는 화학물질안전원장의 적합 통보를 받은 위해  관리계획서를 해당 사업장에 보관하고</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위해관리계획서에</a:t>
            </a:r>
            <a:r>
              <a:rPr kumimoji="0" lang="ko-KR" altLang="en-US" sz="1050" dirty="0">
                <a:latin typeface="HY헤드라인M" panose="02030600000101010101" pitchFamily="18" charset="-127"/>
                <a:ea typeface="HY헤드라인M" panose="02030600000101010101" pitchFamily="18" charset="-127"/>
              </a:rPr>
              <a:t> 기재된 사항을 이행</a:t>
            </a:r>
            <a:endParaRPr kumimoji="0" lang="en-US" altLang="ko-KR" sz="1050" dirty="0">
              <a:latin typeface="HY헤드라인M" panose="02030600000101010101" pitchFamily="18" charset="-127"/>
              <a:ea typeface="HY헤드라인M" panose="02030600000101010101" pitchFamily="18" charset="-127"/>
            </a:endParaRP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라</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화학물질안전원장은 사고대비물질의 안전한 관리와 화학사고 </a:t>
            </a:r>
            <a:r>
              <a:rPr kumimoji="0" lang="ko-KR" altLang="en-US" sz="1050" dirty="0" err="1">
                <a:latin typeface="HY헤드라인M" panose="02030600000101010101" pitchFamily="18" charset="-127"/>
                <a:ea typeface="HY헤드라인M" panose="02030600000101010101" pitchFamily="18" charset="-127"/>
              </a:rPr>
              <a:t>예방ㆍ대응을</a:t>
            </a:r>
            <a:r>
              <a:rPr kumimoji="0" lang="ko-KR" altLang="en-US" sz="1050" dirty="0">
                <a:latin typeface="HY헤드라인M" panose="02030600000101010101" pitchFamily="18" charset="-127"/>
                <a:ea typeface="HY헤드라인M" panose="02030600000101010101" pitchFamily="18" charset="-127"/>
              </a:rPr>
              <a:t> 위하여 필요하다고 인정되는 경우 사고대비물질의 관리기준을 정하여 고시</a:t>
            </a:r>
          </a:p>
          <a:p>
            <a:pPr marL="144000" indent="-144000">
              <a:lnSpc>
                <a:spcPct val="110000"/>
              </a:lnSpc>
              <a:spcBef>
                <a:spcPts val="0"/>
              </a:spcBef>
              <a:spcAft>
                <a:spcPts val="0"/>
              </a:spcAft>
              <a:defRPr/>
            </a:pPr>
            <a:r>
              <a:rPr kumimoji="0" lang="en-US" altLang="ko-KR" sz="1100" b="1" dirty="0">
                <a:latin typeface="HY헤드라인M" panose="02030600000101010101" pitchFamily="18" charset="-127"/>
                <a:ea typeface="HY헤드라인M" panose="02030600000101010101" pitchFamily="18" charset="-127"/>
              </a:rPr>
              <a:t>2. </a:t>
            </a:r>
            <a:r>
              <a:rPr kumimoji="0" lang="ko-KR" altLang="en-US" sz="1100" b="1" dirty="0">
                <a:latin typeface="HY헤드라인M" panose="02030600000101010101" pitchFamily="18" charset="-127"/>
                <a:ea typeface="HY헤드라인M" panose="02030600000101010101" pitchFamily="18" charset="-127"/>
              </a:rPr>
              <a:t>개별기준</a:t>
            </a: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가</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니트로벤젠</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질산</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산화질소</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니트로메탄</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질산암모늄</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헥사민</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과산화수소</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염소산칼륨</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질산칼륨</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과염소산칼륨</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과망간산칼륨</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염소산나트륨</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질산나트륨</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사린</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염화시안</a:t>
            </a:r>
            <a:r>
              <a:rPr kumimoji="0" lang="ko-KR" altLang="en-US" sz="1050" dirty="0">
                <a:latin typeface="HY헤드라인M" panose="02030600000101010101" pitchFamily="18" charset="-127"/>
                <a:ea typeface="HY헤드라인M" panose="02030600000101010101" pitchFamily="18" charset="-127"/>
              </a:rPr>
              <a:t> 취급자 및 </a:t>
            </a:r>
            <a:r>
              <a:rPr kumimoji="0" lang="ko-KR" altLang="en-US" sz="1050" dirty="0" err="1">
                <a:latin typeface="HY헤드라인M" panose="02030600000101010101" pitchFamily="18" charset="-127"/>
                <a:ea typeface="HY헤드라인M" panose="02030600000101010101" pitchFamily="18" charset="-127"/>
              </a:rPr>
              <a:t>도난ㆍ전용</a:t>
            </a:r>
            <a:r>
              <a:rPr kumimoji="0" lang="ko-KR" altLang="en-US" sz="1050" dirty="0">
                <a:latin typeface="HY헤드라인M" panose="02030600000101010101" pitchFamily="18" charset="-127"/>
                <a:ea typeface="HY헤드라인M" panose="02030600000101010101" pitchFamily="18" charset="-127"/>
              </a:rPr>
              <a:t> 위험이 있어 환경부장관이 고시한 사고대비물질 취급자</a:t>
            </a:r>
          </a:p>
          <a:p>
            <a:pPr marL="144000" indent="-144000">
              <a:lnSpc>
                <a:spcPct val="110000"/>
              </a:lnSpc>
              <a:spcBef>
                <a:spcPts val="0"/>
              </a:spcBef>
              <a:spcAft>
                <a:spcPts val="0"/>
              </a:spcAft>
              <a:defRPr/>
            </a:pPr>
            <a:r>
              <a:rPr kumimoji="0" lang="en-US" altLang="ko-KR" sz="1050" dirty="0">
                <a:latin typeface="HY헤드라인M" panose="02030600000101010101" pitchFamily="18" charset="-127"/>
                <a:ea typeface="HY헤드라인M" panose="02030600000101010101" pitchFamily="18" charset="-127"/>
              </a:rPr>
              <a:t> 1) </a:t>
            </a:r>
            <a:r>
              <a:rPr kumimoji="0" lang="ko-KR" altLang="en-US" sz="1050" dirty="0">
                <a:latin typeface="HY헤드라인M" panose="02030600000101010101" pitchFamily="18" charset="-127"/>
                <a:ea typeface="HY헤드라인M" panose="02030600000101010101" pitchFamily="18" charset="-127"/>
              </a:rPr>
              <a:t>해당물질을 </a:t>
            </a:r>
            <a:r>
              <a:rPr kumimoji="0" lang="ko-KR" altLang="en-US" sz="1050" dirty="0" err="1">
                <a:latin typeface="HY헤드라인M" panose="02030600000101010101" pitchFamily="18" charset="-127"/>
                <a:ea typeface="HY헤드라인M" panose="02030600000101010101" pitchFamily="18" charset="-127"/>
              </a:rPr>
              <a:t>인계ㆍ인수한</a:t>
            </a:r>
            <a:r>
              <a:rPr kumimoji="0" lang="ko-KR" altLang="en-US" sz="1050" dirty="0">
                <a:latin typeface="HY헤드라인M" panose="02030600000101010101" pitchFamily="18" charset="-127"/>
                <a:ea typeface="HY헤드라인M" panose="02030600000101010101" pitchFamily="18" charset="-127"/>
              </a:rPr>
              <a:t> 때에는 인수자의 이름</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주소</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전화번호</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물질 종류 및 물질의 양을 기록하고 </a:t>
            </a:r>
            <a:r>
              <a:rPr kumimoji="0" lang="en-US" altLang="ko-KR" sz="1050" dirty="0">
                <a:latin typeface="HY헤드라인M" panose="02030600000101010101" pitchFamily="18" charset="-127"/>
                <a:ea typeface="HY헤드라인M" panose="02030600000101010101" pitchFamily="18" charset="-127"/>
              </a:rPr>
              <a:t>3</a:t>
            </a:r>
            <a:r>
              <a:rPr kumimoji="0" lang="ko-KR" altLang="en-US" sz="1050" dirty="0">
                <a:latin typeface="HY헤드라인M" panose="02030600000101010101" pitchFamily="18" charset="-127"/>
                <a:ea typeface="HY헤드라인M" panose="02030600000101010101" pitchFamily="18" charset="-127"/>
              </a:rPr>
              <a:t>년 이상 보존</a:t>
            </a:r>
          </a:p>
          <a:p>
            <a:pPr marL="144000" indent="-144000">
              <a:lnSpc>
                <a:spcPct val="110000"/>
              </a:lnSpc>
              <a:spcBef>
                <a:spcPts val="0"/>
              </a:spcBef>
              <a:spcAft>
                <a:spcPts val="0"/>
              </a:spcAft>
              <a:defRPr/>
            </a:pPr>
            <a:r>
              <a:rPr kumimoji="0" lang="en-US" altLang="ko-KR" sz="1050" dirty="0">
                <a:latin typeface="HY헤드라인M" panose="02030600000101010101" pitchFamily="18" charset="-127"/>
                <a:ea typeface="HY헤드라인M" panose="02030600000101010101" pitchFamily="18" charset="-127"/>
              </a:rPr>
              <a:t> 2) </a:t>
            </a:r>
            <a:r>
              <a:rPr kumimoji="0" lang="ko-KR" altLang="en-US" sz="1050" dirty="0">
                <a:latin typeface="HY헤드라인M" panose="02030600000101010101" pitchFamily="18" charset="-127"/>
                <a:ea typeface="HY헤드라인M" panose="02030600000101010101" pitchFamily="18" charset="-127"/>
              </a:rPr>
              <a:t>외부인 침입방지를 위하여 취급시설 및 판매시설 내 출입자 및 차량에 대하여 </a:t>
            </a:r>
            <a:r>
              <a:rPr kumimoji="0" lang="ko-KR" altLang="en-US" sz="1050" dirty="0" err="1">
                <a:latin typeface="HY헤드라인M" panose="02030600000101010101" pitchFamily="18" charset="-127"/>
                <a:ea typeface="HY헤드라인M" panose="02030600000101010101" pitchFamily="18" charset="-127"/>
              </a:rPr>
              <a:t>확인ㆍ기록하고</a:t>
            </a:r>
            <a:r>
              <a:rPr kumimoji="0" lang="ko-KR" altLang="en-US" sz="1050" dirty="0">
                <a:latin typeface="HY헤드라인M" panose="02030600000101010101" pitchFamily="18" charset="-127"/>
                <a:ea typeface="HY헤드라인M" panose="02030600000101010101" pitchFamily="18" charset="-127"/>
              </a:rPr>
              <a:t> 이를 </a:t>
            </a:r>
            <a:r>
              <a:rPr kumimoji="0" lang="en-US" altLang="ko-KR" sz="1050" dirty="0">
                <a:latin typeface="HY헤드라인M" panose="02030600000101010101" pitchFamily="18" charset="-127"/>
                <a:ea typeface="HY헤드라인M" panose="02030600000101010101" pitchFamily="18" charset="-127"/>
              </a:rPr>
              <a:t>1</a:t>
            </a:r>
            <a:r>
              <a:rPr kumimoji="0" lang="ko-KR" altLang="en-US" sz="1050" dirty="0">
                <a:latin typeface="HY헤드라인M" panose="02030600000101010101" pitchFamily="18" charset="-127"/>
                <a:ea typeface="HY헤드라인M" panose="02030600000101010101" pitchFamily="18" charset="-127"/>
              </a:rPr>
              <a:t>년 이상 보관</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다만</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기록ㆍ보관이</a:t>
            </a:r>
            <a:r>
              <a:rPr kumimoji="0" lang="ko-KR" altLang="en-US" sz="1050" dirty="0">
                <a:latin typeface="HY헤드라인M" panose="02030600000101010101" pitchFamily="18" charset="-127"/>
                <a:ea typeface="HY헤드라인M" panose="02030600000101010101" pitchFamily="18" charset="-127"/>
              </a:rPr>
              <a:t> 곤란할 경우에는 외부인을 확인할 수 있는 </a:t>
            </a:r>
            <a:r>
              <a:rPr kumimoji="0" lang="en-US" altLang="ko-KR" sz="1050" dirty="0">
                <a:latin typeface="HY헤드라인M" panose="02030600000101010101" pitchFamily="18" charset="-127"/>
                <a:ea typeface="HY헤드라인M" panose="02030600000101010101" pitchFamily="18" charset="-127"/>
              </a:rPr>
              <a:t>CCTV </a:t>
            </a:r>
            <a:r>
              <a:rPr kumimoji="0" lang="ko-KR" altLang="en-US" sz="1050" dirty="0">
                <a:latin typeface="HY헤드라인M" panose="02030600000101010101" pitchFamily="18" charset="-127"/>
                <a:ea typeface="HY헤드라인M" panose="02030600000101010101" pitchFamily="18" charset="-127"/>
              </a:rPr>
              <a:t>등의 영상 장비를 설치하고 기록물을 </a:t>
            </a:r>
            <a:r>
              <a:rPr kumimoji="0" lang="en-US" altLang="ko-KR" sz="1050" dirty="0">
                <a:latin typeface="HY헤드라인M" panose="02030600000101010101" pitchFamily="18" charset="-127"/>
                <a:ea typeface="HY헤드라인M" panose="02030600000101010101" pitchFamily="18" charset="-127"/>
              </a:rPr>
              <a:t>1</a:t>
            </a:r>
            <a:r>
              <a:rPr kumimoji="0" lang="ko-KR" altLang="en-US" sz="1050" dirty="0">
                <a:latin typeface="HY헤드라인M" panose="02030600000101010101" pitchFamily="18" charset="-127"/>
                <a:ea typeface="HY헤드라인M" panose="02030600000101010101" pitchFamily="18" charset="-127"/>
              </a:rPr>
              <a:t>년 이상 보관</a:t>
            </a:r>
          </a:p>
          <a:p>
            <a:pPr marL="144000" indent="-144000">
              <a:lnSpc>
                <a:spcPct val="110000"/>
              </a:lnSpc>
              <a:spcBef>
                <a:spcPts val="0"/>
              </a:spcBef>
              <a:spcAft>
                <a:spcPts val="0"/>
              </a:spcAft>
              <a:defRPr/>
            </a:pPr>
            <a:r>
              <a:rPr kumimoji="0" lang="en-US" altLang="ko-KR" sz="1050" dirty="0">
                <a:latin typeface="HY헤드라인M" panose="02030600000101010101" pitchFamily="18" charset="-127"/>
                <a:ea typeface="HY헤드라인M" panose="02030600000101010101" pitchFamily="18" charset="-127"/>
              </a:rPr>
              <a:t> 3) </a:t>
            </a:r>
            <a:r>
              <a:rPr kumimoji="0" lang="ko-KR" altLang="en-US" sz="1050" dirty="0">
                <a:latin typeface="HY헤드라인M" panose="02030600000101010101" pitchFamily="18" charset="-127"/>
                <a:ea typeface="HY헤드라인M" panose="02030600000101010101" pitchFamily="18" charset="-127"/>
              </a:rPr>
              <a:t>해당 물질에 대해서는 외부인의 접근을 엄격히 차단하고</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다음과 같이 보안시설을 갖추어야 함</a:t>
            </a: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  가</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옥내 보관시설 중 창문이 있는 경우 창문에는 보호철망을 설치</a:t>
            </a: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  나</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옥외 보관시설에는 관계자가 아닌 자의 출입을 통제할 수 있는 울타리 등을 설치</a:t>
            </a:r>
          </a:p>
          <a:p>
            <a:pPr marL="144000" indent="-144000">
              <a:lnSpc>
                <a:spcPct val="110000"/>
              </a:lnSpc>
              <a:spcBef>
                <a:spcPts val="0"/>
              </a:spcBef>
              <a:spcAft>
                <a:spcPts val="0"/>
              </a:spcAft>
              <a:defRPr/>
            </a:pPr>
            <a:r>
              <a:rPr kumimoji="0" lang="ko-KR" altLang="en-US" sz="1050" dirty="0">
                <a:latin typeface="HY헤드라인M" panose="02030600000101010101" pitchFamily="18" charset="-127"/>
                <a:ea typeface="HY헤드라인M" panose="02030600000101010101" pitchFamily="18" charset="-127"/>
              </a:rPr>
              <a:t>  다</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저장ㆍ보관</a:t>
            </a:r>
            <a:r>
              <a:rPr kumimoji="0" lang="ko-KR" altLang="en-US" sz="1050" dirty="0">
                <a:latin typeface="HY헤드라인M" panose="02030600000101010101" pitchFamily="18" charset="-127"/>
                <a:ea typeface="HY헤드라인M" panose="02030600000101010101" pitchFamily="18" charset="-127"/>
              </a:rPr>
              <a:t> 시설</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진열ㆍ보관</a:t>
            </a:r>
            <a:r>
              <a:rPr kumimoji="0" lang="ko-KR" altLang="en-US" sz="1050" dirty="0">
                <a:latin typeface="HY헤드라인M" panose="02030600000101010101" pitchFamily="18" charset="-127"/>
                <a:ea typeface="HY헤드라인M" panose="02030600000101010101" pitchFamily="18" charset="-127"/>
              </a:rPr>
              <a:t> 장소에는 </a:t>
            </a:r>
            <a:r>
              <a:rPr kumimoji="0" lang="ko-KR" altLang="en-US" sz="1050" dirty="0" err="1">
                <a:latin typeface="HY헤드라인M" panose="02030600000101010101" pitchFamily="18" charset="-127"/>
                <a:ea typeface="HY헤드라인M" panose="02030600000101010101" pitchFamily="18" charset="-127"/>
              </a:rPr>
              <a:t>시건장치를</a:t>
            </a:r>
            <a:r>
              <a:rPr kumimoji="0" lang="ko-KR" altLang="en-US" sz="1050" dirty="0">
                <a:latin typeface="HY헤드라인M" panose="02030600000101010101" pitchFamily="18" charset="-127"/>
                <a:ea typeface="HY헤드라인M" panose="02030600000101010101" pitchFamily="18" charset="-127"/>
              </a:rPr>
              <a:t> 설치하고 평상시에는 잠가 두어야 함</a:t>
            </a:r>
          </a:p>
          <a:p>
            <a:pPr marL="144000" indent="-144000">
              <a:lnSpc>
                <a:spcPct val="110000"/>
              </a:lnSpc>
              <a:spcBef>
                <a:spcPts val="0"/>
              </a:spcBef>
              <a:spcAft>
                <a:spcPts val="0"/>
              </a:spcAft>
              <a:defRPr/>
            </a:pPr>
            <a:r>
              <a:rPr kumimoji="0" lang="en-US" altLang="ko-KR" sz="1050" dirty="0">
                <a:latin typeface="HY헤드라인M" panose="02030600000101010101" pitchFamily="18" charset="-127"/>
                <a:ea typeface="HY헤드라인M" panose="02030600000101010101" pitchFamily="18" charset="-127"/>
              </a:rPr>
              <a:t> 4) </a:t>
            </a:r>
            <a:r>
              <a:rPr kumimoji="0" lang="ko-KR" altLang="en-US" sz="1050" dirty="0">
                <a:latin typeface="HY헤드라인M" panose="02030600000101010101" pitchFamily="18" charset="-127"/>
                <a:ea typeface="HY헤드라인M" panose="02030600000101010101" pitchFamily="18" charset="-127"/>
              </a:rPr>
              <a:t>해당 물질을 인터넷 등 온라인상에서 </a:t>
            </a:r>
            <a:r>
              <a:rPr kumimoji="0" lang="ko-KR" altLang="en-US" sz="1050" dirty="0" err="1">
                <a:latin typeface="HY헤드라인M" panose="02030600000101010101" pitchFamily="18" charset="-127"/>
                <a:ea typeface="HY헤드라인M" panose="02030600000101010101" pitchFamily="18" charset="-127"/>
              </a:rPr>
              <a:t>판매시</a:t>
            </a:r>
            <a:r>
              <a:rPr kumimoji="0" lang="ko-KR" altLang="en-US" sz="1050" dirty="0">
                <a:latin typeface="HY헤드라인M" panose="02030600000101010101" pitchFamily="18" charset="-127"/>
                <a:ea typeface="HY헤드라인M" panose="02030600000101010101" pitchFamily="18" charset="-127"/>
              </a:rPr>
              <a:t> 구매자의 </a:t>
            </a:r>
            <a:r>
              <a:rPr kumimoji="0" lang="ko-KR" altLang="en-US" sz="1050" dirty="0" err="1">
                <a:latin typeface="HY헤드라인M" panose="02030600000101010101" pitchFamily="18" charset="-127"/>
                <a:ea typeface="HY헤드라인M" panose="02030600000101010101" pitchFamily="18" charset="-127"/>
              </a:rPr>
              <a:t>인적사항을</a:t>
            </a:r>
            <a:r>
              <a:rPr kumimoji="0" lang="ko-KR" altLang="en-US" sz="1050" dirty="0">
                <a:latin typeface="HY헤드라인M" panose="02030600000101010101" pitchFamily="18" charset="-127"/>
                <a:ea typeface="HY헤드라인M" panose="02030600000101010101" pitchFamily="18" charset="-127"/>
              </a:rPr>
              <a:t> 확인할 수 있는 실명 인증체계를 갖추어야 함</a:t>
            </a:r>
          </a:p>
          <a:p>
            <a:pPr marL="144000" indent="-144000">
              <a:lnSpc>
                <a:spcPct val="110000"/>
              </a:lnSpc>
              <a:spcBef>
                <a:spcPts val="0"/>
              </a:spcBef>
              <a:spcAft>
                <a:spcPts val="0"/>
              </a:spcAft>
              <a:defRPr/>
            </a:pPr>
            <a:r>
              <a:rPr kumimoji="0" lang="en-US" altLang="ko-KR" sz="1050" dirty="0">
                <a:latin typeface="HY헤드라인M" panose="02030600000101010101" pitchFamily="18" charset="-127"/>
                <a:ea typeface="HY헤드라인M" panose="02030600000101010101" pitchFamily="18" charset="-127"/>
              </a:rPr>
              <a:t> 5) </a:t>
            </a:r>
            <a:r>
              <a:rPr kumimoji="0" lang="ko-KR" altLang="en-US" sz="1050" dirty="0">
                <a:latin typeface="HY헤드라인M" panose="02030600000101010101" pitchFamily="18" charset="-127"/>
                <a:ea typeface="HY헤드라인M" panose="02030600000101010101" pitchFamily="18" charset="-127"/>
              </a:rPr>
              <a:t>해당 물질을 청소년에게 판매하여서는 아니 된다</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다만</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실험 등의 용도로 사용할 경우 보호자의 동의서 제출 및 </a:t>
            </a:r>
            <a:r>
              <a:rPr kumimoji="0" lang="en-US" altLang="ko-KR" sz="1050" dirty="0">
                <a:latin typeface="HY헤드라인M" panose="02030600000101010101" pitchFamily="18" charset="-127"/>
                <a:ea typeface="HY헤드라인M" panose="02030600000101010101" pitchFamily="18" charset="-127"/>
              </a:rPr>
              <a:t>3</a:t>
            </a:r>
            <a:r>
              <a:rPr kumimoji="0" lang="ko-KR" altLang="en-US" sz="1050" dirty="0">
                <a:latin typeface="HY헤드라인M" panose="02030600000101010101" pitchFamily="18" charset="-127"/>
                <a:ea typeface="HY헤드라인M" panose="02030600000101010101" pitchFamily="18" charset="-127"/>
              </a:rPr>
              <a:t>년간 보존</a:t>
            </a:r>
          </a:p>
          <a:p>
            <a:pPr marL="144000" indent="-144000">
              <a:lnSpc>
                <a:spcPct val="110000"/>
              </a:lnSpc>
              <a:spcBef>
                <a:spcPts val="0"/>
              </a:spcBef>
              <a:spcAft>
                <a:spcPts val="0"/>
              </a:spcAft>
              <a:defRPr/>
            </a:pPr>
            <a:r>
              <a:rPr kumimoji="0" lang="en-US" altLang="ko-KR" sz="1050" dirty="0">
                <a:latin typeface="HY헤드라인M" panose="02030600000101010101" pitchFamily="18" charset="-127"/>
                <a:ea typeface="HY헤드라인M" panose="02030600000101010101" pitchFamily="18" charset="-127"/>
              </a:rPr>
              <a:t> 6) </a:t>
            </a:r>
            <a:r>
              <a:rPr kumimoji="0" lang="ko-KR" altLang="en-US" sz="1050" dirty="0">
                <a:latin typeface="HY헤드라인M" panose="02030600000101010101" pitchFamily="18" charset="-127"/>
                <a:ea typeface="HY헤드라인M" panose="02030600000101010101" pitchFamily="18" charset="-127"/>
              </a:rPr>
              <a:t>해당 물질이 </a:t>
            </a:r>
            <a:r>
              <a:rPr kumimoji="0" lang="ko-KR" altLang="en-US" sz="1050" dirty="0" err="1">
                <a:latin typeface="HY헤드라인M" panose="02030600000101010101" pitchFamily="18" charset="-127"/>
                <a:ea typeface="HY헤드라인M" panose="02030600000101010101" pitchFamily="18" charset="-127"/>
              </a:rPr>
              <a:t>도난된</a:t>
            </a:r>
            <a:r>
              <a:rPr kumimoji="0" lang="ko-KR" altLang="en-US" sz="1050" dirty="0">
                <a:latin typeface="HY헤드라인M" panose="02030600000101010101" pitchFamily="18" charset="-127"/>
                <a:ea typeface="HY헤드라인M" panose="02030600000101010101" pitchFamily="18" charset="-127"/>
              </a:rPr>
              <a:t> 경우에는 경찰서</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a:latin typeface="HY헤드라인M" panose="02030600000101010101" pitchFamily="18" charset="-127"/>
                <a:ea typeface="HY헤드라인M" panose="02030600000101010101" pitchFamily="18" charset="-127"/>
              </a:rPr>
              <a:t>국가정보원</a:t>
            </a:r>
            <a:r>
              <a:rPr kumimoji="0" lang="en-US" altLang="ko-KR" sz="1050" dirty="0">
                <a:latin typeface="HY헤드라인M" panose="02030600000101010101" pitchFamily="18" charset="-127"/>
                <a:ea typeface="HY헤드라인M" panose="02030600000101010101" pitchFamily="18" charset="-127"/>
              </a:rPr>
              <a:t>, </a:t>
            </a:r>
            <a:r>
              <a:rPr kumimoji="0" lang="ko-KR" altLang="en-US" sz="1050" dirty="0" err="1">
                <a:latin typeface="HY헤드라인M" panose="02030600000101010101" pitchFamily="18" charset="-127"/>
                <a:ea typeface="HY헤드라인M" panose="02030600000101010101" pitchFamily="18" charset="-127"/>
              </a:rPr>
              <a:t>화학물질안전원</a:t>
            </a:r>
            <a:r>
              <a:rPr kumimoji="0" lang="ko-KR" altLang="en-US" sz="1050" dirty="0">
                <a:latin typeface="HY헤드라인M" panose="02030600000101010101" pitchFamily="18" charset="-127"/>
                <a:ea typeface="HY헤드라인M" panose="02030600000101010101" pitchFamily="18" charset="-127"/>
              </a:rPr>
              <a:t> 등 국가기관에 신고</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다이어그램 5"/>
          <p:cNvGraphicFramePr/>
          <p:nvPr/>
        </p:nvGraphicFramePr>
        <p:xfrm>
          <a:off x="1451991" y="1722611"/>
          <a:ext cx="6096000"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TextBox 6"/>
          <p:cNvSpPr txBox="1">
            <a:spLocks noChangeArrowheads="1"/>
          </p:cNvSpPr>
          <p:nvPr/>
        </p:nvSpPr>
        <p:spPr bwMode="auto">
          <a:xfrm>
            <a:off x="1404938" y="5754688"/>
            <a:ext cx="2735262" cy="307975"/>
          </a:xfrm>
          <a:prstGeom prst="rect">
            <a:avLst/>
          </a:prstGeom>
          <a:noFill/>
          <a:ln w="9525">
            <a:noFill/>
            <a:miter lim="800000"/>
            <a:headEnd/>
            <a:tailEnd/>
          </a:ln>
        </p:spPr>
        <p:txBody>
          <a:bodyPr>
            <a:spAutoFit/>
          </a:bodyPr>
          <a:lstStyle/>
          <a:p>
            <a:r>
              <a:rPr kumimoji="0" lang="en-US" altLang="ko-KR" sz="1400">
                <a:latin typeface="HY헤드라인M" pitchFamily="18" charset="-127"/>
                <a:ea typeface="HY헤드라인M" pitchFamily="18" charset="-127"/>
              </a:rPr>
              <a:t>2013</a:t>
            </a:r>
            <a:r>
              <a:rPr kumimoji="0" lang="ko-KR" altLang="en-US" sz="1400">
                <a:latin typeface="HY헤드라인M" pitchFamily="18" charset="-127"/>
                <a:ea typeface="HY헤드라인M" pitchFamily="18" charset="-127"/>
              </a:rPr>
              <a:t>년 </a:t>
            </a:r>
            <a:r>
              <a:rPr kumimoji="0" lang="en-US" altLang="ko-KR" sz="1400">
                <a:latin typeface="HY헤드라인M" pitchFamily="18" charset="-127"/>
                <a:ea typeface="HY헤드라인M" pitchFamily="18" charset="-127"/>
              </a:rPr>
              <a:t>5</a:t>
            </a:r>
            <a:r>
              <a:rPr kumimoji="0" lang="ko-KR" altLang="en-US" sz="1400">
                <a:latin typeface="HY헤드라인M" pitchFamily="18" charset="-127"/>
                <a:ea typeface="HY헤드라인M" pitchFamily="18" charset="-127"/>
              </a:rPr>
              <a:t>월 </a:t>
            </a:r>
            <a:r>
              <a:rPr kumimoji="0" lang="en-US" altLang="ko-KR" sz="1400">
                <a:latin typeface="HY헤드라인M" pitchFamily="18" charset="-127"/>
                <a:ea typeface="HY헤드라인M" pitchFamily="18" charset="-127"/>
              </a:rPr>
              <a:t>22</a:t>
            </a:r>
            <a:r>
              <a:rPr kumimoji="0" lang="ko-KR" altLang="en-US" sz="1400">
                <a:latin typeface="HY헤드라인M" pitchFamily="18" charset="-127"/>
                <a:ea typeface="HY헤드라인M" pitchFamily="18" charset="-127"/>
              </a:rPr>
              <a:t>일 법안제정공포</a:t>
            </a:r>
          </a:p>
        </p:txBody>
      </p:sp>
      <p:sp>
        <p:nvSpPr>
          <p:cNvPr id="12292" name="TextBox 7"/>
          <p:cNvSpPr txBox="1">
            <a:spLocks noChangeArrowheads="1"/>
          </p:cNvSpPr>
          <p:nvPr/>
        </p:nvSpPr>
        <p:spPr bwMode="auto">
          <a:xfrm>
            <a:off x="5148263" y="5754688"/>
            <a:ext cx="3313112" cy="307975"/>
          </a:xfrm>
          <a:prstGeom prst="rect">
            <a:avLst/>
          </a:prstGeom>
          <a:noFill/>
          <a:ln w="9525">
            <a:noFill/>
            <a:miter lim="800000"/>
            <a:headEnd/>
            <a:tailEnd/>
          </a:ln>
        </p:spPr>
        <p:txBody>
          <a:bodyPr>
            <a:spAutoFit/>
          </a:bodyPr>
          <a:lstStyle/>
          <a:p>
            <a:r>
              <a:rPr kumimoji="0" lang="en-US" altLang="ko-KR" sz="1400">
                <a:latin typeface="HY헤드라인M" pitchFamily="18" charset="-127"/>
                <a:ea typeface="HY헤드라인M" pitchFamily="18" charset="-127"/>
              </a:rPr>
              <a:t>2013</a:t>
            </a:r>
            <a:r>
              <a:rPr kumimoji="0" lang="ko-KR" altLang="en-US" sz="1400">
                <a:latin typeface="HY헤드라인M" pitchFamily="18" charset="-127"/>
                <a:ea typeface="HY헤드라인M" pitchFamily="18" charset="-127"/>
              </a:rPr>
              <a:t>년 </a:t>
            </a:r>
            <a:r>
              <a:rPr kumimoji="0" lang="en-US" altLang="ko-KR" sz="1400">
                <a:latin typeface="HY헤드라인M" pitchFamily="18" charset="-127"/>
                <a:ea typeface="HY헤드라인M" pitchFamily="18" charset="-127"/>
              </a:rPr>
              <a:t>6</a:t>
            </a:r>
            <a:r>
              <a:rPr kumimoji="0" lang="ko-KR" altLang="en-US" sz="1400">
                <a:latin typeface="HY헤드라인M" pitchFamily="18" charset="-127"/>
                <a:ea typeface="HY헤드라인M" pitchFamily="18" charset="-127"/>
              </a:rPr>
              <a:t>월 </a:t>
            </a:r>
            <a:r>
              <a:rPr kumimoji="0" lang="en-US" altLang="ko-KR" sz="1400">
                <a:latin typeface="HY헤드라인M" pitchFamily="18" charset="-127"/>
                <a:ea typeface="HY헤드라인M" pitchFamily="18" charset="-127"/>
              </a:rPr>
              <a:t>4</a:t>
            </a:r>
            <a:r>
              <a:rPr kumimoji="0" lang="ko-KR" altLang="en-US" sz="1400">
                <a:latin typeface="HY헤드라인M" pitchFamily="18" charset="-127"/>
                <a:ea typeface="HY헤드라인M" pitchFamily="18" charset="-127"/>
              </a:rPr>
              <a:t>일 법률개정공포</a:t>
            </a:r>
          </a:p>
        </p:txBody>
      </p:sp>
      <p:sp>
        <p:nvSpPr>
          <p:cNvPr id="12293" name="TextBox 11"/>
          <p:cNvSpPr txBox="1">
            <a:spLocks noChangeArrowheads="1"/>
          </p:cNvSpPr>
          <p:nvPr/>
        </p:nvSpPr>
        <p:spPr bwMode="auto">
          <a:xfrm>
            <a:off x="3636963" y="6259513"/>
            <a:ext cx="2232025" cy="338137"/>
          </a:xfrm>
          <a:prstGeom prst="rect">
            <a:avLst/>
          </a:prstGeom>
          <a:noFill/>
          <a:ln w="9525">
            <a:noFill/>
            <a:miter lim="800000"/>
            <a:headEnd/>
            <a:tailEnd/>
          </a:ln>
        </p:spPr>
        <p:txBody>
          <a:bodyPr>
            <a:spAutoFit/>
          </a:bodyPr>
          <a:lstStyle/>
          <a:p>
            <a:r>
              <a:rPr kumimoji="0" lang="en-US" altLang="ko-KR" sz="1600">
                <a:solidFill>
                  <a:srgbClr val="FF0000"/>
                </a:solidFill>
                <a:latin typeface="HY헤드라인M" pitchFamily="18" charset="-127"/>
                <a:ea typeface="HY헤드라인M" pitchFamily="18" charset="-127"/>
              </a:rPr>
              <a:t>2015</a:t>
            </a:r>
            <a:r>
              <a:rPr kumimoji="0" lang="ko-KR" altLang="en-US" sz="1600">
                <a:solidFill>
                  <a:srgbClr val="FF0000"/>
                </a:solidFill>
                <a:latin typeface="HY헤드라인M" pitchFamily="18" charset="-127"/>
                <a:ea typeface="HY헤드라인M" pitchFamily="18" charset="-127"/>
              </a:rPr>
              <a:t>년 </a:t>
            </a:r>
            <a:r>
              <a:rPr kumimoji="0" lang="en-US" altLang="ko-KR" sz="1600">
                <a:solidFill>
                  <a:srgbClr val="FF0000"/>
                </a:solidFill>
                <a:latin typeface="HY헤드라인M" pitchFamily="18" charset="-127"/>
                <a:ea typeface="HY헤드라인M" pitchFamily="18" charset="-127"/>
              </a:rPr>
              <a:t>1</a:t>
            </a:r>
            <a:r>
              <a:rPr kumimoji="0" lang="ko-KR" altLang="en-US" sz="1600">
                <a:solidFill>
                  <a:srgbClr val="FF0000"/>
                </a:solidFill>
                <a:latin typeface="HY헤드라인M" pitchFamily="18" charset="-127"/>
                <a:ea typeface="HY헤드라인M" pitchFamily="18" charset="-127"/>
              </a:rPr>
              <a:t>월 </a:t>
            </a:r>
            <a:r>
              <a:rPr kumimoji="0" lang="en-US" altLang="ko-KR" sz="1600">
                <a:solidFill>
                  <a:srgbClr val="FF0000"/>
                </a:solidFill>
                <a:latin typeface="HY헤드라인M" pitchFamily="18" charset="-127"/>
                <a:ea typeface="HY헤드라인M" pitchFamily="18" charset="-127"/>
              </a:rPr>
              <a:t>1</a:t>
            </a:r>
            <a:r>
              <a:rPr kumimoji="0" lang="ko-KR" altLang="en-US" sz="1600">
                <a:solidFill>
                  <a:srgbClr val="FF0000"/>
                </a:solidFill>
                <a:latin typeface="HY헤드라인M" pitchFamily="18" charset="-127"/>
                <a:ea typeface="HY헤드라인M" pitchFamily="18" charset="-127"/>
              </a:rPr>
              <a:t>일 시행</a:t>
            </a:r>
          </a:p>
        </p:txBody>
      </p:sp>
      <p:grpSp>
        <p:nvGrpSpPr>
          <p:cNvPr id="2" name="Group 8"/>
          <p:cNvGrpSpPr>
            <a:grpSpLocks/>
          </p:cNvGrpSpPr>
          <p:nvPr/>
        </p:nvGrpSpPr>
        <p:grpSpPr bwMode="auto">
          <a:xfrm>
            <a:off x="5556250" y="2659063"/>
            <a:ext cx="3552825" cy="2016125"/>
            <a:chOff x="433" y="2858"/>
            <a:chExt cx="4701" cy="1036"/>
          </a:xfrm>
        </p:grpSpPr>
        <p:sp>
          <p:nvSpPr>
            <p:cNvPr id="15371" name="AutoShape 27"/>
            <p:cNvSpPr>
              <a:spLocks noChangeArrowheads="1"/>
            </p:cNvSpPr>
            <p:nvPr/>
          </p:nvSpPr>
          <p:spPr bwMode="auto">
            <a:xfrm>
              <a:off x="433" y="2858"/>
              <a:ext cx="4701" cy="1036"/>
            </a:xfrm>
            <a:prstGeom prst="irregularSeal1">
              <a:avLst/>
            </a:prstGeom>
            <a:solidFill>
              <a:srgbClr val="FFC000"/>
            </a:solidFill>
            <a:ln w="12700">
              <a:solidFill>
                <a:schemeClr val="bg1"/>
              </a:solidFill>
              <a:miter lim="800000"/>
              <a:headEnd/>
              <a:tailEnd/>
            </a:ln>
            <a:effectLst>
              <a:outerShdw dist="35921" dir="2700000" algn="ctr" rotWithShape="0">
                <a:schemeClr val="bg2"/>
              </a:outerShdw>
            </a:effectLst>
          </p:spPr>
          <p:txBody>
            <a:bodyPr wrap="none" anchor="ctr"/>
            <a:lstStyle/>
            <a:p>
              <a:pPr eaLnBrk="0" fontAlgn="t" hangingPunct="0">
                <a:spcBef>
                  <a:spcPct val="50000"/>
                </a:spcBef>
                <a:defRPr/>
              </a:pPr>
              <a:endParaRPr kumimoji="0" lang="ko-KR" altLang="en-US" sz="1000" b="1">
                <a:solidFill>
                  <a:schemeClr val="bg1"/>
                </a:solidFill>
                <a:latin typeface="HY헤드라인M" pitchFamily="18" charset="-127"/>
                <a:ea typeface="HY헤드라인M" pitchFamily="18" charset="-127"/>
              </a:endParaRPr>
            </a:p>
          </p:txBody>
        </p:sp>
        <p:sp>
          <p:nvSpPr>
            <p:cNvPr id="12299" name="Text Box 28"/>
            <p:cNvSpPr txBox="1">
              <a:spLocks noChangeArrowheads="1"/>
            </p:cNvSpPr>
            <p:nvPr/>
          </p:nvSpPr>
          <p:spPr bwMode="auto">
            <a:xfrm>
              <a:off x="846" y="3191"/>
              <a:ext cx="3621" cy="332"/>
            </a:xfrm>
            <a:prstGeom prst="rect">
              <a:avLst/>
            </a:prstGeom>
            <a:noFill/>
            <a:ln w="12700">
              <a:noFill/>
              <a:miter lim="800000"/>
              <a:headEnd/>
              <a:tailEnd/>
            </a:ln>
          </p:spPr>
          <p:txBody>
            <a:bodyPr>
              <a:spAutoFit/>
            </a:bodyPr>
            <a:lstStyle/>
            <a:p>
              <a:pPr eaLnBrk="0" hangingPunct="0">
                <a:spcBef>
                  <a:spcPct val="50000"/>
                </a:spcBef>
              </a:pPr>
              <a:r>
                <a:rPr kumimoji="0" lang="ko-KR" altLang="en-US" b="1">
                  <a:latin typeface="HY헤드라인M" pitchFamily="18" charset="-127"/>
                  <a:ea typeface="HY헤드라인M" pitchFamily="18" charset="-127"/>
                </a:rPr>
                <a:t> </a:t>
              </a:r>
              <a:r>
                <a:rPr kumimoji="0" lang="ko-KR" altLang="en-US" sz="1200" b="1">
                  <a:latin typeface="HY헤드라인M" pitchFamily="18" charset="-127"/>
                  <a:ea typeface="HY헤드라인M" pitchFamily="18" charset="-127"/>
                </a:rPr>
                <a:t>∙구미불산사고</a:t>
              </a:r>
              <a:r>
                <a:rPr kumimoji="0" lang="en-US" altLang="ko-KR" sz="1200" b="1">
                  <a:latin typeface="HY헤드라인M" pitchFamily="18" charset="-127"/>
                  <a:ea typeface="HY헤드라인M" pitchFamily="18" charset="-127"/>
                </a:rPr>
                <a:t>, </a:t>
              </a:r>
              <a:r>
                <a:rPr kumimoji="0" lang="ko-KR" altLang="en-US" sz="1200" b="1">
                  <a:latin typeface="HY헤드라인M" pitchFamily="18" charset="-127"/>
                  <a:ea typeface="HY헤드라인M" pitchFamily="18" charset="-127"/>
                </a:rPr>
                <a:t>화학사고 지속 발생</a:t>
              </a:r>
              <a:endParaRPr kumimoji="0" lang="en-US" altLang="ko-KR" sz="1200" b="1">
                <a:latin typeface="HY헤드라인M" pitchFamily="18" charset="-127"/>
                <a:ea typeface="HY헤드라인M" pitchFamily="18" charset="-127"/>
              </a:endParaRPr>
            </a:p>
            <a:p>
              <a:pPr eaLnBrk="0" hangingPunct="0">
                <a:spcBef>
                  <a:spcPct val="50000"/>
                </a:spcBef>
              </a:pPr>
              <a:r>
                <a:rPr kumimoji="0" lang="en-US" altLang="ko-KR" sz="1200" b="1">
                  <a:latin typeface="HY헤드라인M" pitchFamily="18" charset="-127"/>
                  <a:ea typeface="HY헤드라인M" pitchFamily="18" charset="-127"/>
                </a:rPr>
                <a:t> </a:t>
              </a:r>
              <a:r>
                <a:rPr kumimoji="0" lang="ko-KR" altLang="en-US" sz="1200" b="1">
                  <a:latin typeface="HY헤드라인M" pitchFamily="18" charset="-127"/>
                  <a:ea typeface="HY헤드라인M" pitchFamily="18" charset="-127"/>
                </a:rPr>
                <a:t>∙ 산재사고 </a:t>
              </a:r>
              <a:r>
                <a:rPr kumimoji="0" lang="en-US" altLang="ko-KR" sz="1200" b="1">
                  <a:latin typeface="HY헤드라인M" pitchFamily="18" charset="-127"/>
                  <a:ea typeface="HY헤드라인M" pitchFamily="18" charset="-127"/>
                </a:rPr>
                <a:t>OECD </a:t>
              </a:r>
              <a:r>
                <a:rPr kumimoji="0" lang="ko-KR" altLang="en-US" sz="1200" b="1">
                  <a:latin typeface="HY헤드라인M" pitchFamily="18" charset="-127"/>
                  <a:ea typeface="HY헤드라인M" pitchFamily="18" charset="-127"/>
                </a:rPr>
                <a:t>최다</a:t>
              </a:r>
              <a:endParaRPr kumimoji="0" lang="en-US" altLang="ko-KR" sz="1200" b="1">
                <a:latin typeface="HY헤드라인M" pitchFamily="18" charset="-127"/>
                <a:ea typeface="HY헤드라인M" pitchFamily="18" charset="-127"/>
                <a:cs typeface="굴림" pitchFamily="50" charset="-127"/>
              </a:endParaRPr>
            </a:p>
          </p:txBody>
        </p:sp>
      </p:grpSp>
      <p:pic>
        <p:nvPicPr>
          <p:cNvPr id="12295" name="Picture 22" descr="C:\Documents and Settings\iamkwan\My Documents\My Pictures\Microsoft Clip Organizer\j0078622.wmf"/>
          <p:cNvPicPr>
            <a:picLocks noChangeAspect="1" noChangeArrowheads="1"/>
          </p:cNvPicPr>
          <p:nvPr/>
        </p:nvPicPr>
        <p:blipFill>
          <a:blip r:embed="rId8"/>
          <a:srcRect/>
          <a:stretch>
            <a:fillRect/>
          </a:stretch>
        </p:blipFill>
        <p:spPr bwMode="auto">
          <a:xfrm>
            <a:off x="2413000" y="3176588"/>
            <a:ext cx="574675" cy="1066800"/>
          </a:xfrm>
          <a:prstGeom prst="rect">
            <a:avLst/>
          </a:prstGeom>
          <a:noFill/>
          <a:ln w="9525">
            <a:noFill/>
            <a:miter lim="800000"/>
            <a:headEnd/>
            <a:tailEnd/>
          </a:ln>
        </p:spPr>
      </p:pic>
      <p:sp>
        <p:nvSpPr>
          <p:cNvPr id="12296" name="TextBox 11"/>
          <p:cNvSpPr txBox="1">
            <a:spLocks noChangeArrowheads="1"/>
          </p:cNvSpPr>
          <p:nvPr/>
        </p:nvSpPr>
        <p:spPr bwMode="auto">
          <a:xfrm>
            <a:off x="323850" y="3306763"/>
            <a:ext cx="2089150" cy="646112"/>
          </a:xfrm>
          <a:prstGeom prst="rect">
            <a:avLst/>
          </a:prstGeom>
          <a:noFill/>
          <a:ln w="9525">
            <a:noFill/>
            <a:miter lim="800000"/>
            <a:headEnd/>
            <a:tailEnd/>
          </a:ln>
        </p:spPr>
        <p:txBody>
          <a:bodyPr>
            <a:spAutoFit/>
          </a:bodyPr>
          <a:lstStyle/>
          <a:p>
            <a:r>
              <a:rPr kumimoji="0" lang="ko-KR" altLang="en-US" sz="1200">
                <a:latin typeface="HY헤드라인M" pitchFamily="18" charset="-127"/>
                <a:ea typeface="HY헤드라인M" pitchFamily="18" charset="-127"/>
              </a:rPr>
              <a:t>∙ 화학물질 정보부족</a:t>
            </a:r>
            <a:endParaRPr kumimoji="0" lang="en-US" altLang="ko-KR" sz="1200">
              <a:latin typeface="HY헤드라인M" pitchFamily="18" charset="-127"/>
              <a:ea typeface="HY헤드라인M" pitchFamily="18" charset="-127"/>
            </a:endParaRPr>
          </a:p>
          <a:p>
            <a:r>
              <a:rPr kumimoji="0" lang="ko-KR" altLang="en-US" sz="1200">
                <a:latin typeface="HY헤드라인M" pitchFamily="18" charset="-127"/>
                <a:ea typeface="HY헤드라인M" pitchFamily="18" charset="-127"/>
              </a:rPr>
              <a:t>∙ 화학물질 정보전달부재</a:t>
            </a:r>
            <a:endParaRPr kumimoji="0" lang="en-US" altLang="ko-KR" sz="1200">
              <a:latin typeface="HY헤드라인M" pitchFamily="18" charset="-127"/>
              <a:ea typeface="HY헤드라인M" pitchFamily="18" charset="-127"/>
            </a:endParaRPr>
          </a:p>
          <a:p>
            <a:r>
              <a:rPr kumimoji="0" lang="ko-KR" altLang="en-US" sz="1200">
                <a:latin typeface="HY헤드라인M" pitchFamily="18" charset="-127"/>
                <a:ea typeface="HY헤드라인M" pitchFamily="18" charset="-127"/>
              </a:rPr>
              <a:t>∙ 생활화학물질</a:t>
            </a:r>
            <a:r>
              <a:rPr kumimoji="0" lang="en-US" altLang="ko-KR" sz="1200">
                <a:latin typeface="HY헤드라인M" pitchFamily="18" charset="-127"/>
                <a:ea typeface="HY헤드라인M" pitchFamily="18" charset="-127"/>
              </a:rPr>
              <a:t>(</a:t>
            </a:r>
            <a:r>
              <a:rPr kumimoji="0" lang="ko-KR" altLang="en-US" sz="1200">
                <a:latin typeface="HY헤드라인M" pitchFamily="18" charset="-127"/>
                <a:ea typeface="HY헤드라인M" pitchFamily="18" charset="-127"/>
              </a:rPr>
              <a:t>가습기 사고</a:t>
            </a:r>
            <a:r>
              <a:rPr kumimoji="0" lang="en-US" altLang="ko-KR" sz="1200">
                <a:latin typeface="HY헤드라인M" pitchFamily="18" charset="-127"/>
                <a:ea typeface="HY헤드라인M" pitchFamily="18" charset="-127"/>
              </a:rPr>
              <a:t>)</a:t>
            </a:r>
            <a:endParaRPr kumimoji="0" lang="ko-KR" altLang="en-US" sz="1200">
              <a:latin typeface="HY헤드라인M" pitchFamily="18" charset="-127"/>
              <a:ea typeface="HY헤드라인M" pitchFamily="18" charset="-127"/>
            </a:endParaRPr>
          </a:p>
        </p:txBody>
      </p:sp>
      <p:sp>
        <p:nvSpPr>
          <p:cNvPr id="12297" name="Rectangle 4"/>
          <p:cNvSpPr>
            <a:spLocks noChangeArrowheads="1"/>
          </p:cNvSpPr>
          <p:nvPr/>
        </p:nvSpPr>
        <p:spPr bwMode="auto">
          <a:xfrm>
            <a:off x="209550" y="-4763"/>
            <a:ext cx="8826500" cy="784226"/>
          </a:xfrm>
          <a:prstGeom prst="rect">
            <a:avLst/>
          </a:prstGeom>
          <a:noFill/>
          <a:ln w="9525">
            <a:noFill/>
            <a:miter lim="800000"/>
            <a:headEnd/>
            <a:tailEnd/>
          </a:ln>
        </p:spPr>
        <p:txBody>
          <a:bodyPr anchor="ctr"/>
          <a:lstStyle/>
          <a:p>
            <a:pPr algn="ctr"/>
            <a:r>
              <a:rPr lang="ko-KR" altLang="en-US" sz="2800">
                <a:solidFill>
                  <a:srgbClr val="000000"/>
                </a:solidFill>
                <a:latin typeface="HY헤드라인M" pitchFamily="18" charset="-127"/>
                <a:ea typeface="HY헤드라인M" pitchFamily="18" charset="-127"/>
              </a:rPr>
              <a:t>화관법 개정 배경</a:t>
            </a:r>
            <a:endParaRPr lang="ko-KR" altLang="en-US" sz="2800">
              <a:solidFill>
                <a:srgbClr val="000000"/>
              </a:solidFill>
              <a:latin typeface="맑은 고딕"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위해관리계획서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grpSp>
        <p:nvGrpSpPr>
          <p:cNvPr id="81923" name="그룹 7"/>
          <p:cNvGrpSpPr>
            <a:grpSpLocks/>
          </p:cNvGrpSpPr>
          <p:nvPr/>
        </p:nvGrpSpPr>
        <p:grpSpPr bwMode="auto">
          <a:xfrm>
            <a:off x="260350" y="4437063"/>
            <a:ext cx="6045200" cy="2376487"/>
            <a:chOff x="683568" y="2099363"/>
            <a:chExt cx="7920880" cy="2718489"/>
          </a:xfrm>
        </p:grpSpPr>
        <p:pic>
          <p:nvPicPr>
            <p:cNvPr id="81934" name="그림 6"/>
            <p:cNvPicPr>
              <a:picLocks noChangeAspect="1"/>
            </p:cNvPicPr>
            <p:nvPr/>
          </p:nvPicPr>
          <p:blipFill>
            <a:blip r:embed="rId3"/>
            <a:srcRect/>
            <a:stretch>
              <a:fillRect/>
            </a:stretch>
          </p:blipFill>
          <p:spPr bwMode="auto">
            <a:xfrm>
              <a:off x="683568" y="3212975"/>
              <a:ext cx="1714592" cy="1583898"/>
            </a:xfrm>
            <a:prstGeom prst="rect">
              <a:avLst/>
            </a:prstGeom>
            <a:noFill/>
            <a:ln w="9525">
              <a:noFill/>
              <a:miter lim="800000"/>
              <a:headEnd/>
              <a:tailEnd/>
            </a:ln>
          </p:spPr>
        </p:pic>
        <p:pic>
          <p:nvPicPr>
            <p:cNvPr id="81935" name="그림 7"/>
            <p:cNvPicPr>
              <a:picLocks noChangeAspect="1"/>
            </p:cNvPicPr>
            <p:nvPr/>
          </p:nvPicPr>
          <p:blipFill>
            <a:blip r:embed="rId4"/>
            <a:srcRect/>
            <a:stretch>
              <a:fillRect/>
            </a:stretch>
          </p:blipFill>
          <p:spPr bwMode="auto">
            <a:xfrm>
              <a:off x="7053010" y="3068959"/>
              <a:ext cx="1551438" cy="1748893"/>
            </a:xfrm>
            <a:prstGeom prst="rect">
              <a:avLst/>
            </a:prstGeom>
            <a:noFill/>
            <a:ln w="9525">
              <a:noFill/>
              <a:miter lim="800000"/>
              <a:headEnd/>
              <a:tailEnd/>
            </a:ln>
          </p:spPr>
        </p:pic>
        <p:cxnSp>
          <p:nvCxnSpPr>
            <p:cNvPr id="13" name="직선 화살표 연결선 12"/>
            <p:cNvCxnSpPr/>
            <p:nvPr/>
          </p:nvCxnSpPr>
          <p:spPr>
            <a:xfrm>
              <a:off x="2574346" y="3933481"/>
              <a:ext cx="4257888" cy="0"/>
            </a:xfrm>
            <a:prstGeom prst="straightConnector1">
              <a:avLst/>
            </a:prstGeom>
            <a:ln w="57150">
              <a:solidFill>
                <a:schemeClr val="accent6">
                  <a:lumMod val="50000"/>
                </a:schemeClr>
              </a:solidFill>
              <a:prstDash val="sysDot"/>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1937" name="그룹 29"/>
            <p:cNvGrpSpPr>
              <a:grpSpLocks/>
            </p:cNvGrpSpPr>
            <p:nvPr/>
          </p:nvGrpSpPr>
          <p:grpSpPr bwMode="auto">
            <a:xfrm>
              <a:off x="1900405" y="2099363"/>
              <a:ext cx="5830416" cy="1516326"/>
              <a:chOff x="2577602" y="1196752"/>
              <a:chExt cx="5830416" cy="1516326"/>
            </a:xfrm>
          </p:grpSpPr>
          <p:grpSp>
            <p:nvGrpSpPr>
              <p:cNvPr id="81938" name="그룹 30"/>
              <p:cNvGrpSpPr>
                <a:grpSpLocks/>
              </p:cNvGrpSpPr>
              <p:nvPr/>
            </p:nvGrpSpPr>
            <p:grpSpPr bwMode="auto">
              <a:xfrm>
                <a:off x="2577602" y="1196752"/>
                <a:ext cx="5830416" cy="1516326"/>
                <a:chOff x="2480889" y="1805391"/>
                <a:chExt cx="5830416" cy="1516326"/>
              </a:xfrm>
            </p:grpSpPr>
            <p:grpSp>
              <p:nvGrpSpPr>
                <p:cNvPr id="81940" name="그룹 32"/>
                <p:cNvGrpSpPr>
                  <a:grpSpLocks/>
                </p:cNvGrpSpPr>
                <p:nvPr/>
              </p:nvGrpSpPr>
              <p:grpSpPr bwMode="auto">
                <a:xfrm>
                  <a:off x="2480889" y="1805391"/>
                  <a:ext cx="5830416" cy="1516326"/>
                  <a:chOff x="2350946" y="1480409"/>
                  <a:chExt cx="5830416" cy="1516326"/>
                </a:xfrm>
              </p:grpSpPr>
              <p:sp>
                <p:nvSpPr>
                  <p:cNvPr id="19" name="Freeform 4"/>
                  <p:cNvSpPr>
                    <a:spLocks/>
                  </p:cNvSpPr>
                  <p:nvPr/>
                </p:nvSpPr>
                <p:spPr bwMode="auto">
                  <a:xfrm>
                    <a:off x="3078968" y="1896263"/>
                    <a:ext cx="2067583" cy="1091392"/>
                  </a:xfrm>
                  <a:custGeom>
                    <a:avLst/>
                    <a:gdLst>
                      <a:gd name="T0" fmla="*/ 0 w 2027"/>
                      <a:gd name="T1" fmla="*/ 0 h 1681"/>
                      <a:gd name="T2" fmla="*/ 2026 w 2027"/>
                      <a:gd name="T3" fmla="*/ 1680 h 1681"/>
                      <a:gd name="T4" fmla="*/ 1764 w 2027"/>
                      <a:gd name="T5" fmla="*/ 0 h 1681"/>
                      <a:gd name="T6" fmla="*/ 0 w 2027"/>
                      <a:gd name="T7" fmla="*/ 0 h 1681"/>
                      <a:gd name="T8" fmla="*/ 0 60000 65536"/>
                      <a:gd name="T9" fmla="*/ 0 60000 65536"/>
                      <a:gd name="T10" fmla="*/ 0 60000 65536"/>
                      <a:gd name="T11" fmla="*/ 0 60000 65536"/>
                      <a:gd name="T12" fmla="*/ 0 w 2027"/>
                      <a:gd name="T13" fmla="*/ 0 h 1681"/>
                      <a:gd name="T14" fmla="*/ 2027 w 2027"/>
                      <a:gd name="T15" fmla="*/ 1681 h 1681"/>
                    </a:gdLst>
                    <a:ahLst/>
                    <a:cxnLst>
                      <a:cxn ang="T8">
                        <a:pos x="T0" y="T1"/>
                      </a:cxn>
                      <a:cxn ang="T9">
                        <a:pos x="T2" y="T3"/>
                      </a:cxn>
                      <a:cxn ang="T10">
                        <a:pos x="T4" y="T5"/>
                      </a:cxn>
                      <a:cxn ang="T11">
                        <a:pos x="T6" y="T7"/>
                      </a:cxn>
                    </a:cxnLst>
                    <a:rect l="T12" t="T13" r="T14" b="T15"/>
                    <a:pathLst>
                      <a:path w="2027" h="1681">
                        <a:moveTo>
                          <a:pt x="0" y="0"/>
                        </a:moveTo>
                        <a:lnTo>
                          <a:pt x="2026" y="1680"/>
                        </a:lnTo>
                        <a:lnTo>
                          <a:pt x="1764" y="0"/>
                        </a:lnTo>
                        <a:lnTo>
                          <a:pt x="0" y="0"/>
                        </a:lnTo>
                      </a:path>
                    </a:pathLst>
                  </a:custGeom>
                  <a:gradFill rotWithShape="0">
                    <a:gsLst>
                      <a:gs pos="0">
                        <a:srgbClr val="E6E6E6"/>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0" name="Freeform 6"/>
                  <p:cNvSpPr>
                    <a:spLocks/>
                  </p:cNvSpPr>
                  <p:nvPr/>
                </p:nvSpPr>
                <p:spPr bwMode="auto">
                  <a:xfrm>
                    <a:off x="4865742" y="1480409"/>
                    <a:ext cx="280809" cy="1499982"/>
                  </a:xfrm>
                  <a:custGeom>
                    <a:avLst/>
                    <a:gdLst>
                      <a:gd name="T0" fmla="*/ 0 w 277"/>
                      <a:gd name="T1" fmla="*/ 0 h 2392"/>
                      <a:gd name="T2" fmla="*/ 0 w 277"/>
                      <a:gd name="T3" fmla="*/ 661 h 2392"/>
                      <a:gd name="T4" fmla="*/ 276 w 277"/>
                      <a:gd name="T5" fmla="*/ 2391 h 2392"/>
                      <a:gd name="T6" fmla="*/ 0 w 277"/>
                      <a:gd name="T7" fmla="*/ 0 h 2392"/>
                      <a:gd name="T8" fmla="*/ 0 60000 65536"/>
                      <a:gd name="T9" fmla="*/ 0 60000 65536"/>
                      <a:gd name="T10" fmla="*/ 0 60000 65536"/>
                      <a:gd name="T11" fmla="*/ 0 60000 65536"/>
                      <a:gd name="T12" fmla="*/ 0 w 277"/>
                      <a:gd name="T13" fmla="*/ 0 h 2392"/>
                      <a:gd name="T14" fmla="*/ 277 w 277"/>
                      <a:gd name="T15" fmla="*/ 2392 h 2392"/>
                    </a:gdLst>
                    <a:ahLst/>
                    <a:cxnLst>
                      <a:cxn ang="T8">
                        <a:pos x="T0" y="T1"/>
                      </a:cxn>
                      <a:cxn ang="T9">
                        <a:pos x="T2" y="T3"/>
                      </a:cxn>
                      <a:cxn ang="T10">
                        <a:pos x="T4" y="T5"/>
                      </a:cxn>
                      <a:cxn ang="T11">
                        <a:pos x="T6" y="T7"/>
                      </a:cxn>
                    </a:cxnLst>
                    <a:rect l="T12" t="T13" r="T14" b="T15"/>
                    <a:pathLst>
                      <a:path w="277" h="2392">
                        <a:moveTo>
                          <a:pt x="0" y="0"/>
                        </a:moveTo>
                        <a:lnTo>
                          <a:pt x="0" y="661"/>
                        </a:lnTo>
                        <a:lnTo>
                          <a:pt x="276" y="2391"/>
                        </a:lnTo>
                        <a:lnTo>
                          <a:pt x="0" y="0"/>
                        </a:lnTo>
                      </a:path>
                    </a:pathLst>
                  </a:custGeom>
                  <a:gradFill rotWithShape="0">
                    <a:gsLst>
                      <a:gs pos="0">
                        <a:srgbClr val="999999"/>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1" name="Freeform 8"/>
                  <p:cNvSpPr>
                    <a:spLocks/>
                  </p:cNvSpPr>
                  <p:nvPr/>
                </p:nvSpPr>
                <p:spPr bwMode="auto">
                  <a:xfrm>
                    <a:off x="5096629" y="1912607"/>
                    <a:ext cx="2036381" cy="1045992"/>
                  </a:xfrm>
                  <a:custGeom>
                    <a:avLst/>
                    <a:gdLst>
                      <a:gd name="T0" fmla="*/ 2016 w 2017"/>
                      <a:gd name="T1" fmla="*/ 0 h 1669"/>
                      <a:gd name="T2" fmla="*/ 0 w 2017"/>
                      <a:gd name="T3" fmla="*/ 1668 h 1669"/>
                      <a:gd name="T4" fmla="*/ 252 w 2017"/>
                      <a:gd name="T5" fmla="*/ 0 h 1669"/>
                      <a:gd name="T6" fmla="*/ 2016 w 2017"/>
                      <a:gd name="T7" fmla="*/ 0 h 1669"/>
                      <a:gd name="T8" fmla="*/ 0 60000 65536"/>
                      <a:gd name="T9" fmla="*/ 0 60000 65536"/>
                      <a:gd name="T10" fmla="*/ 0 60000 65536"/>
                      <a:gd name="T11" fmla="*/ 0 60000 65536"/>
                      <a:gd name="T12" fmla="*/ 0 w 2017"/>
                      <a:gd name="T13" fmla="*/ 0 h 1669"/>
                      <a:gd name="T14" fmla="*/ 2017 w 2017"/>
                      <a:gd name="T15" fmla="*/ 1669 h 1669"/>
                    </a:gdLst>
                    <a:ahLst/>
                    <a:cxnLst>
                      <a:cxn ang="T8">
                        <a:pos x="T0" y="T1"/>
                      </a:cxn>
                      <a:cxn ang="T9">
                        <a:pos x="T2" y="T3"/>
                      </a:cxn>
                      <a:cxn ang="T10">
                        <a:pos x="T4" y="T5"/>
                      </a:cxn>
                      <a:cxn ang="T11">
                        <a:pos x="T6" y="T7"/>
                      </a:cxn>
                    </a:cxnLst>
                    <a:rect l="T12" t="T13" r="T14" b="T15"/>
                    <a:pathLst>
                      <a:path w="2017" h="1669">
                        <a:moveTo>
                          <a:pt x="2016" y="0"/>
                        </a:moveTo>
                        <a:lnTo>
                          <a:pt x="0" y="1668"/>
                        </a:lnTo>
                        <a:lnTo>
                          <a:pt x="252" y="0"/>
                        </a:lnTo>
                        <a:lnTo>
                          <a:pt x="2016" y="0"/>
                        </a:lnTo>
                      </a:path>
                    </a:pathLst>
                  </a:custGeom>
                  <a:gradFill rotWithShape="0">
                    <a:gsLst>
                      <a:gs pos="0">
                        <a:srgbClr val="E6E6E6"/>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2" name="Rectangle 9"/>
                  <p:cNvSpPr>
                    <a:spLocks noChangeArrowheads="1"/>
                  </p:cNvSpPr>
                  <p:nvPr/>
                </p:nvSpPr>
                <p:spPr bwMode="auto">
                  <a:xfrm flipH="1">
                    <a:off x="5462720" y="1493120"/>
                    <a:ext cx="2169505" cy="412223"/>
                  </a:xfrm>
                  <a:prstGeom prst="rect">
                    <a:avLst/>
                  </a:prstGeom>
                  <a:gradFill rotWithShape="0">
                    <a:gsLst>
                      <a:gs pos="0">
                        <a:srgbClr val="61B2FB">
                          <a:gamma/>
                          <a:tint val="50196"/>
                          <a:invGamma/>
                        </a:srgbClr>
                      </a:gs>
                      <a:gs pos="100000">
                        <a:srgbClr val="61B2FB"/>
                      </a:gs>
                    </a:gsLst>
                    <a:lin ang="5400000" scaled="1"/>
                  </a:gradFill>
                  <a:ln w="12700">
                    <a:noFill/>
                    <a:miter lim="800000"/>
                    <a:headEnd/>
                    <a:tailEnd/>
                  </a:ln>
                  <a:effectLst>
                    <a:prstShdw prst="shdw17" dist="17961" dir="2700000">
                      <a:srgbClr val="61B2FB">
                        <a:gamma/>
                        <a:shade val="60000"/>
                        <a:invGamma/>
                      </a:srgbClr>
                    </a:prstShdw>
                  </a:effectLst>
                </p:spPr>
                <p:txBody>
                  <a:bodyPr wrap="none" lIns="92075" tIns="46038" rIns="92075" bIns="46038" anchor="ctr"/>
                  <a:lstStyle/>
                  <a:p>
                    <a:pPr algn="ctr" eaLnBrk="0" fontAlgn="auto" latinLnBrk="0" hangingPunct="0">
                      <a:lnSpc>
                        <a:spcPct val="90000"/>
                      </a:lnSpc>
                      <a:spcBef>
                        <a:spcPts val="0"/>
                      </a:spcBef>
                      <a:spcAft>
                        <a:spcPts val="0"/>
                      </a:spcAft>
                      <a:defRPr/>
                    </a:pPr>
                    <a:r>
                      <a:rPr kumimoji="0" lang="ko-KR" altLang="en-US" sz="1400" b="1" kern="0" dirty="0">
                        <a:solidFill>
                          <a:srgbClr val="000000"/>
                        </a:solidFill>
                        <a:latin typeface="+mn-ea"/>
                        <a:ea typeface="+mn-ea"/>
                      </a:rPr>
                      <a:t>대표전달</a:t>
                    </a:r>
                    <a:r>
                      <a:rPr kumimoji="0" lang="en-US" altLang="ko-KR" sz="1200" b="1" kern="0" dirty="0">
                        <a:solidFill>
                          <a:srgbClr val="000000"/>
                        </a:solidFill>
                        <a:latin typeface="+mn-ea"/>
                        <a:ea typeface="+mn-ea"/>
                      </a:rPr>
                      <a:t>(</a:t>
                    </a:r>
                    <a:r>
                      <a:rPr kumimoji="0" lang="ko-KR" altLang="en-US" sz="1200" b="1" kern="0" dirty="0">
                        <a:solidFill>
                          <a:srgbClr val="000000"/>
                        </a:solidFill>
                        <a:latin typeface="+mn-ea"/>
                        <a:ea typeface="+mn-ea"/>
                      </a:rPr>
                      <a:t>주민협의체</a:t>
                    </a:r>
                    <a:r>
                      <a:rPr kumimoji="0" lang="en-US" altLang="ko-KR" sz="1200" b="1" kern="0" dirty="0">
                        <a:solidFill>
                          <a:srgbClr val="000000"/>
                        </a:solidFill>
                        <a:latin typeface="+mn-ea"/>
                        <a:ea typeface="+mn-ea"/>
                      </a:rPr>
                      <a:t>)</a:t>
                    </a:r>
                  </a:p>
                </p:txBody>
              </p:sp>
              <p:sp>
                <p:nvSpPr>
                  <p:cNvPr id="23" name="Freeform 10"/>
                  <p:cNvSpPr>
                    <a:spLocks/>
                  </p:cNvSpPr>
                  <p:nvPr/>
                </p:nvSpPr>
                <p:spPr bwMode="auto">
                  <a:xfrm>
                    <a:off x="5096629" y="1480409"/>
                    <a:ext cx="280808" cy="1499982"/>
                  </a:xfrm>
                  <a:custGeom>
                    <a:avLst/>
                    <a:gdLst>
                      <a:gd name="T0" fmla="*/ 276 w 277"/>
                      <a:gd name="T1" fmla="*/ 0 h 2392"/>
                      <a:gd name="T2" fmla="*/ 276 w 277"/>
                      <a:gd name="T3" fmla="*/ 661 h 2392"/>
                      <a:gd name="T4" fmla="*/ 0 w 277"/>
                      <a:gd name="T5" fmla="*/ 2391 h 2392"/>
                      <a:gd name="T6" fmla="*/ 276 w 277"/>
                      <a:gd name="T7" fmla="*/ 0 h 2392"/>
                      <a:gd name="T8" fmla="*/ 0 60000 65536"/>
                      <a:gd name="T9" fmla="*/ 0 60000 65536"/>
                      <a:gd name="T10" fmla="*/ 0 60000 65536"/>
                      <a:gd name="T11" fmla="*/ 0 60000 65536"/>
                      <a:gd name="T12" fmla="*/ 0 w 277"/>
                      <a:gd name="T13" fmla="*/ 0 h 2392"/>
                      <a:gd name="T14" fmla="*/ 277 w 277"/>
                      <a:gd name="T15" fmla="*/ 2392 h 2392"/>
                    </a:gdLst>
                    <a:ahLst/>
                    <a:cxnLst>
                      <a:cxn ang="T8">
                        <a:pos x="T0" y="T1"/>
                      </a:cxn>
                      <a:cxn ang="T9">
                        <a:pos x="T2" y="T3"/>
                      </a:cxn>
                      <a:cxn ang="T10">
                        <a:pos x="T4" y="T5"/>
                      </a:cxn>
                      <a:cxn ang="T11">
                        <a:pos x="T6" y="T7"/>
                      </a:cxn>
                    </a:cxnLst>
                    <a:rect l="T12" t="T13" r="T14" b="T15"/>
                    <a:pathLst>
                      <a:path w="277" h="2392">
                        <a:moveTo>
                          <a:pt x="276" y="0"/>
                        </a:moveTo>
                        <a:lnTo>
                          <a:pt x="276" y="661"/>
                        </a:lnTo>
                        <a:lnTo>
                          <a:pt x="0" y="2391"/>
                        </a:lnTo>
                        <a:lnTo>
                          <a:pt x="276" y="0"/>
                        </a:lnTo>
                      </a:path>
                    </a:pathLst>
                  </a:custGeom>
                  <a:gradFill rotWithShape="0">
                    <a:gsLst>
                      <a:gs pos="0">
                        <a:srgbClr val="999999"/>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4" name="Rectangle 12"/>
                  <p:cNvSpPr>
                    <a:spLocks noChangeArrowheads="1"/>
                  </p:cNvSpPr>
                  <p:nvPr/>
                </p:nvSpPr>
                <p:spPr bwMode="auto">
                  <a:xfrm>
                    <a:off x="2365506" y="2050620"/>
                    <a:ext cx="1778455" cy="412222"/>
                  </a:xfrm>
                  <a:prstGeom prst="rect">
                    <a:avLst/>
                  </a:prstGeom>
                  <a:gradFill rotWithShape="0">
                    <a:gsLst>
                      <a:gs pos="0">
                        <a:srgbClr val="61B2FB">
                          <a:gamma/>
                          <a:tint val="50196"/>
                          <a:invGamma/>
                        </a:srgbClr>
                      </a:gs>
                      <a:gs pos="100000">
                        <a:srgbClr val="61B2FB"/>
                      </a:gs>
                    </a:gsLst>
                    <a:lin ang="5400000" scaled="1"/>
                  </a:gradFill>
                  <a:ln w="12700">
                    <a:noFill/>
                    <a:miter lim="800000"/>
                    <a:headEnd/>
                    <a:tailEnd/>
                  </a:ln>
                  <a:effectLst>
                    <a:prstShdw prst="shdw17" dist="17961" dir="2700000">
                      <a:srgbClr val="61B2FB">
                        <a:gamma/>
                        <a:shade val="60000"/>
                        <a:invGamma/>
                      </a:srgbClr>
                    </a:prstShdw>
                  </a:effectLst>
                </p:spPr>
                <p:txBody>
                  <a:bodyPr wrap="none" lIns="92075" tIns="46038" rIns="92075" bIns="46038" anchor="ctr"/>
                  <a:lstStyle/>
                  <a:p>
                    <a:pPr algn="ctr" eaLnBrk="0" fontAlgn="auto" latinLnBrk="0" hangingPunct="0">
                      <a:lnSpc>
                        <a:spcPct val="90000"/>
                      </a:lnSpc>
                      <a:spcBef>
                        <a:spcPts val="0"/>
                      </a:spcBef>
                      <a:spcAft>
                        <a:spcPts val="0"/>
                      </a:spcAft>
                      <a:defRPr/>
                    </a:pPr>
                    <a:r>
                      <a:rPr kumimoji="0" lang="ko-KR" altLang="en-US" sz="1400" b="1" kern="0" dirty="0">
                        <a:solidFill>
                          <a:srgbClr val="000000"/>
                        </a:solidFill>
                        <a:latin typeface="+mn-ea"/>
                        <a:ea typeface="+mn-ea"/>
                      </a:rPr>
                      <a:t>서면통지</a:t>
                    </a:r>
                    <a:endParaRPr kumimoji="0" lang="en-US" altLang="ko-KR" sz="1400" b="1" kern="0" dirty="0">
                      <a:solidFill>
                        <a:srgbClr val="000000"/>
                      </a:solidFill>
                      <a:latin typeface="+mn-ea"/>
                      <a:ea typeface="+mn-ea"/>
                    </a:endParaRPr>
                  </a:p>
                </p:txBody>
              </p:sp>
              <p:sp>
                <p:nvSpPr>
                  <p:cNvPr id="25" name="Freeform 13"/>
                  <p:cNvSpPr>
                    <a:spLocks/>
                  </p:cNvSpPr>
                  <p:nvPr/>
                </p:nvSpPr>
                <p:spPr bwMode="auto">
                  <a:xfrm>
                    <a:off x="2350946" y="2468290"/>
                    <a:ext cx="2787284" cy="528443"/>
                  </a:xfrm>
                  <a:custGeom>
                    <a:avLst/>
                    <a:gdLst>
                      <a:gd name="T0" fmla="*/ 0 w 2762"/>
                      <a:gd name="T1" fmla="*/ 0 h 842"/>
                      <a:gd name="T2" fmla="*/ 2761 w 2762"/>
                      <a:gd name="T3" fmla="*/ 841 h 842"/>
                      <a:gd name="T4" fmla="*/ 1802 w 2762"/>
                      <a:gd name="T5" fmla="*/ 0 h 842"/>
                      <a:gd name="T6" fmla="*/ 0 w 2762"/>
                      <a:gd name="T7" fmla="*/ 0 h 842"/>
                      <a:gd name="T8" fmla="*/ 0 60000 65536"/>
                      <a:gd name="T9" fmla="*/ 0 60000 65536"/>
                      <a:gd name="T10" fmla="*/ 0 60000 65536"/>
                      <a:gd name="T11" fmla="*/ 0 60000 65536"/>
                      <a:gd name="T12" fmla="*/ 0 w 2762"/>
                      <a:gd name="T13" fmla="*/ 0 h 842"/>
                      <a:gd name="T14" fmla="*/ 2762 w 2762"/>
                      <a:gd name="T15" fmla="*/ 842 h 842"/>
                    </a:gdLst>
                    <a:ahLst/>
                    <a:cxnLst>
                      <a:cxn ang="T8">
                        <a:pos x="T0" y="T1"/>
                      </a:cxn>
                      <a:cxn ang="T9">
                        <a:pos x="T2" y="T3"/>
                      </a:cxn>
                      <a:cxn ang="T10">
                        <a:pos x="T4" y="T5"/>
                      </a:cxn>
                      <a:cxn ang="T11">
                        <a:pos x="T6" y="T7"/>
                      </a:cxn>
                    </a:cxnLst>
                    <a:rect l="T12" t="T13" r="T14" b="T15"/>
                    <a:pathLst>
                      <a:path w="2762" h="842">
                        <a:moveTo>
                          <a:pt x="0" y="0"/>
                        </a:moveTo>
                        <a:lnTo>
                          <a:pt x="2761" y="841"/>
                        </a:lnTo>
                        <a:lnTo>
                          <a:pt x="1802" y="0"/>
                        </a:lnTo>
                        <a:lnTo>
                          <a:pt x="0" y="0"/>
                        </a:lnTo>
                      </a:path>
                    </a:pathLst>
                  </a:custGeom>
                  <a:gradFill rotWithShape="0">
                    <a:gsLst>
                      <a:gs pos="0">
                        <a:srgbClr val="E6E6E6"/>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6" name="Freeform 14"/>
                  <p:cNvSpPr>
                    <a:spLocks/>
                  </p:cNvSpPr>
                  <p:nvPr/>
                </p:nvSpPr>
                <p:spPr bwMode="auto">
                  <a:xfrm>
                    <a:off x="4156441" y="2054252"/>
                    <a:ext cx="981790" cy="942482"/>
                  </a:xfrm>
                  <a:custGeom>
                    <a:avLst/>
                    <a:gdLst>
                      <a:gd name="T0" fmla="*/ 0 w 973"/>
                      <a:gd name="T1" fmla="*/ 0 h 1502"/>
                      <a:gd name="T2" fmla="*/ 0 w 973"/>
                      <a:gd name="T3" fmla="*/ 661 h 1502"/>
                      <a:gd name="T4" fmla="*/ 972 w 973"/>
                      <a:gd name="T5" fmla="*/ 1501 h 1502"/>
                      <a:gd name="T6" fmla="*/ 0 w 973"/>
                      <a:gd name="T7" fmla="*/ 0 h 1502"/>
                      <a:gd name="T8" fmla="*/ 0 60000 65536"/>
                      <a:gd name="T9" fmla="*/ 0 60000 65536"/>
                      <a:gd name="T10" fmla="*/ 0 60000 65536"/>
                      <a:gd name="T11" fmla="*/ 0 60000 65536"/>
                      <a:gd name="T12" fmla="*/ 0 w 973"/>
                      <a:gd name="T13" fmla="*/ 0 h 1502"/>
                      <a:gd name="T14" fmla="*/ 973 w 973"/>
                      <a:gd name="T15" fmla="*/ 1502 h 1502"/>
                    </a:gdLst>
                    <a:ahLst/>
                    <a:cxnLst>
                      <a:cxn ang="T8">
                        <a:pos x="T0" y="T1"/>
                      </a:cxn>
                      <a:cxn ang="T9">
                        <a:pos x="T2" y="T3"/>
                      </a:cxn>
                      <a:cxn ang="T10">
                        <a:pos x="T4" y="T5"/>
                      </a:cxn>
                      <a:cxn ang="T11">
                        <a:pos x="T6" y="T7"/>
                      </a:cxn>
                    </a:cxnLst>
                    <a:rect l="T12" t="T13" r="T14" b="T15"/>
                    <a:pathLst>
                      <a:path w="973" h="1502">
                        <a:moveTo>
                          <a:pt x="0" y="0"/>
                        </a:moveTo>
                        <a:lnTo>
                          <a:pt x="0" y="661"/>
                        </a:lnTo>
                        <a:lnTo>
                          <a:pt x="972" y="1501"/>
                        </a:lnTo>
                        <a:lnTo>
                          <a:pt x="0" y="0"/>
                        </a:lnTo>
                      </a:path>
                    </a:pathLst>
                  </a:custGeom>
                  <a:gradFill rotWithShape="0">
                    <a:gsLst>
                      <a:gs pos="0">
                        <a:srgbClr val="999999"/>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7" name="Freeform 16"/>
                  <p:cNvSpPr>
                    <a:spLocks/>
                  </p:cNvSpPr>
                  <p:nvPr/>
                </p:nvSpPr>
                <p:spPr bwMode="auto">
                  <a:xfrm>
                    <a:off x="5025907" y="2464659"/>
                    <a:ext cx="2801844" cy="526628"/>
                  </a:xfrm>
                  <a:custGeom>
                    <a:avLst/>
                    <a:gdLst>
                      <a:gd name="T0" fmla="*/ 2777 w 2778"/>
                      <a:gd name="T1" fmla="*/ 0 h 841"/>
                      <a:gd name="T2" fmla="*/ 0 w 2778"/>
                      <a:gd name="T3" fmla="*/ 840 h 841"/>
                      <a:gd name="T4" fmla="*/ 983 w 2778"/>
                      <a:gd name="T5" fmla="*/ 0 h 841"/>
                      <a:gd name="T6" fmla="*/ 2777 w 2778"/>
                      <a:gd name="T7" fmla="*/ 0 h 841"/>
                      <a:gd name="T8" fmla="*/ 0 60000 65536"/>
                      <a:gd name="T9" fmla="*/ 0 60000 65536"/>
                      <a:gd name="T10" fmla="*/ 0 60000 65536"/>
                      <a:gd name="T11" fmla="*/ 0 60000 65536"/>
                      <a:gd name="T12" fmla="*/ 0 w 2778"/>
                      <a:gd name="T13" fmla="*/ 0 h 841"/>
                      <a:gd name="T14" fmla="*/ 2778 w 2778"/>
                      <a:gd name="T15" fmla="*/ 841 h 841"/>
                    </a:gdLst>
                    <a:ahLst/>
                    <a:cxnLst>
                      <a:cxn ang="T8">
                        <a:pos x="T0" y="T1"/>
                      </a:cxn>
                      <a:cxn ang="T9">
                        <a:pos x="T2" y="T3"/>
                      </a:cxn>
                      <a:cxn ang="T10">
                        <a:pos x="T4" y="T5"/>
                      </a:cxn>
                      <a:cxn ang="T11">
                        <a:pos x="T6" y="T7"/>
                      </a:cxn>
                    </a:cxnLst>
                    <a:rect l="T12" t="T13" r="T14" b="T15"/>
                    <a:pathLst>
                      <a:path w="2778" h="841">
                        <a:moveTo>
                          <a:pt x="2777" y="0"/>
                        </a:moveTo>
                        <a:lnTo>
                          <a:pt x="0" y="840"/>
                        </a:lnTo>
                        <a:lnTo>
                          <a:pt x="983" y="0"/>
                        </a:lnTo>
                        <a:lnTo>
                          <a:pt x="2777" y="0"/>
                        </a:lnTo>
                      </a:path>
                    </a:pathLst>
                  </a:custGeom>
                  <a:gradFill rotWithShape="0">
                    <a:gsLst>
                      <a:gs pos="0">
                        <a:srgbClr val="E6E6E6"/>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8" name="Freeform 17"/>
                  <p:cNvSpPr>
                    <a:spLocks/>
                  </p:cNvSpPr>
                  <p:nvPr/>
                </p:nvSpPr>
                <p:spPr bwMode="auto">
                  <a:xfrm>
                    <a:off x="5025907" y="2045172"/>
                    <a:ext cx="994270" cy="946115"/>
                  </a:xfrm>
                  <a:custGeom>
                    <a:avLst/>
                    <a:gdLst>
                      <a:gd name="T0" fmla="*/ 984 w 985"/>
                      <a:gd name="T1" fmla="*/ 0 h 1501"/>
                      <a:gd name="T2" fmla="*/ 984 w 985"/>
                      <a:gd name="T3" fmla="*/ 660 h 1501"/>
                      <a:gd name="T4" fmla="*/ 0 w 985"/>
                      <a:gd name="T5" fmla="*/ 1500 h 1501"/>
                      <a:gd name="T6" fmla="*/ 984 w 985"/>
                      <a:gd name="T7" fmla="*/ 0 h 1501"/>
                      <a:gd name="T8" fmla="*/ 0 60000 65536"/>
                      <a:gd name="T9" fmla="*/ 0 60000 65536"/>
                      <a:gd name="T10" fmla="*/ 0 60000 65536"/>
                      <a:gd name="T11" fmla="*/ 0 60000 65536"/>
                      <a:gd name="T12" fmla="*/ 0 w 985"/>
                      <a:gd name="T13" fmla="*/ 0 h 1501"/>
                      <a:gd name="T14" fmla="*/ 985 w 985"/>
                      <a:gd name="T15" fmla="*/ 1501 h 1501"/>
                    </a:gdLst>
                    <a:ahLst/>
                    <a:cxnLst>
                      <a:cxn ang="T8">
                        <a:pos x="T0" y="T1"/>
                      </a:cxn>
                      <a:cxn ang="T9">
                        <a:pos x="T2" y="T3"/>
                      </a:cxn>
                      <a:cxn ang="T10">
                        <a:pos x="T4" y="T5"/>
                      </a:cxn>
                      <a:cxn ang="T11">
                        <a:pos x="T6" y="T7"/>
                      </a:cxn>
                    </a:cxnLst>
                    <a:rect l="T12" t="T13" r="T14" b="T15"/>
                    <a:pathLst>
                      <a:path w="985" h="1501">
                        <a:moveTo>
                          <a:pt x="984" y="0"/>
                        </a:moveTo>
                        <a:lnTo>
                          <a:pt x="984" y="660"/>
                        </a:lnTo>
                        <a:lnTo>
                          <a:pt x="0" y="1500"/>
                        </a:lnTo>
                        <a:lnTo>
                          <a:pt x="984" y="0"/>
                        </a:lnTo>
                      </a:path>
                    </a:pathLst>
                  </a:custGeom>
                  <a:gradFill rotWithShape="0">
                    <a:gsLst>
                      <a:gs pos="0">
                        <a:srgbClr val="999999"/>
                      </a:gs>
                      <a:gs pos="100000">
                        <a:srgbClr val="C0C0C0"/>
                      </a:gs>
                    </a:gsLst>
                    <a:lin ang="5400000" scaled="1"/>
                  </a:gradFill>
                  <a:ln>
                    <a:noFill/>
                  </a:ln>
                  <a:extLst/>
                </p:spPr>
                <p:txBody>
                  <a:bodyPr/>
                  <a:lstStyle>
                    <a:lvl1pPr>
                      <a:defRPr kumimoji="1" sz="2000" b="1">
                        <a:solidFill>
                          <a:srgbClr val="000000"/>
                        </a:solidFill>
                        <a:latin typeface="Arial" panose="020B0604020202020204" pitchFamily="34" charset="0"/>
                        <a:ea typeface="굴림" panose="020B0600000101010101" pitchFamily="50" charset="-127"/>
                      </a:defRPr>
                    </a:lvl1pPr>
                    <a:lvl2pPr marL="742950" indent="-285750">
                      <a:defRPr kumimoji="1" sz="2000" b="1">
                        <a:solidFill>
                          <a:srgbClr val="000000"/>
                        </a:solidFill>
                        <a:latin typeface="Arial" panose="020B0604020202020204" pitchFamily="34" charset="0"/>
                        <a:ea typeface="굴림" panose="020B0600000101010101" pitchFamily="50" charset="-127"/>
                      </a:defRPr>
                    </a:lvl2pPr>
                    <a:lvl3pPr marL="1143000" indent="-228600">
                      <a:defRPr kumimoji="1" sz="2000" b="1">
                        <a:solidFill>
                          <a:srgbClr val="000000"/>
                        </a:solidFill>
                        <a:latin typeface="Arial" panose="020B0604020202020204" pitchFamily="34" charset="0"/>
                        <a:ea typeface="굴림" panose="020B0600000101010101" pitchFamily="50" charset="-127"/>
                      </a:defRPr>
                    </a:lvl3pPr>
                    <a:lvl4pPr marL="1600200" indent="-228600">
                      <a:defRPr kumimoji="1" sz="2000" b="1">
                        <a:solidFill>
                          <a:srgbClr val="000000"/>
                        </a:solidFill>
                        <a:latin typeface="Arial" panose="020B0604020202020204" pitchFamily="34" charset="0"/>
                        <a:ea typeface="굴림" panose="020B0600000101010101" pitchFamily="50" charset="-127"/>
                      </a:defRPr>
                    </a:lvl4pPr>
                    <a:lvl5pPr marL="2057400" indent="-228600">
                      <a:defRPr kumimoji="1" sz="2000" b="1">
                        <a:solidFill>
                          <a:srgbClr val="000000"/>
                        </a:solidFill>
                        <a:latin typeface="Arial" panose="020B0604020202020204" pitchFamily="34" charset="0"/>
                        <a:ea typeface="굴림" panose="020B0600000101010101" pitchFamily="50" charset="-127"/>
                      </a:defRPr>
                    </a:lvl5pPr>
                    <a:lvl6pPr marL="25146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6pPr>
                    <a:lvl7pPr marL="29718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7pPr>
                    <a:lvl8pPr marL="34290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8pPr>
                    <a:lvl9pPr marL="3886200" indent="-228600" algn="ctr" eaLnBrk="0" fontAlgn="base" hangingPunct="0">
                      <a:lnSpc>
                        <a:spcPct val="90000"/>
                      </a:lnSpc>
                      <a:spcBef>
                        <a:spcPct val="0"/>
                      </a:spcBef>
                      <a:spcAft>
                        <a:spcPct val="0"/>
                      </a:spcAft>
                      <a:defRPr kumimoji="1" sz="2000" b="1">
                        <a:solidFill>
                          <a:srgbClr val="000000"/>
                        </a:solidFill>
                        <a:latin typeface="Arial" panose="020B0604020202020204" pitchFamily="34" charset="0"/>
                        <a:ea typeface="굴림" panose="020B0600000101010101" pitchFamily="50" charset="-127"/>
                      </a:defRPr>
                    </a:lvl9pPr>
                  </a:lstStyle>
                  <a:p>
                    <a:pPr algn="ctr" eaLnBrk="0" fontAlgn="auto" latinLnBrk="0" hangingPunct="0">
                      <a:lnSpc>
                        <a:spcPct val="90000"/>
                      </a:lnSpc>
                      <a:spcBef>
                        <a:spcPts val="0"/>
                      </a:spcBef>
                      <a:spcAft>
                        <a:spcPts val="0"/>
                      </a:spcAft>
                      <a:defRPr/>
                    </a:pPr>
                    <a:endParaRPr lang="ko-KR" altLang="en-US" sz="1400" kern="0" smtClean="0">
                      <a:latin typeface="+mn-ea"/>
                      <a:ea typeface="+mn-ea"/>
                    </a:endParaRPr>
                  </a:p>
                </p:txBody>
              </p:sp>
              <p:sp>
                <p:nvSpPr>
                  <p:cNvPr id="29" name="Rectangle 18"/>
                  <p:cNvSpPr>
                    <a:spLocks noChangeArrowheads="1"/>
                  </p:cNvSpPr>
                  <p:nvPr/>
                </p:nvSpPr>
                <p:spPr bwMode="auto">
                  <a:xfrm>
                    <a:off x="5980655" y="2045172"/>
                    <a:ext cx="2200707" cy="412223"/>
                  </a:xfrm>
                  <a:prstGeom prst="rect">
                    <a:avLst/>
                  </a:prstGeom>
                  <a:gradFill rotWithShape="0">
                    <a:gsLst>
                      <a:gs pos="0">
                        <a:srgbClr val="61B2FB">
                          <a:gamma/>
                          <a:tint val="50196"/>
                          <a:invGamma/>
                        </a:srgbClr>
                      </a:gs>
                      <a:gs pos="100000">
                        <a:srgbClr val="61B2FB"/>
                      </a:gs>
                    </a:gsLst>
                    <a:lin ang="5400000" scaled="1"/>
                  </a:gradFill>
                  <a:ln w="12700">
                    <a:noFill/>
                    <a:miter lim="800000"/>
                    <a:headEnd/>
                    <a:tailEnd/>
                  </a:ln>
                  <a:effectLst>
                    <a:prstShdw prst="shdw17" dist="17961" dir="2700000">
                      <a:srgbClr val="61B2FB">
                        <a:gamma/>
                        <a:shade val="60000"/>
                        <a:invGamma/>
                      </a:srgbClr>
                    </a:prstShdw>
                  </a:effectLst>
                </p:spPr>
                <p:txBody>
                  <a:bodyPr wrap="none" lIns="92075" tIns="46038" rIns="92075" bIns="46038" anchor="ctr"/>
                  <a:lstStyle/>
                  <a:p>
                    <a:pPr algn="ctr" eaLnBrk="0" fontAlgn="auto" latinLnBrk="0" hangingPunct="0">
                      <a:lnSpc>
                        <a:spcPct val="90000"/>
                      </a:lnSpc>
                      <a:spcBef>
                        <a:spcPts val="0"/>
                      </a:spcBef>
                      <a:spcAft>
                        <a:spcPts val="0"/>
                      </a:spcAft>
                      <a:defRPr/>
                    </a:pPr>
                    <a:r>
                      <a:rPr kumimoji="0" lang="ko-KR" altLang="en-US" sz="1400" b="1" kern="0" spc="-100" dirty="0">
                        <a:solidFill>
                          <a:srgbClr val="000000"/>
                        </a:solidFill>
                        <a:latin typeface="+mn-ea"/>
                        <a:ea typeface="+mn-ea"/>
                      </a:rPr>
                      <a:t>주민공청회 및 설명회</a:t>
                    </a:r>
                    <a:endParaRPr kumimoji="0" lang="en-US" altLang="ko-KR" sz="1400" b="1" kern="0" spc="-100" dirty="0">
                      <a:solidFill>
                        <a:srgbClr val="000000"/>
                      </a:solidFill>
                      <a:latin typeface="+mn-ea"/>
                      <a:ea typeface="+mn-ea"/>
                    </a:endParaRPr>
                  </a:p>
                </p:txBody>
              </p:sp>
            </p:grpSp>
            <p:sp>
              <p:nvSpPr>
                <p:cNvPr id="18" name="Rectangle 19"/>
                <p:cNvSpPr>
                  <a:spLocks noChangeArrowheads="1"/>
                </p:cNvSpPr>
                <p:nvPr/>
              </p:nvSpPr>
              <p:spPr bwMode="auto">
                <a:xfrm>
                  <a:off x="4097097" y="2967605"/>
                  <a:ext cx="2244389" cy="341400"/>
                </a:xfrm>
                <a:prstGeom prst="rect">
                  <a:avLst/>
                </a:prstGeom>
                <a:gradFill rotWithShape="0">
                  <a:gsLst>
                    <a:gs pos="0">
                      <a:srgbClr val="FFFFFF">
                        <a:gamma/>
                        <a:shade val="86275"/>
                        <a:invGamma/>
                      </a:srgbClr>
                    </a:gs>
                    <a:gs pos="50000">
                      <a:srgbClr val="FFFFFF"/>
                    </a:gs>
                    <a:gs pos="100000">
                      <a:srgbClr val="FFFFFF">
                        <a:gamma/>
                        <a:shade val="86275"/>
                        <a:invGamma/>
                      </a:srgbClr>
                    </a:gs>
                  </a:gsLst>
                  <a:lin ang="5400000" scaled="1"/>
                </a:gradFill>
                <a:ln w="12700">
                  <a:solidFill>
                    <a:srgbClr val="000000"/>
                  </a:solidFill>
                  <a:miter lim="800000"/>
                  <a:headEnd/>
                  <a:tailEnd/>
                </a:ln>
                <a:effectLst>
                  <a:outerShdw dist="89803" dir="2700000" algn="ctr" rotWithShape="0">
                    <a:srgbClr val="4D4D4D"/>
                  </a:outerShdw>
                </a:effectLst>
              </p:spPr>
              <p:txBody>
                <a:bodyPr wrap="none" lIns="87313" tIns="44450" rIns="87313" bIns="44450" anchor="ctr"/>
                <a:lstStyle/>
                <a:p>
                  <a:pPr algn="ctr" defTabSz="825500" eaLnBrk="0" fontAlgn="auto" latinLnBrk="0" hangingPunct="0">
                    <a:lnSpc>
                      <a:spcPct val="90000"/>
                    </a:lnSpc>
                    <a:spcBef>
                      <a:spcPts val="0"/>
                    </a:spcBef>
                    <a:spcAft>
                      <a:spcPts val="0"/>
                    </a:spcAft>
                    <a:defRPr/>
                  </a:pPr>
                  <a:r>
                    <a:rPr kumimoji="0" lang="ko-KR" altLang="en-US" sz="1400" b="1" kern="0" dirty="0">
                      <a:solidFill>
                        <a:srgbClr val="000000"/>
                      </a:solidFill>
                      <a:latin typeface="+mn-ea"/>
                      <a:ea typeface="+mn-ea"/>
                    </a:rPr>
                    <a:t>매년 </a:t>
                  </a:r>
                  <a:r>
                    <a:rPr kumimoji="0" lang="en-US" altLang="ko-KR" sz="1400" b="1" kern="0" dirty="0">
                      <a:solidFill>
                        <a:srgbClr val="000000"/>
                      </a:solidFill>
                      <a:latin typeface="+mn-ea"/>
                      <a:ea typeface="+mn-ea"/>
                    </a:rPr>
                    <a:t>1</a:t>
                  </a:r>
                  <a:r>
                    <a:rPr kumimoji="0" lang="ko-KR" altLang="en-US" sz="1400" b="1" kern="0" dirty="0">
                      <a:solidFill>
                        <a:srgbClr val="000000"/>
                      </a:solidFill>
                      <a:latin typeface="+mn-ea"/>
                      <a:ea typeface="+mn-ea"/>
                    </a:rPr>
                    <a:t>회 이상 고지</a:t>
                  </a:r>
                  <a:endParaRPr kumimoji="0" lang="en-US" altLang="ko-KR" sz="1400" b="1" kern="0" dirty="0">
                    <a:solidFill>
                      <a:srgbClr val="000000"/>
                    </a:solidFill>
                    <a:latin typeface="+mn-ea"/>
                    <a:ea typeface="+mn-ea"/>
                  </a:endParaRPr>
                </a:p>
              </p:txBody>
            </p:sp>
          </p:grpSp>
          <p:sp>
            <p:nvSpPr>
              <p:cNvPr id="16" name="Rectangle 9"/>
              <p:cNvSpPr>
                <a:spLocks noChangeArrowheads="1"/>
              </p:cNvSpPr>
              <p:nvPr/>
            </p:nvSpPr>
            <p:spPr bwMode="auto">
              <a:xfrm flipH="1">
                <a:off x="2700325" y="1200384"/>
                <a:ext cx="2595919" cy="412222"/>
              </a:xfrm>
              <a:prstGeom prst="rect">
                <a:avLst/>
              </a:prstGeom>
              <a:gradFill rotWithShape="0">
                <a:gsLst>
                  <a:gs pos="0">
                    <a:srgbClr val="61B2FB">
                      <a:gamma/>
                      <a:tint val="50196"/>
                      <a:invGamma/>
                    </a:srgbClr>
                  </a:gs>
                  <a:gs pos="100000">
                    <a:srgbClr val="61B2FB"/>
                  </a:gs>
                </a:gsLst>
                <a:lin ang="5400000" scaled="1"/>
              </a:gradFill>
              <a:ln w="12700">
                <a:noFill/>
                <a:miter lim="800000"/>
                <a:headEnd/>
                <a:tailEnd/>
              </a:ln>
              <a:effectLst>
                <a:prstShdw prst="shdw17" dist="17961" dir="2700000">
                  <a:srgbClr val="61B2FB">
                    <a:gamma/>
                    <a:shade val="60000"/>
                    <a:invGamma/>
                  </a:srgbClr>
                </a:prstShdw>
              </a:effectLst>
            </p:spPr>
            <p:txBody>
              <a:bodyPr wrap="none" lIns="92075" tIns="46038" rIns="92075" bIns="46038" anchor="ctr"/>
              <a:lstStyle/>
              <a:p>
                <a:pPr algn="ctr" eaLnBrk="0" fontAlgn="auto" latinLnBrk="0" hangingPunct="0">
                  <a:lnSpc>
                    <a:spcPct val="90000"/>
                  </a:lnSpc>
                  <a:spcBef>
                    <a:spcPts val="0"/>
                  </a:spcBef>
                  <a:spcAft>
                    <a:spcPts val="0"/>
                  </a:spcAft>
                  <a:defRPr/>
                </a:pPr>
                <a:r>
                  <a:rPr kumimoji="0" lang="ko-KR" altLang="en-US" sz="1400" b="1" kern="0" dirty="0">
                    <a:solidFill>
                      <a:srgbClr val="000000"/>
                    </a:solidFill>
                    <a:latin typeface="+mn-ea"/>
                    <a:ea typeface="+mn-ea"/>
                  </a:rPr>
                  <a:t>홈페이지</a:t>
                </a:r>
                <a:r>
                  <a:rPr kumimoji="0" lang="en-US" altLang="ko-KR" sz="1200" b="1" kern="0" dirty="0">
                    <a:solidFill>
                      <a:srgbClr val="000000"/>
                    </a:solidFill>
                    <a:latin typeface="+mn-ea"/>
                    <a:ea typeface="+mn-ea"/>
                  </a:rPr>
                  <a:t>(</a:t>
                </a:r>
                <a:r>
                  <a:rPr kumimoji="0" lang="ko-KR" altLang="en-US" sz="1200" b="1" kern="0" dirty="0" err="1">
                    <a:solidFill>
                      <a:srgbClr val="000000"/>
                    </a:solidFill>
                    <a:latin typeface="+mn-ea"/>
                    <a:ea typeface="+mn-ea"/>
                  </a:rPr>
                  <a:t>안전원</a:t>
                </a:r>
                <a:r>
                  <a:rPr kumimoji="0" lang="en-US" altLang="ko-KR" sz="1200" b="1" kern="0" dirty="0">
                    <a:solidFill>
                      <a:srgbClr val="000000"/>
                    </a:solidFill>
                    <a:latin typeface="+mn-ea"/>
                    <a:ea typeface="+mn-ea"/>
                  </a:rPr>
                  <a:t>, </a:t>
                </a:r>
                <a:r>
                  <a:rPr kumimoji="0" lang="ko-KR" altLang="en-US" sz="1200" b="1" kern="0" dirty="0">
                    <a:solidFill>
                      <a:srgbClr val="000000"/>
                    </a:solidFill>
                    <a:latin typeface="+mn-ea"/>
                    <a:ea typeface="+mn-ea"/>
                  </a:rPr>
                  <a:t>업체 등</a:t>
                </a:r>
                <a:r>
                  <a:rPr kumimoji="0" lang="en-US" altLang="ko-KR" sz="1200" b="1" kern="0" dirty="0">
                    <a:solidFill>
                      <a:srgbClr val="000000"/>
                    </a:solidFill>
                    <a:latin typeface="+mn-ea"/>
                    <a:ea typeface="+mn-ea"/>
                  </a:rPr>
                  <a:t>)</a:t>
                </a:r>
              </a:p>
            </p:txBody>
          </p:sp>
        </p:grpSp>
      </p:grpSp>
      <p:grpSp>
        <p:nvGrpSpPr>
          <p:cNvPr id="81924" name="그룹 60"/>
          <p:cNvGrpSpPr>
            <a:grpSpLocks/>
          </p:cNvGrpSpPr>
          <p:nvPr/>
        </p:nvGrpSpPr>
        <p:grpSpPr bwMode="auto">
          <a:xfrm>
            <a:off x="6408738" y="4241800"/>
            <a:ext cx="2533650" cy="2355850"/>
            <a:chOff x="3643697" y="3444260"/>
            <a:chExt cx="2814855" cy="2312592"/>
          </a:xfrm>
        </p:grpSpPr>
        <p:sp>
          <p:nvSpPr>
            <p:cNvPr id="33" name="세로로 말린 두루마리 모양 32"/>
            <p:cNvSpPr/>
            <p:nvPr/>
          </p:nvSpPr>
          <p:spPr>
            <a:xfrm>
              <a:off x="3643697" y="3444260"/>
              <a:ext cx="2814855" cy="2312592"/>
            </a:xfrm>
            <a:prstGeom prst="verticalScroll">
              <a:avLst/>
            </a:prstGeom>
            <a:solidFill>
              <a:schemeClr val="bg2">
                <a:lumMod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latinLnBrk="0" hangingPunct="0">
                <a:defRPr/>
              </a:pPr>
              <a:endParaRPr lang="ko-KR" altLang="en-US"/>
            </a:p>
          </p:txBody>
        </p:sp>
        <p:sp>
          <p:nvSpPr>
            <p:cNvPr id="34" name="TextBox 33"/>
            <p:cNvSpPr txBox="1"/>
            <p:nvPr/>
          </p:nvSpPr>
          <p:spPr>
            <a:xfrm>
              <a:off x="4017600" y="3720089"/>
              <a:ext cx="2303384" cy="1868462"/>
            </a:xfrm>
            <a:prstGeom prst="rect">
              <a:avLst/>
            </a:prstGeom>
            <a:noFill/>
            <a:ln>
              <a:noFill/>
            </a:ln>
          </p:spPr>
          <p:txBody>
            <a:bodyPr anchor="ctr">
              <a:spAutoFit/>
            </a:bodyPr>
            <a:lstStyle/>
            <a:p>
              <a:pPr eaLnBrk="0" latinLnBrk="0" hangingPunct="0">
                <a:lnSpc>
                  <a:spcPct val="150000"/>
                </a:lnSpc>
                <a:defRPr/>
              </a:pPr>
              <a:r>
                <a:rPr lang="ko-KR" altLang="en-US" sz="1100" b="1" dirty="0">
                  <a:solidFill>
                    <a:srgbClr val="002060"/>
                  </a:solidFill>
                  <a:latin typeface="맑은 고딕" panose="020B0503020000020004" pitchFamily="50" charset="-127"/>
                  <a:ea typeface="맑은 고딕" panose="020B0503020000020004" pitchFamily="50" charset="-127"/>
                </a:rPr>
                <a:t>☞ 사업장 정보</a:t>
              </a:r>
              <a:endParaRPr lang="en-US" altLang="ko-KR" sz="1100" b="1" dirty="0">
                <a:solidFill>
                  <a:srgbClr val="002060"/>
                </a:solidFill>
                <a:latin typeface="맑은 고딕" panose="020B0503020000020004" pitchFamily="50" charset="-127"/>
                <a:ea typeface="맑은 고딕" panose="020B0503020000020004" pitchFamily="50" charset="-127"/>
              </a:endParaRPr>
            </a:p>
            <a:p>
              <a:pPr eaLnBrk="0" latinLnBrk="0" hangingPunct="0">
                <a:defRPr/>
              </a:pP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상호</a:t>
              </a: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위치</a:t>
              </a: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대표전화</a:t>
              </a:r>
              <a:endParaRPr lang="en-US" altLang="ko-KR" sz="1100" b="1" dirty="0">
                <a:solidFill>
                  <a:schemeClr val="accent6">
                    <a:lumMod val="50000"/>
                  </a:schemeClr>
                </a:solidFill>
                <a:latin typeface="맑은 고딕" panose="020B0503020000020004" pitchFamily="50" charset="-127"/>
                <a:ea typeface="맑은 고딕" panose="020B0503020000020004" pitchFamily="50" charset="-127"/>
              </a:endParaRPr>
            </a:p>
            <a:p>
              <a:pPr eaLnBrk="0" latinLnBrk="0" hangingPunct="0">
                <a:lnSpc>
                  <a:spcPct val="150000"/>
                </a:lnSpc>
                <a:defRPr/>
              </a:pPr>
              <a:r>
                <a:rPr lang="ko-KR" altLang="en-US" sz="1100" b="1" dirty="0">
                  <a:solidFill>
                    <a:srgbClr val="002060"/>
                  </a:solidFill>
                  <a:latin typeface="맑은 고딕" panose="020B0503020000020004" pitchFamily="50" charset="-127"/>
                  <a:ea typeface="맑은 고딕" panose="020B0503020000020004" pitchFamily="50" charset="-127"/>
                </a:rPr>
                <a:t>☞ 유해화학물질 취급정보</a:t>
              </a:r>
              <a:endParaRPr lang="en-US" altLang="ko-KR" sz="1100" b="1" dirty="0">
                <a:solidFill>
                  <a:srgbClr val="002060"/>
                </a:solidFill>
                <a:latin typeface="맑은 고딕" panose="020B0503020000020004" pitchFamily="50" charset="-127"/>
                <a:ea typeface="맑은 고딕" panose="020B0503020000020004" pitchFamily="50" charset="-127"/>
              </a:endParaRPr>
            </a:p>
            <a:p>
              <a:pPr eaLnBrk="0" latinLnBrk="0" hangingPunct="0">
                <a:defRPr/>
              </a:pPr>
              <a:r>
                <a:rPr lang="en-US" altLang="ko-KR" sz="1100" b="1" dirty="0">
                  <a:latin typeface="맑은 고딕" panose="020B0503020000020004" pitchFamily="50" charset="-127"/>
                  <a:ea typeface="맑은 고딕" panose="020B0503020000020004" pitchFamily="50" charset="-127"/>
                </a:rPr>
                <a:t>   </a:t>
              </a: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유해성</a:t>
              </a:r>
              <a:endParaRPr lang="en-US" altLang="ko-KR" sz="1100" b="1" dirty="0">
                <a:solidFill>
                  <a:schemeClr val="accent6">
                    <a:lumMod val="50000"/>
                  </a:schemeClr>
                </a:solidFill>
                <a:latin typeface="맑은 고딕" panose="020B0503020000020004" pitchFamily="50" charset="-127"/>
                <a:ea typeface="맑은 고딕" panose="020B0503020000020004" pitchFamily="50" charset="-127"/>
              </a:endParaRPr>
            </a:p>
            <a:p>
              <a:pPr eaLnBrk="0" latinLnBrk="0" hangingPunct="0">
                <a:defRPr/>
              </a:pP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사고 위험성 등</a:t>
              </a:r>
              <a:endParaRPr lang="en-US" altLang="ko-KR" sz="1100" b="1" dirty="0">
                <a:solidFill>
                  <a:schemeClr val="accent6">
                    <a:lumMod val="50000"/>
                  </a:schemeClr>
                </a:solidFill>
                <a:latin typeface="맑은 고딕" panose="020B0503020000020004" pitchFamily="50" charset="-127"/>
                <a:ea typeface="맑은 고딕" panose="020B0503020000020004" pitchFamily="50" charset="-127"/>
              </a:endParaRPr>
            </a:p>
            <a:p>
              <a:pPr eaLnBrk="0" latinLnBrk="0" hangingPunct="0">
                <a:lnSpc>
                  <a:spcPct val="150000"/>
                </a:lnSpc>
                <a:defRPr/>
              </a:pPr>
              <a:r>
                <a:rPr lang="ko-KR" altLang="en-US" sz="1100" b="1" dirty="0">
                  <a:solidFill>
                    <a:srgbClr val="002060"/>
                  </a:solidFill>
                  <a:latin typeface="맑은 고딕" panose="020B0503020000020004" pitchFamily="50" charset="-127"/>
                  <a:ea typeface="맑은 고딕" panose="020B0503020000020004" pitchFamily="50" charset="-127"/>
                </a:rPr>
                <a:t>☞ 사고 발생시 대응정보</a:t>
              </a:r>
              <a:endParaRPr lang="en-US" altLang="ko-KR" sz="1100" b="1" dirty="0">
                <a:solidFill>
                  <a:srgbClr val="002060"/>
                </a:solidFill>
                <a:latin typeface="맑은 고딕" panose="020B0503020000020004" pitchFamily="50" charset="-127"/>
                <a:ea typeface="맑은 고딕" panose="020B0503020000020004" pitchFamily="50" charset="-127"/>
              </a:endParaRPr>
            </a:p>
            <a:p>
              <a:pPr eaLnBrk="0" latinLnBrk="0" hangingPunct="0">
                <a:defRPr/>
              </a:pP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영향범위</a:t>
              </a: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방제장비 보유현황</a:t>
              </a:r>
              <a:endParaRPr lang="en-US" altLang="ko-KR" sz="1100" b="1" dirty="0">
                <a:solidFill>
                  <a:schemeClr val="accent6">
                    <a:lumMod val="50000"/>
                  </a:schemeClr>
                </a:solidFill>
                <a:latin typeface="맑은 고딕" panose="020B0503020000020004" pitchFamily="50" charset="-127"/>
                <a:ea typeface="맑은 고딕" panose="020B0503020000020004" pitchFamily="50" charset="-127"/>
              </a:endParaRPr>
            </a:p>
            <a:p>
              <a:pPr eaLnBrk="0" latinLnBrk="0" hangingPunct="0">
                <a:defRPr/>
              </a:pP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경보 전달방법</a:t>
              </a: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행동요령</a:t>
              </a:r>
              <a:endParaRPr lang="en-US" altLang="ko-KR" sz="1100" b="1" dirty="0">
                <a:solidFill>
                  <a:schemeClr val="accent6">
                    <a:lumMod val="50000"/>
                  </a:schemeClr>
                </a:solidFill>
                <a:latin typeface="맑은 고딕" panose="020B0503020000020004" pitchFamily="50" charset="-127"/>
                <a:ea typeface="맑은 고딕" panose="020B0503020000020004" pitchFamily="50" charset="-127"/>
              </a:endParaRPr>
            </a:p>
            <a:p>
              <a:pPr eaLnBrk="0" latinLnBrk="0" hangingPunct="0">
                <a:defRPr/>
              </a:pPr>
              <a:r>
                <a:rPr lang="en-US" altLang="ko-KR" sz="1100" b="1" dirty="0">
                  <a:solidFill>
                    <a:schemeClr val="accent6">
                      <a:lumMod val="50000"/>
                    </a:schemeClr>
                  </a:solidFill>
                  <a:latin typeface="맑은 고딕" panose="020B0503020000020004" pitchFamily="50" charset="-127"/>
                  <a:ea typeface="맑은 고딕" panose="020B0503020000020004" pitchFamily="50" charset="-127"/>
                </a:rPr>
                <a:t>   - </a:t>
              </a:r>
              <a:r>
                <a:rPr lang="ko-KR" altLang="en-US" sz="1100" b="1" dirty="0">
                  <a:solidFill>
                    <a:schemeClr val="accent6">
                      <a:lumMod val="50000"/>
                    </a:schemeClr>
                  </a:solidFill>
                  <a:latin typeface="맑은 고딕" panose="020B0503020000020004" pitchFamily="50" charset="-127"/>
                  <a:ea typeface="맑은 고딕" panose="020B0503020000020004" pitchFamily="50" charset="-127"/>
                </a:rPr>
                <a:t>비상연락기관 및 전화번호</a:t>
              </a:r>
            </a:p>
          </p:txBody>
        </p:sp>
        <p:sp>
          <p:nvSpPr>
            <p:cNvPr id="35" name="TextBox 34"/>
            <p:cNvSpPr txBox="1"/>
            <p:nvPr/>
          </p:nvSpPr>
          <p:spPr>
            <a:xfrm>
              <a:off x="4407376" y="3447377"/>
              <a:ext cx="1656109" cy="302320"/>
            </a:xfrm>
            <a:prstGeom prst="rect">
              <a:avLst/>
            </a:prstGeom>
            <a:noFill/>
          </p:spPr>
          <p:txBody>
            <a:bodyPr>
              <a:spAutoFit/>
            </a:bodyPr>
            <a:lstStyle/>
            <a:p>
              <a:pPr eaLnBrk="0" latinLnBrk="0" hangingPunct="0">
                <a:defRPr/>
              </a:pPr>
              <a:r>
                <a:rPr lang="ko-KR" altLang="en-US" sz="1400" dirty="0">
                  <a:solidFill>
                    <a:schemeClr val="accent1">
                      <a:lumMod val="50000"/>
                    </a:schemeClr>
                  </a:solidFill>
                  <a:latin typeface="HY목각파임B" panose="02030600000101010101" pitchFamily="18" charset="-127"/>
                  <a:ea typeface="HY목각파임B" panose="02030600000101010101" pitchFamily="18" charset="-127"/>
                </a:rPr>
                <a:t>주민고지 내용</a:t>
              </a:r>
            </a:p>
          </p:txBody>
        </p:sp>
      </p:grpSp>
      <p:sp>
        <p:nvSpPr>
          <p:cNvPr id="81925" name="모서리가 둥근 직사각형 3"/>
          <p:cNvSpPr>
            <a:spLocks noChangeArrowheads="1"/>
          </p:cNvSpPr>
          <p:nvPr/>
        </p:nvSpPr>
        <p:spPr bwMode="auto">
          <a:xfrm>
            <a:off x="395288" y="2781300"/>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작성대상</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41</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p>
        </p:txBody>
      </p:sp>
      <p:sp>
        <p:nvSpPr>
          <p:cNvPr id="81926" name="모서리가 둥근 직사각형 4"/>
          <p:cNvSpPr>
            <a:spLocks noChangeArrowheads="1"/>
          </p:cNvSpPr>
          <p:nvPr/>
        </p:nvSpPr>
        <p:spPr bwMode="auto">
          <a:xfrm>
            <a:off x="539750" y="3141663"/>
            <a:ext cx="8402638" cy="338137"/>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사고대비물질 일정수량 이상 취급자</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사고대비물질별 수량기준</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시행규칙 별표 </a:t>
            </a:r>
            <a:r>
              <a:rPr kumimoji="0" lang="en-US" altLang="ko-KR" sz="1600">
                <a:latin typeface="HY헤드라인M" pitchFamily="18" charset="-127"/>
                <a:ea typeface="HY헤드라인M" pitchFamily="18" charset="-127"/>
                <a:cs typeface="Arial" pitchFamily="34" charset="0"/>
                <a:sym typeface="맑은 고딕" pitchFamily="50" charset="-127"/>
              </a:rPr>
              <a:t>10)</a:t>
            </a:r>
          </a:p>
        </p:txBody>
      </p:sp>
      <p:sp>
        <p:nvSpPr>
          <p:cNvPr id="81927" name="모서리가 둥근 직사각형 3"/>
          <p:cNvSpPr>
            <a:spLocks noChangeArrowheads="1"/>
          </p:cNvSpPr>
          <p:nvPr/>
        </p:nvSpPr>
        <p:spPr bwMode="auto">
          <a:xfrm>
            <a:off x="395288" y="3573463"/>
            <a:ext cx="82804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주기 및 제출처</a:t>
            </a:r>
            <a:r>
              <a:rPr kumimoji="0" lang="en-US" altLang="ko-KR" sz="1200">
                <a:latin typeface="HY헤드라인M" pitchFamily="18" charset="-127"/>
                <a:ea typeface="HY헤드라인M" pitchFamily="18" charset="-127"/>
                <a:cs typeface="Arial" pitchFamily="34" charset="0"/>
                <a:sym typeface="맑은 고딕" pitchFamily="50" charset="-127"/>
              </a:rPr>
              <a:t>  </a:t>
            </a:r>
          </a:p>
        </p:txBody>
      </p:sp>
      <p:sp>
        <p:nvSpPr>
          <p:cNvPr id="81928" name="모서리가 둥근 직사각형 4"/>
          <p:cNvSpPr>
            <a:spLocks noChangeArrowheads="1"/>
          </p:cNvSpPr>
          <p:nvPr/>
        </p:nvSpPr>
        <p:spPr bwMode="auto">
          <a:xfrm>
            <a:off x="539750" y="4005263"/>
            <a:ext cx="8402638" cy="338137"/>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5</a:t>
            </a:r>
            <a:r>
              <a:rPr kumimoji="0" lang="ko-KR" altLang="en-US" sz="1600">
                <a:latin typeface="HY헤드라인M" pitchFamily="18" charset="-127"/>
                <a:ea typeface="HY헤드라인M" pitchFamily="18" charset="-127"/>
                <a:cs typeface="Arial" pitchFamily="34" charset="0"/>
                <a:sym typeface="맑은 고딕" pitchFamily="50" charset="-127"/>
              </a:rPr>
              <a:t>년마다 작성</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화학물질안전원에 제출</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81929" name="모서리가 둥근 직사각형 3"/>
          <p:cNvSpPr>
            <a:spLocks noChangeArrowheads="1"/>
          </p:cNvSpPr>
          <p:nvPr/>
        </p:nvSpPr>
        <p:spPr bwMode="auto">
          <a:xfrm>
            <a:off x="431800" y="1055688"/>
            <a:ext cx="8280400" cy="3603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개요</a:t>
            </a:r>
            <a:r>
              <a:rPr kumimoji="0" lang="en-US" altLang="ko-KR" sz="1200">
                <a:latin typeface="HY헤드라인M" pitchFamily="18" charset="-127"/>
                <a:ea typeface="HY헤드라인M" pitchFamily="18" charset="-127"/>
                <a:cs typeface="Arial" pitchFamily="34" charset="0"/>
                <a:sym typeface="맑은 고딕" pitchFamily="50" charset="-127"/>
              </a:rPr>
              <a:t>  </a:t>
            </a:r>
          </a:p>
        </p:txBody>
      </p:sp>
      <p:sp>
        <p:nvSpPr>
          <p:cNvPr id="81930" name="모서리가 둥근 직사각형 4"/>
          <p:cNvSpPr>
            <a:spLocks noChangeArrowheads="1"/>
          </p:cNvSpPr>
          <p:nvPr/>
        </p:nvSpPr>
        <p:spPr bwMode="auto">
          <a:xfrm>
            <a:off x="576263" y="1482725"/>
            <a:ext cx="8604250" cy="1154113"/>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목적</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사고대비물질의 잠재적 위해성을 평가</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사고예방</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대응시스템을 갖추도록 하여 화학사고로부터 주민과 환경을 보호</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spcAft>
                <a:spcPts val="600"/>
              </a:spcAft>
              <a:buSzPct val="85000"/>
              <a:buFont typeface="Arial" pitchFamily="34" charset="0"/>
              <a:buChar char="•"/>
            </a:pP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구성</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사고예방</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사업장정보</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공정안전정보</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안전관리계획</a:t>
            </a: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장외영향평가</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사고시나리오</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영향범위</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영향범위내 주민 확인</a:t>
            </a:r>
            <a:r>
              <a:rPr kumimoji="0" lang="en-US" altLang="ko-KR" sz="1600">
                <a:latin typeface="HY헤드라인M" pitchFamily="18" charset="-127"/>
                <a:ea typeface="HY헤드라인M" pitchFamily="18" charset="-127"/>
                <a:cs typeface="Arial" pitchFamily="34" charset="0"/>
                <a:sym typeface="맑은 고딕" pitchFamily="50" charset="-127"/>
              </a:rPr>
              <a:t>) + </a:t>
            </a:r>
            <a:r>
              <a:rPr kumimoji="0" lang="ko-KR" altLang="en-US" sz="1600">
                <a:latin typeface="HY헤드라인M" pitchFamily="18" charset="-127"/>
                <a:ea typeface="HY헤드라인M" pitchFamily="18" charset="-127"/>
                <a:cs typeface="Arial" pitchFamily="34" charset="0"/>
                <a:sym typeface="맑은 고딕" pitchFamily="50" charset="-127"/>
              </a:rPr>
              <a:t>비상대응프로그램</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비상대응체계</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주민소산계획 등</a:t>
            </a:r>
            <a:r>
              <a:rPr kumimoji="0" lang="en-US" altLang="ko-KR" sz="1600">
                <a:latin typeface="HY헤드라인M" pitchFamily="18" charset="-127"/>
                <a:ea typeface="HY헤드라인M" pitchFamily="18" charset="-127"/>
                <a:cs typeface="Arial" pitchFamily="34" charset="0"/>
                <a:sym typeface="맑은 고딕" pitchFamily="50" charset="-127"/>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위해관리계획서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2947" name="모서리가 둥근 직사각형 14"/>
          <p:cNvSpPr>
            <a:spLocks noChangeArrowheads="1"/>
          </p:cNvSpPr>
          <p:nvPr/>
        </p:nvSpPr>
        <p:spPr bwMode="auto">
          <a:xfrm>
            <a:off x="395288" y="1000125"/>
            <a:ext cx="8208962"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작성내용</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46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37" name="Group 4"/>
          <p:cNvGraphicFramePr>
            <a:graphicFrameLocks noGrp="1"/>
          </p:cNvGraphicFramePr>
          <p:nvPr/>
        </p:nvGraphicFramePr>
        <p:xfrm>
          <a:off x="684213" y="1398588"/>
          <a:ext cx="7812000" cy="4530760"/>
        </p:xfrm>
        <a:graphic>
          <a:graphicData uri="http://schemas.openxmlformats.org/drawingml/2006/table">
            <a:tbl>
              <a:tblPr/>
              <a:tblGrid>
                <a:gridCol w="7812000">
                  <a:extLst>
                    <a:ext uri="{9D8B030D-6E8A-4147-A177-3AD203B41FA5}">
                      <a16:colId xmlns:a16="http://schemas.microsoft.com/office/drawing/2014/main" val="20000"/>
                    </a:ext>
                  </a:extLst>
                </a:gridCol>
              </a:tblGrid>
              <a:tr h="4530760">
                <a:tc>
                  <a:txBody>
                    <a:bodyPr/>
                    <a:lstStyle/>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취급하는 사고대비물질의 목록 및 유해성정보</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목록</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방제시설 및 장비의 보유 현황</a:t>
                      </a:r>
                    </a:p>
                    <a:p>
                      <a:pPr marL="180000" indent="-180000"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공정안전정보</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공정위험성 분석자료</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공정운전절차 및 유의사항</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운전책임자</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작업자 현황</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대비 교육</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훈련 및 자체점검 계획</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6.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발생 시 비상연락체계 및 가동중지에 대한 </a:t>
                      </a:r>
                      <a:r>
                        <a:rPr lang="ko-KR" altLang="en-US" sz="1400" kern="1200" dirty="0" err="1" smtClean="0">
                          <a:solidFill>
                            <a:schemeClr val="tx1"/>
                          </a:solidFill>
                          <a:effectLst/>
                          <a:latin typeface="HY헤드라인M" panose="02030600000101010101" pitchFamily="18" charset="-127"/>
                          <a:ea typeface="HY헤드라인M" panose="02030600000101010101" pitchFamily="18" charset="-127"/>
                          <a:cs typeface="+mn-cs"/>
                        </a:rPr>
                        <a:t>권한자</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 등 안전관리 담당조직</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7.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발생 시 유출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누출 시나리오 및 응급조치 계획</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8.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발생 시 영향 범위에 있는 주민</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공작물</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농작물 및 환경매체 등의 확인</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9.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발생시 주민</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인근 사업장에 종사하는 사람을 포함한다</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의 소산계획</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10.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피해의 최소화</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제거 및 복구 등을 위한 조치계획</a:t>
                      </a:r>
                    </a:p>
                    <a:p>
                      <a:pPr fontAlgn="base" latinLnBrk="1">
                        <a:lnSpc>
                          <a:spcPct val="150000"/>
                        </a:lnSpc>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그 밖에 사고대비물질의 안전관리에 관한 사항</a:t>
                      </a:r>
                      <a:endParaRPr lang="ko-KR" altLang="en-US" sz="140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0" marR="3240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위해관리계획서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3971" name="모서리가 둥근 직사각형 11"/>
          <p:cNvSpPr>
            <a:spLocks noChangeArrowheads="1"/>
          </p:cNvSpPr>
          <p:nvPr/>
        </p:nvSpPr>
        <p:spPr bwMode="auto">
          <a:xfrm>
            <a:off x="395288" y="112395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spcAft>
                <a:spcPts val="1200"/>
              </a:spcAft>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작성간소화</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46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37" name="표 36"/>
          <p:cNvGraphicFramePr>
            <a:graphicFrameLocks noGrp="1"/>
          </p:cNvGraphicFramePr>
          <p:nvPr/>
        </p:nvGraphicFramePr>
        <p:xfrm>
          <a:off x="287338" y="1644650"/>
          <a:ext cx="8532948" cy="3998862"/>
        </p:xfrm>
        <a:graphic>
          <a:graphicData uri="http://schemas.openxmlformats.org/drawingml/2006/table">
            <a:tbl>
              <a:tblPr firstRow="1" bandRow="1">
                <a:tableStyleId>{5940675A-B579-460E-94D1-54222C63F5DA}</a:tableStyleId>
              </a:tblPr>
              <a:tblGrid>
                <a:gridCol w="1692188">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295542">
                <a:tc>
                  <a:txBody>
                    <a:bodyPr/>
                    <a:lstStyle/>
                    <a:p>
                      <a:pPr algn="ctr" latinLnBrk="1">
                        <a:lnSpc>
                          <a:spcPct val="100000"/>
                        </a:lnSpc>
                      </a:pPr>
                      <a:r>
                        <a:rPr lang="ko-KR" altLang="en-US" sz="1300" dirty="0" smtClean="0">
                          <a:solidFill>
                            <a:schemeClr val="tx1"/>
                          </a:solidFill>
                          <a:latin typeface="HY헤드라인M" panose="02030600000101010101" pitchFamily="18" charset="-127"/>
                          <a:ea typeface="HY헤드라인M" panose="02030600000101010101" pitchFamily="18" charset="-127"/>
                        </a:rPr>
                        <a:t>구분</a:t>
                      </a:r>
                      <a:endParaRPr lang="ko-KR" altLang="en-US" sz="13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00000"/>
                        </a:lnSpc>
                      </a:pPr>
                      <a:r>
                        <a:rPr lang="ko-KR" altLang="en-US" sz="1300" dirty="0" smtClean="0">
                          <a:solidFill>
                            <a:schemeClr val="tx1"/>
                          </a:solidFill>
                          <a:latin typeface="HY헤드라인M" panose="02030600000101010101" pitchFamily="18" charset="-127"/>
                          <a:ea typeface="HY헤드라인M" panose="02030600000101010101" pitchFamily="18" charset="-127"/>
                        </a:rPr>
                        <a:t>작성 내용</a:t>
                      </a:r>
                      <a:endParaRPr lang="ko-KR" altLang="en-US" sz="13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88634">
                <a:tc>
                  <a:txBody>
                    <a:bodyPr/>
                    <a:lstStyle/>
                    <a:p>
                      <a:pPr marL="0" indent="0" algn="ctr" latinLnBrk="1">
                        <a:lnSpc>
                          <a:spcPct val="100000"/>
                        </a:lnSpc>
                        <a:spcBef>
                          <a:spcPts val="0"/>
                        </a:spcBef>
                        <a:spcAft>
                          <a:spcPts val="0"/>
                        </a:spcAft>
                      </a:pPr>
                      <a:r>
                        <a:rPr lang="ko-KR" altLang="en-US" sz="1500" dirty="0" smtClean="0">
                          <a:solidFill>
                            <a:schemeClr val="tx1"/>
                          </a:solidFill>
                          <a:latin typeface="HY헤드라인M" panose="02030600000101010101" pitchFamily="18" charset="-127"/>
                          <a:ea typeface="HY헤드라인M" panose="02030600000101010101" pitchFamily="18" charset="-127"/>
                        </a:rPr>
                        <a:t>확인된 영향범위에 주민이 없고</a:t>
                      </a:r>
                      <a:r>
                        <a:rPr lang="en-US" altLang="ko-KR" sz="1500" dirty="0" smtClean="0">
                          <a:solidFill>
                            <a:schemeClr val="tx1"/>
                          </a:solidFill>
                          <a:latin typeface="HY헤드라인M" panose="02030600000101010101" pitchFamily="18" charset="-127"/>
                          <a:ea typeface="HY헤드라인M" panose="02030600000101010101" pitchFamily="18" charset="-127"/>
                        </a:rPr>
                        <a:t>, </a:t>
                      </a:r>
                      <a:r>
                        <a:rPr lang="ko-KR" altLang="en-US" sz="1500" dirty="0" smtClean="0">
                          <a:solidFill>
                            <a:schemeClr val="tx1"/>
                          </a:solidFill>
                          <a:latin typeface="HY헤드라인M" panose="02030600000101010101" pitchFamily="18" charset="-127"/>
                          <a:ea typeface="HY헤드라인M" panose="02030600000101010101" pitchFamily="18" charset="-127"/>
                        </a:rPr>
                        <a:t>과거 </a:t>
                      </a:r>
                      <a:r>
                        <a:rPr lang="en-US" altLang="ko-KR" sz="1500" dirty="0" smtClean="0">
                          <a:solidFill>
                            <a:schemeClr val="tx1"/>
                          </a:solidFill>
                          <a:latin typeface="HY헤드라인M" panose="02030600000101010101" pitchFamily="18" charset="-127"/>
                          <a:ea typeface="HY헤드라인M" panose="02030600000101010101" pitchFamily="18" charset="-127"/>
                        </a:rPr>
                        <a:t>5</a:t>
                      </a:r>
                      <a:r>
                        <a:rPr lang="ko-KR" altLang="en-US" sz="1500" dirty="0" smtClean="0">
                          <a:solidFill>
                            <a:schemeClr val="tx1"/>
                          </a:solidFill>
                          <a:latin typeface="HY헤드라인M" panose="02030600000101010101" pitchFamily="18" charset="-127"/>
                          <a:ea typeface="HY헤드라인M" panose="02030600000101010101" pitchFamily="18" charset="-127"/>
                        </a:rPr>
                        <a:t>년간 화학사고가 없는 경우</a:t>
                      </a:r>
                      <a:endParaRPr lang="ko-KR" altLang="en-US" sz="15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44000" indent="-144000" fontAlgn="base" latinLnBrk="1">
                        <a:lnSpc>
                          <a:spcPct val="100000"/>
                        </a:lnSpc>
                        <a:spcBef>
                          <a:spcPts val="0"/>
                        </a:spcBef>
                        <a:spcAft>
                          <a:spcPts val="0"/>
                        </a:spcAft>
                      </a:pP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취급하는 사고대비물질의 목록 및 유해성정보</a:t>
                      </a:r>
                    </a:p>
                    <a:p>
                      <a:pPr marL="144000" indent="-144000" fontAlgn="base" latinLnBrk="1">
                        <a:lnSpc>
                          <a:spcPct val="100000"/>
                        </a:lnSpc>
                        <a:spcBef>
                          <a:spcPts val="0"/>
                        </a:spcBef>
                        <a:spcAft>
                          <a:spcPts val="0"/>
                        </a:spcAft>
                      </a:pP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목록</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방제시설 및 장비의 보유 현황</a:t>
                      </a:r>
                    </a:p>
                    <a:p>
                      <a:pPr marL="144000" indent="-144000" fontAlgn="base" latinLnBrk="1">
                        <a:lnSpc>
                          <a:spcPct val="100000"/>
                        </a:lnSpc>
                        <a:spcBef>
                          <a:spcPts val="0"/>
                        </a:spcBef>
                        <a:spcAft>
                          <a:spcPts val="0"/>
                        </a:spcAft>
                      </a:pP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운전책임자</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작업자 현황</a:t>
                      </a:r>
                    </a:p>
                    <a:p>
                      <a:pPr marL="144000" indent="-144000" fontAlgn="base" latinLnBrk="1">
                        <a:lnSpc>
                          <a:spcPct val="100000"/>
                        </a:lnSpc>
                        <a:spcBef>
                          <a:spcPts val="0"/>
                        </a:spcBef>
                        <a:spcAft>
                          <a:spcPts val="0"/>
                        </a:spcAft>
                      </a:pP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대비 교육</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훈련 및 자체점검 계획</a:t>
                      </a:r>
                    </a:p>
                    <a:p>
                      <a:pPr marL="144000" indent="-144000" fontAlgn="base" latinLnBrk="1">
                        <a:lnSpc>
                          <a:spcPct val="100000"/>
                        </a:lnSpc>
                        <a:spcBef>
                          <a:spcPts val="0"/>
                        </a:spcBef>
                        <a:spcAft>
                          <a:spcPts val="0"/>
                        </a:spcAft>
                      </a:pP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6.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발생 시 비상연락체계 및 가동중지에 대한 </a:t>
                      </a:r>
                      <a:r>
                        <a:rPr lang="ko-KR" altLang="en-US" sz="1500" kern="1200" dirty="0" err="1" smtClean="0">
                          <a:solidFill>
                            <a:schemeClr val="tx1"/>
                          </a:solidFill>
                          <a:effectLst/>
                          <a:latin typeface="HY헤드라인M" panose="02030600000101010101" pitchFamily="18" charset="-127"/>
                          <a:ea typeface="HY헤드라인M" panose="02030600000101010101" pitchFamily="18" charset="-127"/>
                          <a:cs typeface="+mn-cs"/>
                        </a:rPr>
                        <a:t>권한자</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 등 안전관리 담당조직</a:t>
                      </a:r>
                      <a:endPar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endParaRPr>
                    </a:p>
                    <a:p>
                      <a:pPr marL="144000" indent="-144000" fontAlgn="base" latinLnBrk="1">
                        <a:lnSpc>
                          <a:spcPct val="100000"/>
                        </a:lnSpc>
                        <a:spcBef>
                          <a:spcPts val="0"/>
                        </a:spcBef>
                        <a:spcAft>
                          <a:spcPts val="0"/>
                        </a:spcAft>
                      </a:pP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7.</a:t>
                      </a:r>
                      <a:r>
                        <a:rPr lang="en-US" altLang="ko-KR"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화학사고 발생 시 영향 범위에 있는 주민</a:t>
                      </a:r>
                      <a:r>
                        <a:rPr lang="en-US" altLang="ko-KR"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공작물농작물 및 환경매체 등 확인</a:t>
                      </a:r>
                      <a:endParaRPr lang="ko-KR" altLang="en-US" sz="1500" kern="1200" dirty="0">
                        <a:solidFill>
                          <a:schemeClr val="tx1"/>
                        </a:solidFill>
                        <a:effectLst/>
                        <a:latin typeface="HY헤드라인M" panose="02030600000101010101" pitchFamily="18" charset="-127"/>
                        <a:ea typeface="HY헤드라인M" panose="02030600000101010101" pitchFamily="18" charset="-127"/>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80120">
                <a:tc>
                  <a:txBody>
                    <a:bodyPr/>
                    <a:lstStyle/>
                    <a:p>
                      <a:pPr marL="0" indent="0" algn="ctr" latinLnBrk="1">
                        <a:lnSpc>
                          <a:spcPct val="100000"/>
                        </a:lnSpc>
                        <a:spcBef>
                          <a:spcPts val="0"/>
                        </a:spcBef>
                        <a:spcAft>
                          <a:spcPts val="0"/>
                        </a:spcAft>
                      </a:pPr>
                      <a:r>
                        <a:rPr lang="ko-KR" altLang="en-US" sz="1500" dirty="0" smtClean="0">
                          <a:solidFill>
                            <a:schemeClr val="tx1"/>
                          </a:solidFill>
                          <a:latin typeface="HY헤드라인M" panose="02030600000101010101" pitchFamily="18" charset="-127"/>
                          <a:ea typeface="HY헤드라인M" panose="02030600000101010101" pitchFamily="18" charset="-127"/>
                        </a:rPr>
                        <a:t>공정안전보고서</a:t>
                      </a:r>
                      <a:r>
                        <a:rPr lang="en-US" altLang="ko-KR" sz="1500" dirty="0" smtClean="0">
                          <a:solidFill>
                            <a:schemeClr val="tx1"/>
                          </a:solidFill>
                          <a:latin typeface="HY헤드라인M" panose="02030600000101010101" pitchFamily="18" charset="-127"/>
                          <a:ea typeface="HY헤드라인M" panose="02030600000101010101" pitchFamily="18" charset="-127"/>
                        </a:rPr>
                        <a:t>,  </a:t>
                      </a:r>
                    </a:p>
                    <a:p>
                      <a:pPr marL="0" indent="0" algn="ctr" latinLnBrk="1">
                        <a:lnSpc>
                          <a:spcPct val="100000"/>
                        </a:lnSpc>
                        <a:spcBef>
                          <a:spcPts val="0"/>
                        </a:spcBef>
                        <a:spcAft>
                          <a:spcPts val="0"/>
                        </a:spcAft>
                      </a:pPr>
                      <a:r>
                        <a:rPr lang="ko-KR" altLang="en-US" sz="1500" dirty="0" smtClean="0">
                          <a:solidFill>
                            <a:schemeClr val="tx1"/>
                          </a:solidFill>
                          <a:latin typeface="HY헤드라인M" panose="02030600000101010101" pitchFamily="18" charset="-127"/>
                          <a:ea typeface="HY헤드라인M" panose="02030600000101010101" pitchFamily="18" charset="-127"/>
                        </a:rPr>
                        <a:t>안전성향상계획</a:t>
                      </a:r>
                      <a:endParaRPr lang="en-US" altLang="ko-KR" sz="1500" dirty="0" smtClean="0">
                        <a:solidFill>
                          <a:schemeClr val="tx1"/>
                        </a:solidFill>
                        <a:latin typeface="HY헤드라인M" panose="02030600000101010101" pitchFamily="18" charset="-127"/>
                        <a:ea typeface="HY헤드라인M" panose="02030600000101010101" pitchFamily="18" charset="-127"/>
                      </a:endParaRPr>
                    </a:p>
                    <a:p>
                      <a:pPr marL="0" indent="0" algn="ctr" latinLnBrk="1">
                        <a:lnSpc>
                          <a:spcPct val="100000"/>
                        </a:lnSpc>
                        <a:spcBef>
                          <a:spcPts val="0"/>
                        </a:spcBef>
                        <a:spcAft>
                          <a:spcPts val="0"/>
                        </a:spcAft>
                      </a:pPr>
                      <a:r>
                        <a:rPr lang="ko-KR" altLang="en-US" sz="1500" baseline="0" dirty="0" smtClean="0">
                          <a:solidFill>
                            <a:schemeClr val="tx1"/>
                          </a:solidFill>
                          <a:latin typeface="HY헤드라인M" panose="02030600000101010101" pitchFamily="18" charset="-127"/>
                          <a:ea typeface="HY헤드라인M" panose="02030600000101010101" pitchFamily="18" charset="-127"/>
                        </a:rPr>
                        <a:t>작성대상인 경우</a:t>
                      </a:r>
                      <a:endParaRPr lang="ko-KR" altLang="en-US" sz="15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44000" indent="-144000" algn="l" latinLnBrk="1">
                        <a:lnSpc>
                          <a:spcPct val="100000"/>
                        </a:lnSpc>
                        <a:spcBef>
                          <a:spcPts val="0"/>
                        </a:spcBef>
                        <a:spcAft>
                          <a:spcPts val="0"/>
                        </a:spcAft>
                      </a:pPr>
                      <a:r>
                        <a:rPr lang="en-US" altLang="ko-KR" sz="1500" dirty="0" smtClean="0">
                          <a:solidFill>
                            <a:schemeClr val="tx1"/>
                          </a:solidFill>
                          <a:latin typeface="HY헤드라인M" panose="02030600000101010101" pitchFamily="18" charset="-127"/>
                          <a:ea typeface="HY헤드라인M" panose="02030600000101010101" pitchFamily="18" charset="-127"/>
                        </a:rPr>
                        <a:t>1. </a:t>
                      </a:r>
                      <a:r>
                        <a:rPr lang="ko-KR" altLang="en-US" sz="1500" dirty="0" smtClean="0">
                          <a:solidFill>
                            <a:schemeClr val="tx1"/>
                          </a:solidFill>
                          <a:latin typeface="HY헤드라인M" panose="02030600000101010101" pitchFamily="18" charset="-127"/>
                          <a:ea typeface="HY헤드라인M" panose="02030600000101010101" pitchFamily="18" charset="-127"/>
                        </a:rPr>
                        <a:t>공정안전보고서 또는 안전성향상계획 사본</a:t>
                      </a:r>
                      <a:endParaRPr lang="en-US" altLang="ko-KR" sz="1500" dirty="0" smtClean="0">
                        <a:solidFill>
                          <a:schemeClr val="tx1"/>
                        </a:solidFill>
                        <a:latin typeface="HY헤드라인M" panose="02030600000101010101" pitchFamily="18" charset="-127"/>
                        <a:ea typeface="HY헤드라인M" panose="02030600000101010101" pitchFamily="18" charset="-127"/>
                      </a:endParaRPr>
                    </a:p>
                    <a:p>
                      <a:pPr marL="144000" indent="-144000" algn="l" latinLnBrk="1">
                        <a:lnSpc>
                          <a:spcPct val="100000"/>
                        </a:lnSpc>
                        <a:spcBef>
                          <a:spcPts val="0"/>
                        </a:spcBef>
                        <a:spcAft>
                          <a:spcPts val="0"/>
                        </a:spcAft>
                      </a:pPr>
                      <a:r>
                        <a:rPr lang="en-US" altLang="ko-KR" sz="1500" dirty="0" smtClean="0">
                          <a:solidFill>
                            <a:schemeClr val="tx1"/>
                          </a:solidFill>
                          <a:latin typeface="HY헤드라인M" panose="02030600000101010101" pitchFamily="18" charset="-127"/>
                          <a:ea typeface="HY헤드라인M" panose="02030600000101010101" pitchFamily="18" charset="-127"/>
                        </a:rPr>
                        <a:t>2. </a:t>
                      </a:r>
                      <a:r>
                        <a:rPr lang="ko-KR" altLang="en-US" sz="1500" dirty="0" smtClean="0">
                          <a:solidFill>
                            <a:schemeClr val="tx1"/>
                          </a:solidFill>
                          <a:latin typeface="HY헤드라인M" panose="02030600000101010101" pitchFamily="18" charset="-127"/>
                          <a:ea typeface="HY헤드라인M" panose="02030600000101010101" pitchFamily="18" charset="-127"/>
                        </a:rPr>
                        <a:t>제</a:t>
                      </a:r>
                      <a:r>
                        <a:rPr lang="en-US" altLang="ko-KR" sz="1500" dirty="0" smtClean="0">
                          <a:solidFill>
                            <a:schemeClr val="tx1"/>
                          </a:solidFill>
                          <a:latin typeface="HY헤드라인M" panose="02030600000101010101" pitchFamily="18" charset="-127"/>
                          <a:ea typeface="HY헤드라인M" panose="02030600000101010101" pitchFamily="18" charset="-127"/>
                        </a:rPr>
                        <a:t>3</a:t>
                      </a:r>
                      <a:r>
                        <a:rPr lang="ko-KR" altLang="en-US" sz="1500" dirty="0" smtClean="0">
                          <a:solidFill>
                            <a:schemeClr val="tx1"/>
                          </a:solidFill>
                          <a:latin typeface="HY헤드라인M" panose="02030600000101010101" pitchFamily="18" charset="-127"/>
                          <a:ea typeface="HY헤드라인M" panose="02030600000101010101" pitchFamily="18" charset="-127"/>
                        </a:rPr>
                        <a:t>호 중 </a:t>
                      </a:r>
                      <a:r>
                        <a:rPr lang="en-US" altLang="ko-KR" sz="1500" dirty="0" smtClean="0">
                          <a:solidFill>
                            <a:schemeClr val="tx1"/>
                          </a:solidFill>
                          <a:latin typeface="HY헤드라인M" panose="02030600000101010101" pitchFamily="18" charset="-127"/>
                          <a:ea typeface="HY헤드라인M" panose="02030600000101010101" pitchFamily="18" charset="-127"/>
                        </a:rPr>
                        <a:t>“</a:t>
                      </a:r>
                      <a:r>
                        <a:rPr lang="ko-KR" altLang="en-US" sz="1500" dirty="0" smtClean="0">
                          <a:solidFill>
                            <a:schemeClr val="tx1"/>
                          </a:solidFill>
                          <a:latin typeface="HY헤드라인M" panose="02030600000101010101" pitchFamily="18" charset="-127"/>
                          <a:ea typeface="HY헤드라인M" panose="02030600000101010101" pitchFamily="18" charset="-127"/>
                        </a:rPr>
                        <a:t>공정운전절차 및 유의사항</a:t>
                      </a:r>
                      <a:r>
                        <a:rPr lang="en-US" altLang="ko-KR" sz="1500" dirty="0" smtClean="0">
                          <a:solidFill>
                            <a:schemeClr val="tx1"/>
                          </a:solidFill>
                          <a:latin typeface="HY헤드라인M" panose="02030600000101010101" pitchFamily="18" charset="-127"/>
                          <a:ea typeface="HY헤드라인M" panose="02030600000101010101" pitchFamily="18" charset="-127"/>
                        </a:rPr>
                        <a:t>”</a:t>
                      </a:r>
                    </a:p>
                    <a:p>
                      <a:pPr marL="144000" marR="0" indent="-144000" algn="l" defTabSz="914400" rtl="0" eaLnBrk="1" fontAlgn="auto" latinLnBrk="1" hangingPunct="1">
                        <a:lnSpc>
                          <a:spcPct val="100000"/>
                        </a:lnSpc>
                        <a:spcBef>
                          <a:spcPts val="0"/>
                        </a:spcBef>
                        <a:spcAft>
                          <a:spcPts val="0"/>
                        </a:spcAft>
                        <a:buClrTx/>
                        <a:buSzTx/>
                        <a:buFontTx/>
                        <a:buNone/>
                        <a:tabLst/>
                        <a:defRPr/>
                      </a:pPr>
                      <a:r>
                        <a:rPr lang="en-US" altLang="ko-KR" sz="1500" dirty="0" smtClean="0">
                          <a:solidFill>
                            <a:schemeClr val="tx1"/>
                          </a:solidFill>
                          <a:latin typeface="HY헤드라인M" panose="02030600000101010101" pitchFamily="18" charset="-127"/>
                          <a:ea typeface="HY헤드라인M" panose="02030600000101010101" pitchFamily="18" charset="-127"/>
                        </a:rPr>
                        <a:t>3. </a:t>
                      </a:r>
                      <a:r>
                        <a:rPr lang="ko-KR" altLang="en-US" sz="1500" dirty="0" smtClean="0">
                          <a:solidFill>
                            <a:schemeClr val="tx1"/>
                          </a:solidFill>
                          <a:latin typeface="HY헤드라인M" panose="02030600000101010101" pitchFamily="18" charset="-127"/>
                          <a:ea typeface="HY헤드라인M" panose="02030600000101010101" pitchFamily="18" charset="-127"/>
                        </a:rPr>
                        <a:t>제</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4</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호</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운전책임자</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작업자 현황</a:t>
                      </a:r>
                    </a:p>
                    <a:p>
                      <a:pPr marL="144000" indent="-144000" algn="l" latinLnBrk="1">
                        <a:lnSpc>
                          <a:spcPct val="100000"/>
                        </a:lnSpc>
                        <a:spcBef>
                          <a:spcPts val="0"/>
                        </a:spcBef>
                        <a:spcAft>
                          <a:spcPts val="0"/>
                        </a:spcAft>
                      </a:pPr>
                      <a:r>
                        <a:rPr lang="en-US" altLang="ko-KR" sz="1500" dirty="0" smtClean="0">
                          <a:solidFill>
                            <a:schemeClr val="tx1"/>
                          </a:solidFill>
                          <a:latin typeface="HY헤드라인M" panose="02030600000101010101" pitchFamily="18" charset="-127"/>
                          <a:ea typeface="HY헤드라인M" panose="02030600000101010101" pitchFamily="18" charset="-127"/>
                        </a:rPr>
                        <a:t>4. </a:t>
                      </a:r>
                      <a:r>
                        <a:rPr lang="ko-KR" altLang="en-US" sz="1500" dirty="0" smtClean="0">
                          <a:solidFill>
                            <a:schemeClr val="tx1"/>
                          </a:solidFill>
                          <a:latin typeface="HY헤드라인M" panose="02030600000101010101" pitchFamily="18" charset="-127"/>
                          <a:ea typeface="HY헤드라인M" panose="02030600000101010101" pitchFamily="18" charset="-127"/>
                        </a:rPr>
                        <a:t>제</a:t>
                      </a:r>
                      <a:r>
                        <a:rPr lang="en-US" altLang="ko-KR" sz="1500" dirty="0" smtClean="0">
                          <a:solidFill>
                            <a:schemeClr val="tx1"/>
                          </a:solidFill>
                          <a:latin typeface="HY헤드라인M" panose="02030600000101010101" pitchFamily="18" charset="-127"/>
                          <a:ea typeface="HY헤드라인M" panose="02030600000101010101" pitchFamily="18" charset="-127"/>
                        </a:rPr>
                        <a:t>5</a:t>
                      </a:r>
                      <a:r>
                        <a:rPr lang="ko-KR" altLang="en-US" sz="1500" dirty="0" smtClean="0">
                          <a:solidFill>
                            <a:schemeClr val="tx1"/>
                          </a:solidFill>
                          <a:latin typeface="HY헤드라인M" panose="02030600000101010101" pitchFamily="18" charset="-127"/>
                          <a:ea typeface="HY헤드라인M" panose="02030600000101010101" pitchFamily="18" charset="-127"/>
                        </a:rPr>
                        <a:t>호 중 </a:t>
                      </a:r>
                      <a:r>
                        <a:rPr lang="en-US" altLang="ko-KR" sz="1500" dirty="0" smtClean="0">
                          <a:solidFill>
                            <a:schemeClr val="tx1"/>
                          </a:solidFill>
                          <a:latin typeface="HY헤드라인M" panose="02030600000101010101" pitchFamily="18" charset="-127"/>
                          <a:ea typeface="HY헤드라인M" panose="02030600000101010101" pitchFamily="18" charset="-127"/>
                        </a:rPr>
                        <a:t>“</a:t>
                      </a:r>
                      <a:r>
                        <a:rPr lang="ko-KR" altLang="en-US" sz="1500" dirty="0" smtClean="0">
                          <a:solidFill>
                            <a:schemeClr val="tx1"/>
                          </a:solidFill>
                          <a:latin typeface="HY헤드라인M" panose="02030600000101010101" pitchFamily="18" charset="-127"/>
                          <a:ea typeface="HY헤드라인M" panose="02030600000101010101" pitchFamily="18" charset="-127"/>
                        </a:rPr>
                        <a:t>화학사고 대비 교육</a:t>
                      </a:r>
                      <a:r>
                        <a:rPr lang="en-US" altLang="ko-KR" sz="1500" dirty="0" smtClean="0">
                          <a:solidFill>
                            <a:schemeClr val="tx1"/>
                          </a:solidFill>
                          <a:latin typeface="HY헤드라인M" panose="02030600000101010101" pitchFamily="18" charset="-127"/>
                          <a:ea typeface="HY헤드라인M" panose="02030600000101010101" pitchFamily="18" charset="-127"/>
                        </a:rPr>
                        <a:t>·</a:t>
                      </a:r>
                      <a:r>
                        <a:rPr lang="ko-KR" altLang="en-US" sz="1500" dirty="0" smtClean="0">
                          <a:solidFill>
                            <a:schemeClr val="tx1"/>
                          </a:solidFill>
                          <a:latin typeface="HY헤드라인M" panose="02030600000101010101" pitchFamily="18" charset="-127"/>
                          <a:ea typeface="HY헤드라인M" panose="02030600000101010101" pitchFamily="18" charset="-127"/>
                        </a:rPr>
                        <a:t>훈련</a:t>
                      </a:r>
                      <a:r>
                        <a:rPr lang="en-US" altLang="ko-KR" sz="1500" dirty="0" smtClean="0">
                          <a:solidFill>
                            <a:schemeClr val="tx1"/>
                          </a:solidFill>
                          <a:latin typeface="HY헤드라인M" panose="02030600000101010101" pitchFamily="18" charset="-127"/>
                          <a:ea typeface="HY헤드라인M" panose="02030600000101010101" pitchFamily="18" charset="-127"/>
                        </a:rPr>
                        <a:t>”</a:t>
                      </a:r>
                      <a:r>
                        <a:rPr lang="ko-KR" altLang="en-US" sz="1500" dirty="0" smtClean="0">
                          <a:solidFill>
                            <a:schemeClr val="tx1"/>
                          </a:solidFill>
                          <a:latin typeface="HY헤드라인M" panose="02030600000101010101" pitchFamily="18" charset="-127"/>
                          <a:ea typeface="HY헤드라인M" panose="02030600000101010101" pitchFamily="18" charset="-127"/>
                        </a:rPr>
                        <a:t>계획과 실적</a:t>
                      </a:r>
                      <a:endParaRPr lang="en-US" altLang="ko-KR" sz="1500" dirty="0" smtClean="0">
                        <a:solidFill>
                          <a:schemeClr val="tx1"/>
                        </a:solidFill>
                        <a:latin typeface="HY헤드라인M" panose="02030600000101010101" pitchFamily="18" charset="-127"/>
                        <a:ea typeface="HY헤드라인M" panose="02030600000101010101" pitchFamily="18" charset="-127"/>
                      </a:endParaRPr>
                    </a:p>
                    <a:p>
                      <a:pPr marL="144000" indent="-144000" algn="l" latinLnBrk="1">
                        <a:lnSpc>
                          <a:spcPct val="100000"/>
                        </a:lnSpc>
                        <a:spcBef>
                          <a:spcPts val="0"/>
                        </a:spcBef>
                        <a:spcAft>
                          <a:spcPts val="0"/>
                        </a:spcAft>
                      </a:pPr>
                      <a:r>
                        <a:rPr lang="en-US" altLang="ko-KR" sz="1500" dirty="0" smtClean="0">
                          <a:solidFill>
                            <a:schemeClr val="tx1"/>
                          </a:solidFill>
                          <a:latin typeface="HY헤드라인M" panose="02030600000101010101" pitchFamily="18" charset="-127"/>
                          <a:ea typeface="HY헤드라인M" panose="02030600000101010101" pitchFamily="18" charset="-127"/>
                        </a:rPr>
                        <a:t>5. </a:t>
                      </a:r>
                      <a:r>
                        <a:rPr lang="ko-KR" altLang="en-US" sz="1500" dirty="0" smtClean="0">
                          <a:solidFill>
                            <a:schemeClr val="tx1"/>
                          </a:solidFill>
                          <a:latin typeface="HY헤드라인M" panose="02030600000101010101" pitchFamily="18" charset="-127"/>
                          <a:ea typeface="HY헤드라인M" panose="02030600000101010101" pitchFamily="18" charset="-127"/>
                        </a:rPr>
                        <a:t>제</a:t>
                      </a:r>
                      <a:r>
                        <a:rPr lang="en-US" altLang="ko-KR" sz="1500" dirty="0" smtClean="0">
                          <a:solidFill>
                            <a:schemeClr val="tx1"/>
                          </a:solidFill>
                          <a:latin typeface="HY헤드라인M" panose="02030600000101010101" pitchFamily="18" charset="-127"/>
                          <a:ea typeface="HY헤드라인M" panose="02030600000101010101" pitchFamily="18" charset="-127"/>
                        </a:rPr>
                        <a:t>6</a:t>
                      </a:r>
                      <a:r>
                        <a:rPr lang="ko-KR" altLang="en-US" sz="1500" dirty="0" smtClean="0">
                          <a:solidFill>
                            <a:schemeClr val="tx1"/>
                          </a:solidFill>
                          <a:latin typeface="HY헤드라인M" panose="02030600000101010101" pitchFamily="18" charset="-127"/>
                          <a:ea typeface="HY헤드라인M" panose="02030600000101010101" pitchFamily="18" charset="-127"/>
                        </a:rPr>
                        <a:t>호 </a:t>
                      </a:r>
                      <a:r>
                        <a:rPr lang="en-US" altLang="ko-KR" sz="1500" dirty="0" smtClean="0">
                          <a:solidFill>
                            <a:schemeClr val="tx1"/>
                          </a:solidFill>
                          <a:latin typeface="HY헤드라인M" panose="02030600000101010101" pitchFamily="18" charset="-127"/>
                          <a:ea typeface="HY헤드라인M" panose="02030600000101010101" pitchFamily="18" charset="-127"/>
                        </a:rPr>
                        <a:t>~</a:t>
                      </a:r>
                      <a:r>
                        <a:rPr lang="ko-KR" altLang="en-US" sz="1500" dirty="0" smtClean="0">
                          <a:solidFill>
                            <a:schemeClr val="tx1"/>
                          </a:solidFill>
                          <a:latin typeface="HY헤드라인M" panose="02030600000101010101" pitchFamily="18" charset="-127"/>
                          <a:ea typeface="HY헤드라인M" panose="02030600000101010101" pitchFamily="18" charset="-127"/>
                        </a:rPr>
                        <a:t> 제</a:t>
                      </a:r>
                      <a:r>
                        <a:rPr lang="en-US" altLang="ko-KR" sz="1500" dirty="0" smtClean="0">
                          <a:solidFill>
                            <a:schemeClr val="tx1"/>
                          </a:solidFill>
                          <a:latin typeface="HY헤드라인M" panose="02030600000101010101" pitchFamily="18" charset="-127"/>
                          <a:ea typeface="HY헤드라인M" panose="02030600000101010101" pitchFamily="18" charset="-127"/>
                        </a:rPr>
                        <a:t>11</a:t>
                      </a:r>
                      <a:r>
                        <a:rPr lang="ko-KR" altLang="en-US" sz="1500" dirty="0" smtClean="0">
                          <a:solidFill>
                            <a:schemeClr val="tx1"/>
                          </a:solidFill>
                          <a:latin typeface="HY헤드라인M" panose="02030600000101010101" pitchFamily="18" charset="-127"/>
                          <a:ea typeface="HY헤드라인M" panose="02030600000101010101" pitchFamily="18" charset="-127"/>
                        </a:rPr>
                        <a:t>호</a:t>
                      </a:r>
                      <a:endParaRPr lang="ko-KR" altLang="en-US" sz="15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6152">
                <a:tc>
                  <a:txBody>
                    <a:bodyPr/>
                    <a:lstStyle/>
                    <a:p>
                      <a:pPr marL="0" indent="0" algn="ctr" latinLnBrk="1">
                        <a:lnSpc>
                          <a:spcPct val="100000"/>
                        </a:lnSpc>
                        <a:spcBef>
                          <a:spcPts val="0"/>
                        </a:spcBef>
                        <a:spcAft>
                          <a:spcPts val="0"/>
                        </a:spcAft>
                      </a:pPr>
                      <a:r>
                        <a:rPr lang="ko-KR" altLang="en-US" sz="1500" dirty="0" smtClean="0">
                          <a:solidFill>
                            <a:schemeClr val="tx1"/>
                          </a:solidFill>
                          <a:latin typeface="HY헤드라인M" panose="02030600000101010101" pitchFamily="18" charset="-127"/>
                          <a:ea typeface="HY헤드라인M" panose="02030600000101010101" pitchFamily="18" charset="-127"/>
                        </a:rPr>
                        <a:t>예방규정</a:t>
                      </a:r>
                      <a:endParaRPr lang="en-US" altLang="ko-KR" sz="1500" dirty="0" smtClean="0">
                        <a:solidFill>
                          <a:schemeClr val="tx1"/>
                        </a:solidFill>
                        <a:latin typeface="HY헤드라인M" panose="02030600000101010101" pitchFamily="18" charset="-127"/>
                        <a:ea typeface="HY헤드라인M" panose="02030600000101010101" pitchFamily="18" charset="-127"/>
                      </a:endParaRPr>
                    </a:p>
                    <a:p>
                      <a:pPr marL="0" indent="0" algn="ctr" latinLnBrk="1">
                        <a:lnSpc>
                          <a:spcPct val="100000"/>
                        </a:lnSpc>
                        <a:spcBef>
                          <a:spcPts val="0"/>
                        </a:spcBef>
                        <a:spcAft>
                          <a:spcPts val="0"/>
                        </a:spcAft>
                      </a:pPr>
                      <a:r>
                        <a:rPr lang="ko-KR" altLang="en-US" sz="1500" dirty="0" smtClean="0">
                          <a:solidFill>
                            <a:schemeClr val="tx1"/>
                          </a:solidFill>
                          <a:latin typeface="HY헤드라인M" panose="02030600000101010101" pitchFamily="18" charset="-127"/>
                          <a:ea typeface="HY헤드라인M" panose="02030600000101010101" pitchFamily="18" charset="-127"/>
                        </a:rPr>
                        <a:t>작성대상인 경우</a:t>
                      </a:r>
                      <a:endParaRPr lang="ko-KR" altLang="en-US" sz="1500" dirty="0">
                        <a:solidFill>
                          <a:schemeClr val="tx1"/>
                        </a:solidFill>
                        <a:latin typeface="HY헤드라인M" panose="02030600000101010101" pitchFamily="18" charset="-127"/>
                        <a:ea typeface="HY헤드라인M" panose="02030600000101010101" pitchFamily="18" charset="-127"/>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44000" marR="0" indent="-144000" algn="l" defTabSz="914400" rtl="0" eaLnBrk="1" fontAlgn="auto" latinLnBrk="1" hangingPunct="1">
                        <a:lnSpc>
                          <a:spcPct val="100000"/>
                        </a:lnSpc>
                        <a:spcBef>
                          <a:spcPts val="0"/>
                        </a:spcBef>
                        <a:spcAft>
                          <a:spcPts val="0"/>
                        </a:spcAft>
                        <a:buClrTx/>
                        <a:buSzTx/>
                        <a:buFontTx/>
                        <a:buNone/>
                        <a:tabLst/>
                        <a:defRPr/>
                      </a:pPr>
                      <a:r>
                        <a:rPr lang="en-US" altLang="ko-KR" sz="1500" dirty="0" smtClean="0">
                          <a:solidFill>
                            <a:schemeClr val="tx1"/>
                          </a:solidFill>
                          <a:latin typeface="HY헤드라인M" panose="02030600000101010101" pitchFamily="18" charset="-127"/>
                          <a:ea typeface="HY헤드라인M" panose="02030600000101010101" pitchFamily="18" charset="-127"/>
                        </a:rPr>
                        <a:t>1. </a:t>
                      </a:r>
                      <a:r>
                        <a:rPr lang="ko-KR" altLang="en-US" sz="1500" dirty="0" smtClean="0">
                          <a:solidFill>
                            <a:schemeClr val="tx1"/>
                          </a:solidFill>
                          <a:latin typeface="HY헤드라인M" panose="02030600000101010101" pitchFamily="18" charset="-127"/>
                          <a:ea typeface="HY헤드라인M" panose="02030600000101010101" pitchFamily="18" charset="-127"/>
                        </a:rPr>
                        <a:t>예방규정 사본    </a:t>
                      </a:r>
                      <a:r>
                        <a:rPr lang="en-US" altLang="ko-KR" sz="1500" dirty="0" smtClean="0">
                          <a:solidFill>
                            <a:schemeClr val="tx1"/>
                          </a:solidFill>
                          <a:latin typeface="HY헤드라인M" panose="02030600000101010101" pitchFamily="18" charset="-127"/>
                          <a:ea typeface="HY헤드라인M" panose="02030600000101010101" pitchFamily="18" charset="-127"/>
                        </a:rPr>
                        <a:t>3.</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 취급하는 사고대비물질의 목록 및 유해성정보</a:t>
                      </a:r>
                      <a:endParaRPr lang="en-US" altLang="ko-KR" sz="1500" dirty="0" smtClean="0">
                        <a:solidFill>
                          <a:schemeClr val="tx1"/>
                        </a:solidFill>
                        <a:latin typeface="HY헤드라인M" panose="02030600000101010101" pitchFamily="18" charset="-127"/>
                        <a:ea typeface="HY헤드라인M" panose="02030600000101010101" pitchFamily="18" charset="-127"/>
                      </a:endParaRPr>
                    </a:p>
                    <a:p>
                      <a:pPr marL="144000" indent="-144000" algn="l" latinLnBrk="1">
                        <a:lnSpc>
                          <a:spcPct val="100000"/>
                        </a:lnSpc>
                        <a:spcBef>
                          <a:spcPts val="0"/>
                        </a:spcBef>
                        <a:spcAft>
                          <a:spcPts val="0"/>
                        </a:spcAft>
                      </a:pPr>
                      <a:r>
                        <a:rPr lang="en-US" altLang="ko-KR" sz="1500" dirty="0" smtClean="0">
                          <a:solidFill>
                            <a:schemeClr val="tx1"/>
                          </a:solidFill>
                          <a:latin typeface="HY헤드라인M" panose="02030600000101010101" pitchFamily="18" charset="-127"/>
                          <a:ea typeface="HY헤드라인M" panose="02030600000101010101" pitchFamily="18" charset="-127"/>
                        </a:rPr>
                        <a:t>2. </a:t>
                      </a:r>
                      <a:r>
                        <a:rPr lang="ko-KR" altLang="en-US" sz="1500" dirty="0" smtClean="0">
                          <a:solidFill>
                            <a:schemeClr val="tx1"/>
                          </a:solidFill>
                          <a:latin typeface="HY헤드라인M" panose="02030600000101010101" pitchFamily="18" charset="-127"/>
                          <a:ea typeface="HY헤드라인M" panose="02030600000101010101" pitchFamily="18" charset="-127"/>
                        </a:rPr>
                        <a:t>취급시설 목록    </a:t>
                      </a:r>
                      <a:r>
                        <a:rPr lang="en-US" altLang="ko-KR" sz="1500" dirty="0" smtClean="0">
                          <a:solidFill>
                            <a:schemeClr val="tx1"/>
                          </a:solidFill>
                          <a:latin typeface="HY헤드라인M" panose="02030600000101010101" pitchFamily="18" charset="-127"/>
                          <a:ea typeface="HY헤드라인M" panose="02030600000101010101" pitchFamily="18" charset="-127"/>
                        </a:rPr>
                        <a:t>4. </a:t>
                      </a:r>
                      <a:r>
                        <a:rPr lang="ko-KR" altLang="en-US" sz="1500" dirty="0" smtClean="0">
                          <a:solidFill>
                            <a:schemeClr val="tx1"/>
                          </a:solidFill>
                          <a:latin typeface="HY헤드라인M" panose="02030600000101010101" pitchFamily="18" charset="-127"/>
                          <a:ea typeface="HY헤드라인M" panose="02030600000101010101" pitchFamily="18" charset="-127"/>
                        </a:rPr>
                        <a:t>방제시설</a:t>
                      </a:r>
                      <a:r>
                        <a:rPr lang="en-US" altLang="ko-KR" sz="1500" dirty="0" smtClean="0">
                          <a:solidFill>
                            <a:schemeClr val="tx1"/>
                          </a:solidFill>
                          <a:latin typeface="HY헤드라인M" panose="02030600000101010101" pitchFamily="18" charset="-127"/>
                          <a:ea typeface="HY헤드라인M" panose="02030600000101010101" pitchFamily="18" charset="-127"/>
                        </a:rPr>
                        <a:t>, </a:t>
                      </a:r>
                      <a:r>
                        <a:rPr lang="ko-KR" altLang="en-US" sz="1500" dirty="0" smtClean="0">
                          <a:solidFill>
                            <a:schemeClr val="tx1"/>
                          </a:solidFill>
                          <a:latin typeface="HY헤드라인M" panose="02030600000101010101" pitchFamily="18" charset="-127"/>
                          <a:ea typeface="HY헤드라인M" panose="02030600000101010101" pitchFamily="18" charset="-127"/>
                        </a:rPr>
                        <a:t>방제장비</a:t>
                      </a:r>
                      <a:r>
                        <a:rPr lang="en-US" altLang="ko-KR" sz="1500" baseline="0" dirty="0" smtClean="0">
                          <a:solidFill>
                            <a:schemeClr val="tx1"/>
                          </a:solidFill>
                          <a:latin typeface="HY헤드라인M" panose="02030600000101010101" pitchFamily="18" charset="-127"/>
                          <a:ea typeface="HY헤드라인M" panose="02030600000101010101" pitchFamily="18" charset="-127"/>
                        </a:rPr>
                        <a:t>  5. </a:t>
                      </a:r>
                      <a:r>
                        <a:rPr lang="ko-KR" altLang="en-US" sz="1500" baseline="0" dirty="0" smtClean="0">
                          <a:solidFill>
                            <a:schemeClr val="tx1"/>
                          </a:solidFill>
                          <a:latin typeface="HY헤드라인M" panose="02030600000101010101" pitchFamily="18" charset="-127"/>
                          <a:ea typeface="HY헤드라인M" panose="02030600000101010101" pitchFamily="18" charset="-127"/>
                        </a:rPr>
                        <a:t>공정안전정보</a:t>
                      </a:r>
                      <a:r>
                        <a:rPr lang="en-US" altLang="ko-KR" sz="1500" baseline="0" dirty="0" smtClean="0">
                          <a:solidFill>
                            <a:schemeClr val="tx1"/>
                          </a:solidFill>
                          <a:latin typeface="HY헤드라인M" panose="02030600000101010101" pitchFamily="18" charset="-127"/>
                          <a:ea typeface="HY헤드라인M" panose="02030600000101010101" pitchFamily="18" charset="-127"/>
                        </a:rPr>
                        <a:t>, </a:t>
                      </a:r>
                      <a:r>
                        <a:rPr lang="ko-KR" altLang="en-US" sz="1500" baseline="0" dirty="0" smtClean="0">
                          <a:solidFill>
                            <a:schemeClr val="tx1"/>
                          </a:solidFill>
                          <a:latin typeface="HY헤드라인M" panose="02030600000101010101" pitchFamily="18" charset="-127"/>
                          <a:ea typeface="HY헤드라인M" panose="02030600000101010101" pitchFamily="18" charset="-127"/>
                        </a:rPr>
                        <a:t>공정위험성분석</a:t>
                      </a:r>
                      <a:endParaRPr lang="en-US" altLang="ko-KR" sz="1500" baseline="0" dirty="0" smtClean="0">
                        <a:solidFill>
                          <a:schemeClr val="tx1"/>
                        </a:solidFill>
                        <a:latin typeface="HY헤드라인M" panose="02030600000101010101" pitchFamily="18" charset="-127"/>
                        <a:ea typeface="HY헤드라인M" panose="02030600000101010101" pitchFamily="18" charset="-127"/>
                      </a:endParaRPr>
                    </a:p>
                    <a:p>
                      <a:pPr marL="144000" marR="0" indent="-144000" algn="l" defTabSz="914400" rtl="0" eaLnBrk="1" fontAlgn="auto" latinLnBrk="1" hangingPunct="1">
                        <a:lnSpc>
                          <a:spcPct val="100000"/>
                        </a:lnSpc>
                        <a:spcBef>
                          <a:spcPts val="0"/>
                        </a:spcBef>
                        <a:spcAft>
                          <a:spcPts val="0"/>
                        </a:spcAft>
                        <a:buClrTx/>
                        <a:buSzTx/>
                        <a:buFontTx/>
                        <a:buNone/>
                        <a:tabLst/>
                        <a:defRPr/>
                      </a:pPr>
                      <a:r>
                        <a:rPr lang="en-US" altLang="ko-KR" sz="1500" baseline="0" dirty="0" smtClean="0">
                          <a:solidFill>
                            <a:schemeClr val="tx1"/>
                          </a:solidFill>
                          <a:latin typeface="HY헤드라인M" panose="02030600000101010101" pitchFamily="18" charset="-127"/>
                          <a:ea typeface="HY헤드라인M" panose="02030600000101010101" pitchFamily="18" charset="-127"/>
                        </a:rPr>
                        <a:t>6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사고대비물질 취급시설의 운전책임자</a:t>
                      </a:r>
                      <a:r>
                        <a:rPr lang="en-US" altLang="ko-KR" sz="15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rPr>
                        <a:t>작업자 현황</a:t>
                      </a:r>
                      <a:r>
                        <a:rPr lang="ko-KR" altLang="en-US" sz="1500" kern="1200" baseline="0" dirty="0">
                          <a:solidFill>
                            <a:schemeClr val="tx1"/>
                          </a:solidFill>
                          <a:effectLst/>
                          <a:latin typeface="HY헤드라인M" panose="02030600000101010101" pitchFamily="18" charset="-127"/>
                          <a:ea typeface="HY헤드라인M" panose="02030600000101010101" pitchFamily="18" charset="-127"/>
                          <a:cs typeface="+mn-cs"/>
                        </a:rPr>
                        <a:t> </a:t>
                      </a:r>
                      <a:r>
                        <a:rPr lang="en-US" altLang="ko-KR"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7.</a:t>
                      </a:r>
                      <a:r>
                        <a:rPr lang="ko-KR" altLang="en-US"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7</a:t>
                      </a:r>
                      <a:r>
                        <a:rPr lang="ko-KR" altLang="en-US"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호</a:t>
                      </a:r>
                      <a:r>
                        <a:rPr lang="en-US" altLang="ko-KR"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~11</a:t>
                      </a:r>
                      <a:r>
                        <a:rPr lang="ko-KR" altLang="en-US" sz="1500" kern="1200" baseline="0" dirty="0" smtClean="0">
                          <a:solidFill>
                            <a:schemeClr val="tx1"/>
                          </a:solidFill>
                          <a:effectLst/>
                          <a:latin typeface="HY헤드라인M" panose="02030600000101010101" pitchFamily="18" charset="-127"/>
                          <a:ea typeface="HY헤드라인M" panose="02030600000101010101" pitchFamily="18" charset="-127"/>
                          <a:cs typeface="+mn-cs"/>
                        </a:rPr>
                        <a:t>호</a:t>
                      </a:r>
                      <a:endParaRPr lang="ko-KR" altLang="en-US" sz="1500" kern="1200" dirty="0" smtClean="0">
                        <a:solidFill>
                          <a:schemeClr val="tx1"/>
                        </a:solidFill>
                        <a:effectLst/>
                        <a:latin typeface="HY헤드라인M" panose="02030600000101010101" pitchFamily="18" charset="-127"/>
                        <a:ea typeface="HY헤드라인M" panose="02030600000101010101" pitchFamily="18" charset="-127"/>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위해관리계획서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4995" name="모서리가 둥근 직사각형 17"/>
          <p:cNvSpPr>
            <a:spLocks noChangeArrowheads="1"/>
          </p:cNvSpPr>
          <p:nvPr/>
        </p:nvSpPr>
        <p:spPr bwMode="auto">
          <a:xfrm>
            <a:off x="395288" y="123190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spcAft>
                <a:spcPts val="1200"/>
              </a:spcAft>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기존 자체방제계획 제출자에 대한 경과조치</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 부칙</a:t>
            </a:r>
            <a:r>
              <a:rPr kumimoji="0" lang="en-US" altLang="ko-KR" sz="1200">
                <a:latin typeface="HY헤드라인M" pitchFamily="18" charset="-127"/>
                <a:ea typeface="HY헤드라인M" pitchFamily="18" charset="-127"/>
                <a:cs typeface="Arial" pitchFamily="34" charset="0"/>
                <a:sym typeface="맑은 고딕" pitchFamily="50" charset="-127"/>
              </a:rPr>
              <a:t>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84996" name="모서리가 둥근 직사각형 19"/>
          <p:cNvSpPr>
            <a:spLocks noChangeArrowheads="1"/>
          </p:cNvSpPr>
          <p:nvPr/>
        </p:nvSpPr>
        <p:spPr bwMode="auto">
          <a:xfrm>
            <a:off x="395288" y="5049838"/>
            <a:ext cx="8064500" cy="3587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spcAft>
                <a:spcPts val="1200"/>
              </a:spcAft>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신규 사업장 </a:t>
            </a:r>
            <a:r>
              <a:rPr kumimoji="0" lang="en-US" altLang="ko-KR">
                <a:solidFill>
                  <a:srgbClr val="031CD7"/>
                </a:solidFill>
                <a:latin typeface="HY헤드라인M" pitchFamily="18" charset="-127"/>
                <a:ea typeface="HY헤드라인M" pitchFamily="18" charset="-127"/>
                <a:cs typeface="Arial" pitchFamily="34" charset="0"/>
                <a:sym typeface="맑은 고딕" pitchFamily="50" charset="-127"/>
              </a:rPr>
              <a:t>: </a:t>
            </a:r>
            <a:r>
              <a:rPr kumimoji="0" lang="en-US" altLang="ko-KR" sz="1600">
                <a:latin typeface="HY헤드라인M" pitchFamily="18" charset="-127"/>
                <a:ea typeface="HY헤드라인M" pitchFamily="18" charset="-127"/>
                <a:cs typeface="Arial" pitchFamily="34" charset="0"/>
                <a:sym typeface="맑은 고딕" pitchFamily="50" charset="-127"/>
              </a:rPr>
              <a:t>2015.1.1</a:t>
            </a:r>
            <a:r>
              <a:rPr kumimoji="0" lang="ko-KR" altLang="en-US" sz="1600">
                <a:latin typeface="HY헤드라인M" pitchFamily="18" charset="-127"/>
                <a:ea typeface="HY헤드라인M" pitchFamily="18" charset="-127"/>
                <a:cs typeface="Arial" pitchFamily="34" charset="0"/>
                <a:sym typeface="맑은 고딕" pitchFamily="50" charset="-127"/>
              </a:rPr>
              <a:t>일부터 적용</a:t>
            </a:r>
            <a:endParaRPr kumimoji="0" lang="en-US" altLang="ko-KR" sz="900">
              <a:latin typeface="HY헤드라인M" pitchFamily="18" charset="-127"/>
              <a:ea typeface="HY헤드라인M" pitchFamily="18" charset="-127"/>
              <a:cs typeface="Arial" pitchFamily="34" charset="0"/>
              <a:sym typeface="맑은 고딕" pitchFamily="50" charset="-127"/>
            </a:endParaRPr>
          </a:p>
        </p:txBody>
      </p:sp>
      <p:sp>
        <p:nvSpPr>
          <p:cNvPr id="84997" name="모서리가 둥근 직사각형 12"/>
          <p:cNvSpPr>
            <a:spLocks noChangeArrowheads="1"/>
          </p:cNvSpPr>
          <p:nvPr/>
        </p:nvSpPr>
        <p:spPr bwMode="auto">
          <a:xfrm>
            <a:off x="214313" y="1557338"/>
            <a:ext cx="8929687" cy="3138487"/>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50000"/>
              </a:lnSpc>
              <a:buSzPct val="85000"/>
              <a:buFont typeface="Arial" pitchFamily="34" charset="0"/>
              <a:buChar char="•"/>
            </a:pPr>
            <a:r>
              <a:rPr kumimoji="0" lang="ko-KR" altLang="en-US" sz="1600">
                <a:latin typeface="HY헤드라인M" pitchFamily="18" charset="-127"/>
                <a:ea typeface="HY헤드라인M" pitchFamily="18" charset="-127"/>
              </a:rPr>
              <a:t>「고압가스 안전관리법」 제</a:t>
            </a:r>
            <a:r>
              <a:rPr kumimoji="0" lang="en-US" altLang="ko-KR" sz="1600">
                <a:latin typeface="HY헤드라인M" pitchFamily="18" charset="-127"/>
                <a:ea typeface="HY헤드라인M" pitchFamily="18" charset="-127"/>
              </a:rPr>
              <a:t>13</a:t>
            </a:r>
            <a:r>
              <a:rPr kumimoji="0" lang="ko-KR" altLang="en-US" sz="1600">
                <a:latin typeface="HY헤드라인M" pitchFamily="18" charset="-127"/>
                <a:ea typeface="HY헤드라인M" pitchFamily="18" charset="-127"/>
              </a:rPr>
              <a:t>조의</a:t>
            </a:r>
            <a:r>
              <a:rPr kumimoji="0" lang="en-US" altLang="ko-KR" sz="1600">
                <a:latin typeface="HY헤드라인M" pitchFamily="18" charset="-127"/>
                <a:ea typeface="HY헤드라인M" pitchFamily="18" charset="-127"/>
              </a:rPr>
              <a:t>2</a:t>
            </a:r>
            <a:r>
              <a:rPr kumimoji="0" lang="ko-KR" altLang="en-US" sz="1600">
                <a:latin typeface="HY헤드라인M" pitchFamily="18" charset="-127"/>
                <a:ea typeface="HY헤드라인M" pitchFamily="18" charset="-127"/>
              </a:rPr>
              <a:t>에 따른 </a:t>
            </a:r>
            <a:r>
              <a:rPr kumimoji="0" lang="ko-KR" altLang="en-US" sz="1600">
                <a:solidFill>
                  <a:srgbClr val="FF0000"/>
                </a:solidFill>
                <a:latin typeface="HY헤드라인M" pitchFamily="18" charset="-127"/>
                <a:ea typeface="HY헤드라인M" pitchFamily="18" charset="-127"/>
              </a:rPr>
              <a:t>안전성향상계획</a:t>
            </a:r>
            <a:r>
              <a:rPr kumimoji="0" lang="ko-KR" altLang="en-US" sz="1600">
                <a:latin typeface="HY헤드라인M" pitchFamily="18" charset="-127"/>
                <a:ea typeface="HY헤드라인M" pitchFamily="18" charset="-127"/>
              </a:rPr>
              <a:t>의 작성ㆍ제출 대상자</a:t>
            </a:r>
            <a:endParaRPr kumimoji="0" lang="en-US" altLang="ko-KR" sz="1600">
              <a:latin typeface="HY헤드라인M" pitchFamily="18" charset="-127"/>
              <a:ea typeface="HY헤드라인M" pitchFamily="18" charset="-127"/>
            </a:endParaRPr>
          </a:p>
          <a:p>
            <a:pPr marL="215900" indent="-215900" defTabSz="1042988" eaLnBrk="0" hangingPunct="0">
              <a:lnSpc>
                <a:spcPct val="150000"/>
              </a:lnSpc>
              <a:buSzPct val="85000"/>
            </a:pPr>
            <a:r>
              <a:rPr kumimoji="0" lang="en-US" altLang="ko-KR" sz="1600">
                <a:latin typeface="HY헤드라인M" pitchFamily="18" charset="-127"/>
                <a:ea typeface="HY헤드라인M" pitchFamily="18" charset="-127"/>
              </a:rPr>
              <a:t>    </a:t>
            </a:r>
            <a:r>
              <a:rPr kumimoji="0" lang="en-US" altLang="ko-KR" sz="1600">
                <a:solidFill>
                  <a:srgbClr val="FF0000"/>
                </a:solidFill>
                <a:latin typeface="HY헤드라인M" pitchFamily="18" charset="-127"/>
                <a:ea typeface="HY헤드라인M" pitchFamily="18" charset="-127"/>
              </a:rPr>
              <a:t>: 2015</a:t>
            </a:r>
            <a:r>
              <a:rPr kumimoji="0" lang="ko-KR" altLang="en-US" sz="1600">
                <a:solidFill>
                  <a:srgbClr val="FF0000"/>
                </a:solidFill>
                <a:latin typeface="HY헤드라인M" pitchFamily="18" charset="-127"/>
                <a:ea typeface="HY헤드라인M" pitchFamily="18" charset="-127"/>
              </a:rPr>
              <a:t>년 </a:t>
            </a:r>
            <a:r>
              <a:rPr kumimoji="0" lang="en-US" altLang="ko-KR" sz="1600">
                <a:solidFill>
                  <a:srgbClr val="FF0000"/>
                </a:solidFill>
                <a:latin typeface="HY헤드라인M" pitchFamily="18" charset="-127"/>
                <a:ea typeface="HY헤드라인M" pitchFamily="18" charset="-127"/>
              </a:rPr>
              <a:t>12</a:t>
            </a:r>
            <a:r>
              <a:rPr kumimoji="0" lang="ko-KR" altLang="en-US" sz="1600">
                <a:solidFill>
                  <a:srgbClr val="FF0000"/>
                </a:solidFill>
                <a:latin typeface="HY헤드라인M" pitchFamily="18" charset="-127"/>
                <a:ea typeface="HY헤드라인M" pitchFamily="18" charset="-127"/>
              </a:rPr>
              <a:t>월 </a:t>
            </a:r>
            <a:r>
              <a:rPr kumimoji="0" lang="en-US" altLang="ko-KR" sz="1600">
                <a:solidFill>
                  <a:srgbClr val="FF0000"/>
                </a:solidFill>
                <a:latin typeface="HY헤드라인M" pitchFamily="18" charset="-127"/>
                <a:ea typeface="HY헤드라인M" pitchFamily="18" charset="-127"/>
              </a:rPr>
              <a:t>31</a:t>
            </a:r>
            <a:r>
              <a:rPr kumimoji="0" lang="ko-KR" altLang="en-US" sz="1600">
                <a:solidFill>
                  <a:srgbClr val="FF0000"/>
                </a:solidFill>
                <a:latin typeface="HY헤드라인M" pitchFamily="18" charset="-127"/>
                <a:ea typeface="HY헤드라인M" pitchFamily="18" charset="-127"/>
              </a:rPr>
              <a:t>일</a:t>
            </a:r>
            <a:endParaRPr kumimoji="0" lang="en-US" altLang="ko-KR" sz="1600">
              <a:solidFill>
                <a:srgbClr val="FF0000"/>
              </a:solidFill>
              <a:latin typeface="HY헤드라인M" pitchFamily="18" charset="-127"/>
              <a:ea typeface="HY헤드라인M" pitchFamily="18" charset="-127"/>
            </a:endParaRPr>
          </a:p>
          <a:p>
            <a:pPr marL="215900" indent="-215900" defTabSz="1042988" eaLnBrk="0" hangingPunct="0">
              <a:lnSpc>
                <a:spcPct val="150000"/>
              </a:lnSpc>
              <a:buSzPct val="85000"/>
              <a:buFont typeface="Arial" pitchFamily="34" charset="0"/>
              <a:buChar char="•"/>
            </a:pPr>
            <a:r>
              <a:rPr kumimoji="0" lang="ko-KR" altLang="en-US" sz="1600">
                <a:latin typeface="HY헤드라인M" pitchFamily="18" charset="-127"/>
                <a:ea typeface="HY헤드라인M" pitchFamily="18" charset="-127"/>
              </a:rPr>
              <a:t>「산업안전보건법」 제</a:t>
            </a:r>
            <a:r>
              <a:rPr kumimoji="0" lang="en-US" altLang="ko-KR" sz="1600">
                <a:latin typeface="HY헤드라인M" pitchFamily="18" charset="-127"/>
                <a:ea typeface="HY헤드라인M" pitchFamily="18" charset="-127"/>
              </a:rPr>
              <a:t>49</a:t>
            </a:r>
            <a:r>
              <a:rPr kumimoji="0" lang="ko-KR" altLang="en-US" sz="1600">
                <a:latin typeface="HY헤드라인M" pitchFamily="18" charset="-127"/>
                <a:ea typeface="HY헤드라인M" pitchFamily="18" charset="-127"/>
              </a:rPr>
              <a:t>조의</a:t>
            </a:r>
            <a:r>
              <a:rPr kumimoji="0" lang="en-US" altLang="ko-KR" sz="1600">
                <a:latin typeface="HY헤드라인M" pitchFamily="18" charset="-127"/>
                <a:ea typeface="HY헤드라인M" pitchFamily="18" charset="-127"/>
              </a:rPr>
              <a:t>2</a:t>
            </a:r>
            <a:r>
              <a:rPr kumimoji="0" lang="ko-KR" altLang="en-US" sz="1600">
                <a:latin typeface="HY헤드라인M" pitchFamily="18" charset="-127"/>
                <a:ea typeface="HY헤드라인M" pitchFamily="18" charset="-127"/>
              </a:rPr>
              <a:t>에 따른 </a:t>
            </a:r>
            <a:r>
              <a:rPr kumimoji="0" lang="ko-KR" altLang="en-US" sz="1600">
                <a:solidFill>
                  <a:srgbClr val="FF0000"/>
                </a:solidFill>
                <a:latin typeface="HY헤드라인M" pitchFamily="18" charset="-127"/>
                <a:ea typeface="HY헤드라인M" pitchFamily="18" charset="-127"/>
              </a:rPr>
              <a:t>공정안전보고서 작성ㆍ제출대상자 중 같은 법 </a:t>
            </a:r>
            <a:endParaRPr kumimoji="0" lang="en-US" altLang="ko-KR" sz="1600">
              <a:solidFill>
                <a:srgbClr val="FF0000"/>
              </a:solidFill>
              <a:latin typeface="HY헤드라인M" pitchFamily="18" charset="-127"/>
              <a:ea typeface="HY헤드라인M" pitchFamily="18" charset="-127"/>
            </a:endParaRPr>
          </a:p>
          <a:p>
            <a:pPr marL="215900" indent="-215900" defTabSz="1042988" eaLnBrk="0" hangingPunct="0">
              <a:lnSpc>
                <a:spcPct val="150000"/>
              </a:lnSpc>
              <a:buSzPct val="85000"/>
            </a:pPr>
            <a:r>
              <a:rPr kumimoji="0" lang="en-US" altLang="ko-KR" sz="1600">
                <a:solidFill>
                  <a:srgbClr val="FF0000"/>
                </a:solidFill>
                <a:latin typeface="HY헤드라인M" pitchFamily="18" charset="-127"/>
                <a:ea typeface="HY헤드라인M" pitchFamily="18" charset="-127"/>
              </a:rPr>
              <a:t>    </a:t>
            </a:r>
            <a:r>
              <a:rPr kumimoji="0" lang="ko-KR" altLang="en-US" sz="1600">
                <a:solidFill>
                  <a:srgbClr val="FF0000"/>
                </a:solidFill>
                <a:latin typeface="HY헤드라인M" pitchFamily="18" charset="-127"/>
                <a:ea typeface="HY헤드라인M" pitchFamily="18" charset="-127"/>
              </a:rPr>
              <a:t>시행령 제</a:t>
            </a:r>
            <a:r>
              <a:rPr kumimoji="0" lang="en-US" altLang="ko-KR" sz="1600">
                <a:solidFill>
                  <a:srgbClr val="FF0000"/>
                </a:solidFill>
                <a:latin typeface="HY헤드라인M" pitchFamily="18" charset="-127"/>
                <a:ea typeface="HY헤드라인M" pitchFamily="18" charset="-127"/>
              </a:rPr>
              <a:t>33</a:t>
            </a:r>
            <a:r>
              <a:rPr kumimoji="0" lang="ko-KR" altLang="en-US" sz="1600">
                <a:solidFill>
                  <a:srgbClr val="FF0000"/>
                </a:solidFill>
                <a:latin typeface="HY헤드라인M" pitchFamily="18" charset="-127"/>
                <a:ea typeface="HY헤드라인M" pitchFamily="18" charset="-127"/>
              </a:rPr>
              <a:t>조의</a:t>
            </a:r>
            <a:r>
              <a:rPr kumimoji="0" lang="en-US" altLang="ko-KR" sz="1600">
                <a:solidFill>
                  <a:srgbClr val="FF0000"/>
                </a:solidFill>
                <a:latin typeface="HY헤드라인M" pitchFamily="18" charset="-127"/>
                <a:ea typeface="HY헤드라인M" pitchFamily="18" charset="-127"/>
              </a:rPr>
              <a:t>6</a:t>
            </a:r>
            <a:r>
              <a:rPr kumimoji="0" lang="ko-KR" altLang="en-US" sz="1600">
                <a:solidFill>
                  <a:srgbClr val="FF0000"/>
                </a:solidFill>
                <a:latin typeface="HY헤드라인M" pitchFamily="18" charset="-127"/>
                <a:ea typeface="HY헤드라인M" pitchFamily="18" charset="-127"/>
              </a:rPr>
              <a:t>제</a:t>
            </a:r>
            <a:r>
              <a:rPr kumimoji="0" lang="en-US" altLang="ko-KR" sz="1600">
                <a:solidFill>
                  <a:srgbClr val="FF0000"/>
                </a:solidFill>
                <a:latin typeface="HY헤드라인M" pitchFamily="18" charset="-127"/>
                <a:ea typeface="HY헤드라인M" pitchFamily="18" charset="-127"/>
              </a:rPr>
              <a:t>1</a:t>
            </a:r>
            <a:r>
              <a:rPr kumimoji="0" lang="ko-KR" altLang="en-US" sz="1600">
                <a:solidFill>
                  <a:srgbClr val="FF0000"/>
                </a:solidFill>
                <a:latin typeface="HY헤드라인M" pitchFamily="18" charset="-127"/>
                <a:ea typeface="HY헤드라인M" pitchFamily="18" charset="-127"/>
              </a:rPr>
              <a:t>항 각 호의 사업을 </a:t>
            </a:r>
            <a:r>
              <a:rPr kumimoji="0" lang="ko-KR" altLang="en-US" sz="1600">
                <a:latin typeface="HY헤드라인M" pitchFamily="18" charset="-127"/>
                <a:ea typeface="HY헤드라인M" pitchFamily="18" charset="-127"/>
              </a:rPr>
              <a:t>운영하는 자</a:t>
            </a:r>
            <a:r>
              <a:rPr kumimoji="0" lang="en-US" altLang="ko-KR" sz="1600">
                <a:latin typeface="HY헤드라인M" pitchFamily="18" charset="-127"/>
                <a:ea typeface="HY헤드라인M" pitchFamily="18" charset="-127"/>
              </a:rPr>
              <a:t>: </a:t>
            </a:r>
            <a:r>
              <a:rPr kumimoji="0" lang="en-US" altLang="ko-KR" sz="1600">
                <a:solidFill>
                  <a:srgbClr val="FF0000"/>
                </a:solidFill>
                <a:latin typeface="HY헤드라인M" pitchFamily="18" charset="-127"/>
                <a:ea typeface="HY헤드라인M" pitchFamily="18" charset="-127"/>
              </a:rPr>
              <a:t>2015</a:t>
            </a:r>
            <a:r>
              <a:rPr kumimoji="0" lang="ko-KR" altLang="en-US" sz="1600">
                <a:solidFill>
                  <a:srgbClr val="FF0000"/>
                </a:solidFill>
                <a:latin typeface="HY헤드라인M" pitchFamily="18" charset="-127"/>
                <a:ea typeface="HY헤드라인M" pitchFamily="18" charset="-127"/>
              </a:rPr>
              <a:t>년 </a:t>
            </a:r>
            <a:r>
              <a:rPr kumimoji="0" lang="en-US" altLang="ko-KR" sz="1600">
                <a:solidFill>
                  <a:srgbClr val="FF0000"/>
                </a:solidFill>
                <a:latin typeface="HY헤드라인M" pitchFamily="18" charset="-127"/>
                <a:ea typeface="HY헤드라인M" pitchFamily="18" charset="-127"/>
              </a:rPr>
              <a:t>12</a:t>
            </a:r>
            <a:r>
              <a:rPr kumimoji="0" lang="ko-KR" altLang="en-US" sz="1600">
                <a:solidFill>
                  <a:srgbClr val="FF0000"/>
                </a:solidFill>
                <a:latin typeface="HY헤드라인M" pitchFamily="18" charset="-127"/>
                <a:ea typeface="HY헤드라인M" pitchFamily="18" charset="-127"/>
              </a:rPr>
              <a:t>월 </a:t>
            </a:r>
            <a:r>
              <a:rPr kumimoji="0" lang="en-US" altLang="ko-KR" sz="1600">
                <a:solidFill>
                  <a:srgbClr val="FF0000"/>
                </a:solidFill>
                <a:latin typeface="HY헤드라인M" pitchFamily="18" charset="-127"/>
                <a:ea typeface="HY헤드라인M" pitchFamily="18" charset="-127"/>
              </a:rPr>
              <a:t>31</a:t>
            </a:r>
            <a:r>
              <a:rPr kumimoji="0" lang="ko-KR" altLang="en-US" sz="1600">
                <a:solidFill>
                  <a:srgbClr val="FF0000"/>
                </a:solidFill>
                <a:latin typeface="HY헤드라인M" pitchFamily="18" charset="-127"/>
                <a:ea typeface="HY헤드라인M" pitchFamily="18" charset="-127"/>
              </a:rPr>
              <a:t>일</a:t>
            </a:r>
          </a:p>
          <a:p>
            <a:pPr marL="215900" indent="-215900" defTabSz="1042988" eaLnBrk="0" hangingPunct="0">
              <a:lnSpc>
                <a:spcPct val="150000"/>
              </a:lnSpc>
              <a:buSzPct val="85000"/>
              <a:buFont typeface="Arial" pitchFamily="34" charset="0"/>
              <a:buChar char="•"/>
            </a:pPr>
            <a:r>
              <a:rPr kumimoji="0" lang="ko-KR" altLang="en-US" sz="1600">
                <a:latin typeface="HY헤드라인M" pitchFamily="18" charset="-127"/>
                <a:ea typeface="HY헤드라인M" pitchFamily="18" charset="-127"/>
              </a:rPr>
              <a:t>제</a:t>
            </a:r>
            <a:r>
              <a:rPr kumimoji="0" lang="en-US" altLang="ko-KR" sz="1600">
                <a:latin typeface="HY헤드라인M" pitchFamily="18" charset="-127"/>
                <a:ea typeface="HY헤드라인M" pitchFamily="18" charset="-127"/>
              </a:rPr>
              <a:t>2</a:t>
            </a:r>
            <a:r>
              <a:rPr kumimoji="0" lang="ko-KR" altLang="en-US" sz="1600">
                <a:latin typeface="HY헤드라인M" pitchFamily="18" charset="-127"/>
                <a:ea typeface="HY헤드라인M" pitchFamily="18" charset="-127"/>
              </a:rPr>
              <a:t>호에 해당하지 아니하는 자로서 「산업안전보건법」 제</a:t>
            </a:r>
            <a:r>
              <a:rPr kumimoji="0" lang="en-US" altLang="ko-KR" sz="1600">
                <a:latin typeface="HY헤드라인M" pitchFamily="18" charset="-127"/>
                <a:ea typeface="HY헤드라인M" pitchFamily="18" charset="-127"/>
              </a:rPr>
              <a:t>49</a:t>
            </a:r>
            <a:r>
              <a:rPr kumimoji="0" lang="ko-KR" altLang="en-US" sz="1600">
                <a:latin typeface="HY헤드라인M" pitchFamily="18" charset="-127"/>
                <a:ea typeface="HY헤드라인M" pitchFamily="18" charset="-127"/>
              </a:rPr>
              <a:t>조의</a:t>
            </a:r>
            <a:r>
              <a:rPr kumimoji="0" lang="en-US" altLang="ko-KR" sz="1600">
                <a:latin typeface="HY헤드라인M" pitchFamily="18" charset="-127"/>
                <a:ea typeface="HY헤드라인M" pitchFamily="18" charset="-127"/>
              </a:rPr>
              <a:t>2</a:t>
            </a:r>
            <a:r>
              <a:rPr kumimoji="0" lang="ko-KR" altLang="en-US" sz="1600">
                <a:latin typeface="HY헤드라인M" pitchFamily="18" charset="-127"/>
                <a:ea typeface="HY헤드라인M" pitchFamily="18" charset="-127"/>
              </a:rPr>
              <a:t>에 따른 </a:t>
            </a:r>
            <a:endParaRPr kumimoji="0" lang="en-US" altLang="ko-KR" sz="1600">
              <a:latin typeface="HY헤드라인M" pitchFamily="18" charset="-127"/>
              <a:ea typeface="HY헤드라인M" pitchFamily="18" charset="-127"/>
            </a:endParaRPr>
          </a:p>
          <a:p>
            <a:pPr marL="215900" indent="-215900" defTabSz="1042988" eaLnBrk="0" hangingPunct="0">
              <a:lnSpc>
                <a:spcPct val="150000"/>
              </a:lnSpc>
              <a:buSzPct val="85000"/>
            </a:pPr>
            <a:r>
              <a:rPr kumimoji="0" lang="en-US" altLang="ko-KR" sz="1600">
                <a:solidFill>
                  <a:srgbClr val="FF0000"/>
                </a:solidFill>
                <a:latin typeface="HY헤드라인M" pitchFamily="18" charset="-127"/>
                <a:ea typeface="HY헤드라인M" pitchFamily="18" charset="-127"/>
              </a:rPr>
              <a:t>   </a:t>
            </a:r>
            <a:r>
              <a:rPr kumimoji="0" lang="ko-KR" altLang="en-US" sz="1600">
                <a:solidFill>
                  <a:srgbClr val="FF0000"/>
                </a:solidFill>
                <a:latin typeface="HY헤드라인M" pitchFamily="18" charset="-127"/>
                <a:ea typeface="HY헤드라인M" pitchFamily="18" charset="-127"/>
              </a:rPr>
              <a:t>공정안전보고서 작성ㆍ제출대상자</a:t>
            </a:r>
            <a:r>
              <a:rPr kumimoji="0" lang="en-US" altLang="ko-KR" sz="1600">
                <a:solidFill>
                  <a:srgbClr val="FF0000"/>
                </a:solidFill>
                <a:latin typeface="HY헤드라인M" pitchFamily="18" charset="-127"/>
                <a:ea typeface="HY헤드라인M" pitchFamily="18" charset="-127"/>
              </a:rPr>
              <a:t>: 2016</a:t>
            </a:r>
            <a:r>
              <a:rPr kumimoji="0" lang="ko-KR" altLang="en-US" sz="1600">
                <a:solidFill>
                  <a:srgbClr val="FF0000"/>
                </a:solidFill>
                <a:latin typeface="HY헤드라인M" pitchFamily="18" charset="-127"/>
                <a:ea typeface="HY헤드라인M" pitchFamily="18" charset="-127"/>
              </a:rPr>
              <a:t>년 </a:t>
            </a:r>
            <a:r>
              <a:rPr kumimoji="0" lang="en-US" altLang="ko-KR" sz="1600">
                <a:solidFill>
                  <a:srgbClr val="FF0000"/>
                </a:solidFill>
                <a:latin typeface="HY헤드라인M" pitchFamily="18" charset="-127"/>
                <a:ea typeface="HY헤드라인M" pitchFamily="18" charset="-127"/>
              </a:rPr>
              <a:t>12</a:t>
            </a:r>
            <a:r>
              <a:rPr kumimoji="0" lang="ko-KR" altLang="en-US" sz="1600">
                <a:solidFill>
                  <a:srgbClr val="FF0000"/>
                </a:solidFill>
                <a:latin typeface="HY헤드라인M" pitchFamily="18" charset="-127"/>
                <a:ea typeface="HY헤드라인M" pitchFamily="18" charset="-127"/>
              </a:rPr>
              <a:t>월 </a:t>
            </a:r>
            <a:r>
              <a:rPr kumimoji="0" lang="en-US" altLang="ko-KR" sz="1600">
                <a:solidFill>
                  <a:srgbClr val="FF0000"/>
                </a:solidFill>
                <a:latin typeface="HY헤드라인M" pitchFamily="18" charset="-127"/>
                <a:ea typeface="HY헤드라인M" pitchFamily="18" charset="-127"/>
              </a:rPr>
              <a:t>31</a:t>
            </a:r>
            <a:r>
              <a:rPr kumimoji="0" lang="ko-KR" altLang="en-US" sz="1600">
                <a:solidFill>
                  <a:srgbClr val="FF0000"/>
                </a:solidFill>
                <a:latin typeface="HY헤드라인M" pitchFamily="18" charset="-127"/>
                <a:ea typeface="HY헤드라인M" pitchFamily="18" charset="-127"/>
              </a:rPr>
              <a:t>일</a:t>
            </a:r>
          </a:p>
          <a:p>
            <a:pPr marL="215900" indent="-215900" defTabSz="1042988" eaLnBrk="0" hangingPunct="0">
              <a:lnSpc>
                <a:spcPct val="150000"/>
              </a:lnSpc>
              <a:buSzPct val="85000"/>
              <a:buFont typeface="Arial" pitchFamily="34" charset="0"/>
              <a:buChar char="•"/>
            </a:pPr>
            <a:r>
              <a:rPr kumimoji="0" lang="ko-KR" altLang="en-US" sz="1600">
                <a:latin typeface="HY헤드라인M" pitchFamily="18" charset="-127"/>
                <a:ea typeface="HY헤드라인M" pitchFamily="18" charset="-127"/>
              </a:rPr>
              <a:t>제</a:t>
            </a:r>
            <a:r>
              <a:rPr kumimoji="0" lang="en-US" altLang="ko-KR" sz="1600">
                <a:latin typeface="HY헤드라인M" pitchFamily="18" charset="-127"/>
                <a:ea typeface="HY헤드라인M" pitchFamily="18" charset="-127"/>
              </a:rPr>
              <a:t>1</a:t>
            </a:r>
            <a:r>
              <a:rPr kumimoji="0" lang="ko-KR" altLang="en-US" sz="1600">
                <a:latin typeface="HY헤드라인M" pitchFamily="18" charset="-127"/>
                <a:ea typeface="HY헤드라인M" pitchFamily="18" charset="-127"/>
              </a:rPr>
              <a:t>호부터 제</a:t>
            </a:r>
            <a:r>
              <a:rPr kumimoji="0" lang="en-US" altLang="ko-KR" sz="1600">
                <a:latin typeface="HY헤드라인M" pitchFamily="18" charset="-127"/>
                <a:ea typeface="HY헤드라인M" pitchFamily="18" charset="-127"/>
              </a:rPr>
              <a:t>3</a:t>
            </a:r>
            <a:r>
              <a:rPr kumimoji="0" lang="ko-KR" altLang="en-US" sz="1600">
                <a:latin typeface="HY헤드라인M" pitchFamily="18" charset="-127"/>
                <a:ea typeface="HY헤드라인M" pitchFamily="18" charset="-127"/>
              </a:rPr>
              <a:t>호까지에 해당하지 아니하는 자로서 위해관리계획서 작성ㆍ제출 대상에</a:t>
            </a:r>
            <a:endParaRPr kumimoji="0" lang="en-US" altLang="ko-KR" sz="1600">
              <a:latin typeface="HY헤드라인M" pitchFamily="18" charset="-127"/>
              <a:ea typeface="HY헤드라인M" pitchFamily="18" charset="-127"/>
            </a:endParaRPr>
          </a:p>
          <a:p>
            <a:pPr marL="215900" indent="-215900" defTabSz="1042988" eaLnBrk="0" hangingPunct="0">
              <a:lnSpc>
                <a:spcPct val="150000"/>
              </a:lnSpc>
              <a:buSzPct val="85000"/>
            </a:pPr>
            <a:r>
              <a:rPr kumimoji="0" lang="en-US" altLang="ko-KR" sz="1600">
                <a:latin typeface="HY헤드라인M" pitchFamily="18" charset="-127"/>
                <a:ea typeface="HY헤드라인M" pitchFamily="18" charset="-127"/>
              </a:rPr>
              <a:t>  </a:t>
            </a:r>
            <a:r>
              <a:rPr kumimoji="0" lang="ko-KR" altLang="en-US" sz="1600">
                <a:latin typeface="HY헤드라인M" pitchFamily="18" charset="-127"/>
                <a:ea typeface="HY헤드라인M" pitchFamily="18" charset="-127"/>
              </a:rPr>
              <a:t> 해당하는 자</a:t>
            </a:r>
            <a:r>
              <a:rPr kumimoji="0" lang="en-US" altLang="ko-KR" sz="1600">
                <a:latin typeface="HY헤드라인M" pitchFamily="18" charset="-127"/>
                <a:ea typeface="HY헤드라인M" pitchFamily="18" charset="-127"/>
              </a:rPr>
              <a:t>: </a:t>
            </a:r>
            <a:r>
              <a:rPr kumimoji="0" lang="en-US" altLang="ko-KR" sz="1600">
                <a:solidFill>
                  <a:srgbClr val="FF0000"/>
                </a:solidFill>
                <a:latin typeface="HY헤드라인M" pitchFamily="18" charset="-127"/>
                <a:ea typeface="HY헤드라인M" pitchFamily="18" charset="-127"/>
              </a:rPr>
              <a:t>2017</a:t>
            </a:r>
            <a:r>
              <a:rPr kumimoji="0" lang="ko-KR" altLang="en-US" sz="1600">
                <a:solidFill>
                  <a:srgbClr val="FF0000"/>
                </a:solidFill>
                <a:latin typeface="HY헤드라인M" pitchFamily="18" charset="-127"/>
                <a:ea typeface="HY헤드라인M" pitchFamily="18" charset="-127"/>
              </a:rPr>
              <a:t>년 </a:t>
            </a:r>
            <a:r>
              <a:rPr kumimoji="0" lang="en-US" altLang="ko-KR" sz="1600">
                <a:solidFill>
                  <a:srgbClr val="FF0000"/>
                </a:solidFill>
                <a:latin typeface="HY헤드라인M" pitchFamily="18" charset="-127"/>
                <a:ea typeface="HY헤드라인M" pitchFamily="18" charset="-127"/>
              </a:rPr>
              <a:t>12</a:t>
            </a:r>
            <a:r>
              <a:rPr kumimoji="0" lang="ko-KR" altLang="en-US" sz="1600">
                <a:solidFill>
                  <a:srgbClr val="FF0000"/>
                </a:solidFill>
                <a:latin typeface="HY헤드라인M" pitchFamily="18" charset="-127"/>
                <a:ea typeface="HY헤드라인M" pitchFamily="18" charset="-127"/>
              </a:rPr>
              <a:t>월 </a:t>
            </a:r>
            <a:r>
              <a:rPr kumimoji="0" lang="en-US" altLang="ko-KR" sz="1600">
                <a:solidFill>
                  <a:srgbClr val="FF0000"/>
                </a:solidFill>
                <a:latin typeface="HY헤드라인M" pitchFamily="18" charset="-127"/>
                <a:ea typeface="HY헤드라인M" pitchFamily="18" charset="-127"/>
              </a:rPr>
              <a:t>31</a:t>
            </a:r>
            <a:r>
              <a:rPr kumimoji="0" lang="ko-KR" altLang="en-US" sz="1600">
                <a:solidFill>
                  <a:srgbClr val="FF0000"/>
                </a:solidFill>
                <a:latin typeface="HY헤드라인M" pitchFamily="18" charset="-127"/>
                <a:ea typeface="HY헤드라인M" pitchFamily="18" charset="-127"/>
              </a:rPr>
              <a:t>일</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위해관리계획서</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41</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0" name="모서리가 둥근 직사각형 29"/>
          <p:cNvSpPr/>
          <p:nvPr/>
        </p:nvSpPr>
        <p:spPr bwMode="auto">
          <a:xfrm>
            <a:off x="1908175" y="1341438"/>
            <a:ext cx="2447925" cy="647700"/>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lstStyle/>
          <a:p>
            <a:pPr algn="ctr" eaLnBrk="0" latinLnBrk="0" hangingPunct="0">
              <a:defRPr/>
            </a:pPr>
            <a:r>
              <a:rPr lang="ko-KR" altLang="en-US" sz="1400" b="1" dirty="0" err="1">
                <a:solidFill>
                  <a:prstClr val="black"/>
                </a:solidFill>
                <a:latin typeface="Arial" charset="0"/>
                <a:cs typeface="Times New Roman" pitchFamily="18" charset="0"/>
              </a:rPr>
              <a:t>위해관리계획서</a:t>
            </a:r>
            <a:r>
              <a:rPr lang="ko-KR" altLang="en-US" sz="1400" b="1" dirty="0">
                <a:solidFill>
                  <a:prstClr val="black"/>
                </a:solidFill>
                <a:latin typeface="Arial" charset="0"/>
                <a:cs typeface="Times New Roman" pitchFamily="18" charset="0"/>
              </a:rPr>
              <a:t> 작성</a:t>
            </a:r>
            <a:r>
              <a:rPr lang="en-US" altLang="ko-KR" sz="1400" b="1" dirty="0">
                <a:solidFill>
                  <a:prstClr val="black"/>
                </a:solidFill>
                <a:latin typeface="Arial" charset="0"/>
                <a:cs typeface="Times New Roman" pitchFamily="18" charset="0"/>
              </a:rPr>
              <a:t>/</a:t>
            </a:r>
            <a:r>
              <a:rPr lang="ko-KR" altLang="en-US" sz="1400" b="1" dirty="0">
                <a:solidFill>
                  <a:prstClr val="black"/>
                </a:solidFill>
                <a:latin typeface="Arial" charset="0"/>
                <a:cs typeface="Times New Roman" pitchFamily="18" charset="0"/>
              </a:rPr>
              <a:t>제출</a:t>
            </a:r>
            <a:endParaRPr lang="en-US" altLang="ko-KR" sz="1400" b="1" dirty="0">
              <a:solidFill>
                <a:prstClr val="black"/>
              </a:solidFill>
              <a:latin typeface="Arial" charset="0"/>
              <a:cs typeface="Times New Roman" pitchFamily="18" charset="0"/>
            </a:endParaRPr>
          </a:p>
          <a:p>
            <a:pPr algn="ctr" eaLnBrk="0" latinLnBrk="0" hangingPunct="0">
              <a:defRPr/>
            </a:pPr>
            <a:r>
              <a:rPr lang="en-US" altLang="ko-KR" sz="1400" b="1" dirty="0">
                <a:solidFill>
                  <a:prstClr val="black"/>
                </a:solidFill>
                <a:latin typeface="Arial" charset="0"/>
                <a:cs typeface="Times New Roman" pitchFamily="18" charset="0"/>
              </a:rPr>
              <a:t>(</a:t>
            </a:r>
            <a:r>
              <a:rPr lang="ko-KR" altLang="en-US" sz="1400" b="1" dirty="0">
                <a:solidFill>
                  <a:prstClr val="black"/>
                </a:solidFill>
                <a:latin typeface="Arial" charset="0"/>
                <a:cs typeface="Times New Roman" pitchFamily="18" charset="0"/>
              </a:rPr>
              <a:t>물질취급자 </a:t>
            </a:r>
            <a:r>
              <a:rPr lang="en-US" altLang="ko-KR" sz="1400" b="1" dirty="0">
                <a:solidFill>
                  <a:prstClr val="black"/>
                </a:solidFill>
                <a:latin typeface="Arial" charset="0"/>
                <a:cs typeface="Times New Roman" pitchFamily="18" charset="0"/>
                <a:sym typeface="Wingdings" pitchFamily="2" charset="2"/>
              </a:rPr>
              <a:t> </a:t>
            </a:r>
            <a:r>
              <a:rPr lang="ko-KR" altLang="en-US" sz="1400" b="1" dirty="0" err="1">
                <a:solidFill>
                  <a:prstClr val="black"/>
                </a:solidFill>
                <a:latin typeface="Arial" charset="0"/>
                <a:cs typeface="Times New Roman" pitchFamily="18" charset="0"/>
                <a:sym typeface="Wingdings" pitchFamily="2" charset="2"/>
              </a:rPr>
              <a:t>안전원</a:t>
            </a:r>
            <a:r>
              <a:rPr lang="en-US" altLang="ko-KR" sz="1400" b="1" dirty="0">
                <a:solidFill>
                  <a:prstClr val="black"/>
                </a:solidFill>
                <a:latin typeface="Arial" charset="0"/>
                <a:cs typeface="Times New Roman" pitchFamily="18" charset="0"/>
                <a:sym typeface="Wingdings" pitchFamily="2" charset="2"/>
              </a:rPr>
              <a:t>)</a:t>
            </a:r>
            <a:endParaRPr lang="ko-KR" altLang="en-US" sz="1400" b="1" dirty="0">
              <a:solidFill>
                <a:prstClr val="black"/>
              </a:solidFill>
              <a:latin typeface="Arial" charset="0"/>
              <a:cs typeface="Times New Roman" pitchFamily="18" charset="0"/>
            </a:endParaRPr>
          </a:p>
        </p:txBody>
      </p:sp>
      <p:sp>
        <p:nvSpPr>
          <p:cNvPr id="31" name="모서리가 둥근 직사각형 30"/>
          <p:cNvSpPr/>
          <p:nvPr/>
        </p:nvSpPr>
        <p:spPr bwMode="auto">
          <a:xfrm>
            <a:off x="1331913" y="3068638"/>
            <a:ext cx="1368425" cy="504825"/>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lstStyle/>
          <a:p>
            <a:pPr algn="ctr" eaLnBrk="0" latinLnBrk="0" hangingPunct="0">
              <a:defRPr/>
            </a:pPr>
            <a:r>
              <a:rPr lang="ko-KR" altLang="en-US" sz="1400" b="1" dirty="0">
                <a:solidFill>
                  <a:prstClr val="black"/>
                </a:solidFill>
                <a:latin typeface="Arial" charset="0"/>
                <a:cs typeface="Times New Roman" pitchFamily="18" charset="0"/>
              </a:rPr>
              <a:t>보완</a:t>
            </a:r>
            <a:r>
              <a:rPr lang="en-US" altLang="ko-KR" sz="1400" b="1" dirty="0">
                <a:solidFill>
                  <a:prstClr val="black"/>
                </a:solidFill>
                <a:latin typeface="Arial" charset="0"/>
                <a:cs typeface="Times New Roman" pitchFamily="18" charset="0"/>
              </a:rPr>
              <a:t>/</a:t>
            </a:r>
            <a:r>
              <a:rPr lang="ko-KR" altLang="en-US" sz="1400" b="1" dirty="0">
                <a:solidFill>
                  <a:prstClr val="black"/>
                </a:solidFill>
                <a:latin typeface="Arial" charset="0"/>
                <a:cs typeface="Times New Roman" pitchFamily="18" charset="0"/>
              </a:rPr>
              <a:t>조정</a:t>
            </a:r>
            <a:endParaRPr lang="en-US" altLang="ko-KR" sz="1400" b="1" dirty="0">
              <a:solidFill>
                <a:prstClr val="black"/>
              </a:solidFill>
              <a:latin typeface="Arial" charset="0"/>
              <a:cs typeface="Times New Roman" pitchFamily="18" charset="0"/>
            </a:endParaRPr>
          </a:p>
          <a:p>
            <a:pPr algn="ctr" eaLnBrk="0" latinLnBrk="0" hangingPunct="0">
              <a:defRPr/>
            </a:pPr>
            <a:r>
              <a:rPr lang="en-US" altLang="ko-KR" sz="1400" b="1" dirty="0">
                <a:solidFill>
                  <a:prstClr val="black"/>
                </a:solidFill>
                <a:latin typeface="Arial" charset="0"/>
                <a:cs typeface="Times New Roman" pitchFamily="18" charset="0"/>
              </a:rPr>
              <a:t>(</a:t>
            </a:r>
            <a:r>
              <a:rPr lang="ko-KR" altLang="en-US" sz="1400" b="1" dirty="0">
                <a:solidFill>
                  <a:prstClr val="black"/>
                </a:solidFill>
                <a:latin typeface="Arial" charset="0"/>
                <a:cs typeface="Times New Roman" pitchFamily="18" charset="0"/>
              </a:rPr>
              <a:t>물질취급자</a:t>
            </a:r>
            <a:r>
              <a:rPr lang="en-US" altLang="ko-KR" sz="1400" b="1" dirty="0">
                <a:solidFill>
                  <a:prstClr val="black"/>
                </a:solidFill>
                <a:latin typeface="Arial" charset="0"/>
                <a:cs typeface="Times New Roman" pitchFamily="18" charset="0"/>
              </a:rPr>
              <a:t>)</a:t>
            </a:r>
            <a:endParaRPr lang="ko-KR" altLang="en-US" sz="1400" b="1" dirty="0">
              <a:solidFill>
                <a:prstClr val="black"/>
              </a:solidFill>
              <a:latin typeface="Arial" charset="0"/>
              <a:cs typeface="Times New Roman" pitchFamily="18" charset="0"/>
            </a:endParaRPr>
          </a:p>
        </p:txBody>
      </p:sp>
      <p:sp>
        <p:nvSpPr>
          <p:cNvPr id="32" name="모서리가 둥근 직사각형 31"/>
          <p:cNvSpPr/>
          <p:nvPr/>
        </p:nvSpPr>
        <p:spPr bwMode="auto">
          <a:xfrm>
            <a:off x="3492500" y="2420938"/>
            <a:ext cx="2447925" cy="72072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latinLnBrk="0" hangingPunct="0">
              <a:defRPr/>
            </a:pPr>
            <a:r>
              <a:rPr lang="ko-KR" altLang="en-US" sz="1400" b="1" dirty="0" err="1">
                <a:solidFill>
                  <a:prstClr val="black"/>
                </a:solidFill>
                <a:latin typeface="Arial" charset="0"/>
                <a:cs typeface="Times New Roman" pitchFamily="18" charset="0"/>
              </a:rPr>
              <a:t>위해관리계획서</a:t>
            </a:r>
            <a:r>
              <a:rPr lang="ko-KR" altLang="en-US" sz="1400" b="1" dirty="0">
                <a:solidFill>
                  <a:prstClr val="black"/>
                </a:solidFill>
                <a:latin typeface="Arial" charset="0"/>
                <a:cs typeface="Times New Roman" pitchFamily="18" charset="0"/>
              </a:rPr>
              <a:t> 검토</a:t>
            </a:r>
            <a:endParaRPr lang="en-US" altLang="ko-KR" sz="1400" b="1" dirty="0">
              <a:solidFill>
                <a:prstClr val="black"/>
              </a:solidFill>
              <a:latin typeface="Arial" charset="0"/>
              <a:cs typeface="Times New Roman" pitchFamily="18" charset="0"/>
            </a:endParaRPr>
          </a:p>
          <a:p>
            <a:pPr algn="ctr" eaLnBrk="0" latinLnBrk="0" hangingPunct="0">
              <a:defRPr/>
            </a:pPr>
            <a:r>
              <a:rPr lang="en-US" altLang="ko-KR" sz="1400" b="1" dirty="0">
                <a:solidFill>
                  <a:prstClr val="black"/>
                </a:solidFill>
                <a:latin typeface="Arial" charset="0"/>
                <a:cs typeface="Times New Roman" pitchFamily="18" charset="0"/>
              </a:rPr>
              <a:t>(</a:t>
            </a:r>
            <a:r>
              <a:rPr lang="ko-KR" altLang="en-US" sz="1400" b="1" dirty="0" err="1">
                <a:solidFill>
                  <a:prstClr val="black"/>
                </a:solidFill>
                <a:latin typeface="Arial" charset="0"/>
                <a:cs typeface="Times New Roman" pitchFamily="18" charset="0"/>
              </a:rPr>
              <a:t>안전원</a:t>
            </a:r>
            <a:r>
              <a:rPr lang="en-US" altLang="ko-KR" sz="1400" b="1" dirty="0">
                <a:solidFill>
                  <a:prstClr val="black"/>
                </a:solidFill>
                <a:latin typeface="Arial" charset="0"/>
                <a:cs typeface="Times New Roman" pitchFamily="18" charset="0"/>
              </a:rPr>
              <a:t>)</a:t>
            </a:r>
            <a:endParaRPr lang="ko-KR" altLang="en-US" sz="1400" b="1" dirty="0">
              <a:solidFill>
                <a:prstClr val="black"/>
              </a:solidFill>
              <a:latin typeface="Arial" charset="0"/>
              <a:cs typeface="Times New Roman" pitchFamily="18" charset="0"/>
            </a:endParaRPr>
          </a:p>
        </p:txBody>
      </p:sp>
      <p:cxnSp>
        <p:nvCxnSpPr>
          <p:cNvPr id="36" name="꺾인 연결선 27"/>
          <p:cNvCxnSpPr>
            <a:stCxn id="30" idx="3"/>
            <a:endCxn id="32" idx="0"/>
          </p:cNvCxnSpPr>
          <p:nvPr/>
        </p:nvCxnSpPr>
        <p:spPr bwMode="auto">
          <a:xfrm>
            <a:off x="4356100" y="1665288"/>
            <a:ext cx="360363" cy="755650"/>
          </a:xfrm>
          <a:prstGeom prst="bentConnector2">
            <a:avLst/>
          </a:prstGeom>
          <a:ln>
            <a:headEnd type="none" w="sm" len="sm"/>
            <a:tailEnd type="arrow"/>
          </a:ln>
        </p:spPr>
        <p:style>
          <a:lnRef idx="3">
            <a:schemeClr val="accent1"/>
          </a:lnRef>
          <a:fillRef idx="0">
            <a:schemeClr val="accent1"/>
          </a:fillRef>
          <a:effectRef idx="2">
            <a:schemeClr val="accent1"/>
          </a:effectRef>
          <a:fontRef idx="minor">
            <a:schemeClr val="tx1"/>
          </a:fontRef>
        </p:style>
      </p:cxnSp>
      <p:cxnSp>
        <p:nvCxnSpPr>
          <p:cNvPr id="37" name="꺾인 연결선 34"/>
          <p:cNvCxnSpPr>
            <a:stCxn id="31" idx="0"/>
            <a:endCxn id="32" idx="1"/>
          </p:cNvCxnSpPr>
          <p:nvPr/>
        </p:nvCxnSpPr>
        <p:spPr bwMode="auto">
          <a:xfrm rot="5400000" flipH="1" flipV="1">
            <a:off x="2610644" y="2186781"/>
            <a:ext cx="287338" cy="1476375"/>
          </a:xfrm>
          <a:prstGeom prst="bentConnector2">
            <a:avLst/>
          </a:prstGeom>
          <a:ln>
            <a:headEnd type="none" w="sm" len="sm"/>
            <a:tailEnd type="arrow"/>
          </a:ln>
        </p:spPr>
        <p:style>
          <a:lnRef idx="3">
            <a:schemeClr val="accent1"/>
          </a:lnRef>
          <a:fillRef idx="0">
            <a:schemeClr val="accent1"/>
          </a:fillRef>
          <a:effectRef idx="2">
            <a:schemeClr val="accent1"/>
          </a:effectRef>
          <a:fontRef idx="minor">
            <a:schemeClr val="tx1"/>
          </a:fontRef>
        </p:style>
      </p:cxnSp>
      <p:sp>
        <p:nvSpPr>
          <p:cNvPr id="38" name="모서리가 둥근 직사각형 37"/>
          <p:cNvSpPr/>
          <p:nvPr/>
        </p:nvSpPr>
        <p:spPr bwMode="auto">
          <a:xfrm>
            <a:off x="3779838" y="4221163"/>
            <a:ext cx="1871662" cy="503237"/>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latinLnBrk="0" hangingPunct="0">
              <a:defRPr/>
            </a:pPr>
            <a:r>
              <a:rPr lang="ko-KR" altLang="en-US" sz="1400" b="1" dirty="0">
                <a:solidFill>
                  <a:prstClr val="black"/>
                </a:solidFill>
                <a:latin typeface="Arial" charset="0"/>
                <a:cs typeface="Times New Roman" pitchFamily="18" charset="0"/>
              </a:rPr>
              <a:t>현장 확인</a:t>
            </a:r>
          </a:p>
        </p:txBody>
      </p:sp>
      <p:sp>
        <p:nvSpPr>
          <p:cNvPr id="39" name="오각형 38"/>
          <p:cNvSpPr/>
          <p:nvPr/>
        </p:nvSpPr>
        <p:spPr bwMode="auto">
          <a:xfrm>
            <a:off x="1692275" y="4292600"/>
            <a:ext cx="2016125" cy="431800"/>
          </a:xfrm>
          <a:prstGeom prst="homePlate">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nchor="ctr"/>
          <a:lstStyle/>
          <a:p>
            <a:pPr algn="ctr" eaLnBrk="0" latinLnBrk="0" hangingPunct="0">
              <a:defRPr/>
            </a:pPr>
            <a:r>
              <a:rPr lang="ko-KR" altLang="en-US" sz="1400" b="1" dirty="0" err="1">
                <a:solidFill>
                  <a:prstClr val="black"/>
                </a:solidFill>
                <a:latin typeface="Arial" charset="0"/>
                <a:cs typeface="Times New Roman" pitchFamily="18" charset="0"/>
              </a:rPr>
              <a:t>안전원</a:t>
            </a:r>
            <a:r>
              <a:rPr lang="ko-KR" altLang="en-US" sz="1400" b="1" dirty="0">
                <a:solidFill>
                  <a:prstClr val="black"/>
                </a:solidFill>
                <a:latin typeface="Arial" charset="0"/>
                <a:cs typeface="Times New Roman" pitchFamily="18" charset="0"/>
              </a:rPr>
              <a:t> 등</a:t>
            </a:r>
          </a:p>
        </p:txBody>
      </p:sp>
      <p:sp>
        <p:nvSpPr>
          <p:cNvPr id="40" name="모서리가 둥근 직사각형 39"/>
          <p:cNvSpPr/>
          <p:nvPr/>
        </p:nvSpPr>
        <p:spPr bwMode="auto">
          <a:xfrm>
            <a:off x="3563938" y="5229225"/>
            <a:ext cx="2303462" cy="647700"/>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lstStyle/>
          <a:p>
            <a:pPr algn="ctr" eaLnBrk="0" latinLnBrk="0" hangingPunct="0">
              <a:defRPr/>
            </a:pPr>
            <a:r>
              <a:rPr lang="ko-KR" altLang="en-US" sz="1400" b="1" dirty="0">
                <a:solidFill>
                  <a:prstClr val="black"/>
                </a:solidFill>
                <a:latin typeface="Arial" charset="0"/>
                <a:cs typeface="Times New Roman" pitchFamily="18" charset="0"/>
              </a:rPr>
              <a:t>정보 주민고지</a:t>
            </a:r>
            <a:endParaRPr lang="en-US" altLang="ko-KR" sz="1400" b="1" dirty="0">
              <a:solidFill>
                <a:prstClr val="black"/>
              </a:solidFill>
              <a:latin typeface="Arial" charset="0"/>
              <a:cs typeface="Times New Roman" pitchFamily="18" charset="0"/>
            </a:endParaRPr>
          </a:p>
          <a:p>
            <a:pPr algn="ctr" eaLnBrk="0" latinLnBrk="0" hangingPunct="0">
              <a:defRPr/>
            </a:pPr>
            <a:r>
              <a:rPr lang="en-US" altLang="ko-KR" sz="1400" b="1" dirty="0">
                <a:solidFill>
                  <a:prstClr val="black"/>
                </a:solidFill>
                <a:latin typeface="Arial" charset="0"/>
                <a:cs typeface="Times New Roman" pitchFamily="18" charset="0"/>
              </a:rPr>
              <a:t>(</a:t>
            </a:r>
            <a:r>
              <a:rPr lang="ko-KR" altLang="en-US" sz="1400" b="1" dirty="0">
                <a:solidFill>
                  <a:prstClr val="black"/>
                </a:solidFill>
                <a:latin typeface="Arial" charset="0"/>
                <a:cs typeface="Times New Roman" pitchFamily="18" charset="0"/>
              </a:rPr>
              <a:t>취급자 </a:t>
            </a:r>
            <a:r>
              <a:rPr lang="en-US" altLang="ko-KR" sz="1400" b="1" dirty="0">
                <a:solidFill>
                  <a:prstClr val="black"/>
                </a:solidFill>
                <a:latin typeface="Arial" charset="0"/>
                <a:cs typeface="Times New Roman" pitchFamily="18" charset="0"/>
                <a:sym typeface="Wingdings" pitchFamily="2" charset="2"/>
              </a:rPr>
              <a:t> </a:t>
            </a:r>
            <a:r>
              <a:rPr lang="ko-KR" altLang="en-US" sz="1400" b="1" dirty="0">
                <a:solidFill>
                  <a:prstClr val="black"/>
                </a:solidFill>
                <a:latin typeface="Arial" charset="0"/>
                <a:cs typeface="Times New Roman" pitchFamily="18" charset="0"/>
                <a:sym typeface="Wingdings" pitchFamily="2" charset="2"/>
              </a:rPr>
              <a:t>지역사회</a:t>
            </a:r>
            <a:r>
              <a:rPr lang="en-US" altLang="ko-KR" sz="1400" b="1" dirty="0">
                <a:solidFill>
                  <a:prstClr val="black"/>
                </a:solidFill>
                <a:latin typeface="Arial" charset="0"/>
                <a:cs typeface="Times New Roman" pitchFamily="18" charset="0"/>
                <a:sym typeface="Wingdings" pitchFamily="2" charset="2"/>
              </a:rPr>
              <a:t>)</a:t>
            </a:r>
            <a:endParaRPr lang="ko-KR" altLang="en-US" sz="1400" b="1" dirty="0">
              <a:solidFill>
                <a:prstClr val="black"/>
              </a:solidFill>
              <a:latin typeface="Arial" charset="0"/>
              <a:cs typeface="Times New Roman" pitchFamily="18" charset="0"/>
            </a:endParaRPr>
          </a:p>
        </p:txBody>
      </p:sp>
      <p:sp>
        <p:nvSpPr>
          <p:cNvPr id="41" name="설명선 1(테두리 및 강조선) 40"/>
          <p:cNvSpPr/>
          <p:nvPr/>
        </p:nvSpPr>
        <p:spPr bwMode="auto">
          <a:xfrm>
            <a:off x="250825" y="1628775"/>
            <a:ext cx="1296988" cy="720725"/>
          </a:xfrm>
          <a:prstGeom prst="accentBorderCallout1">
            <a:avLst>
              <a:gd name="adj1" fmla="val 23034"/>
              <a:gd name="adj2" fmla="val 104348"/>
              <a:gd name="adj3" fmla="val 11970"/>
              <a:gd name="adj4" fmla="val 12432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nchor="ctr"/>
          <a:lstStyle/>
          <a:p>
            <a:pPr eaLnBrk="0" latinLnBrk="0" hangingPunct="0">
              <a:defRPr/>
            </a:pPr>
            <a:r>
              <a:rPr lang="ko-KR" altLang="en-US" sz="1200" b="1" dirty="0">
                <a:solidFill>
                  <a:prstClr val="black"/>
                </a:solidFill>
                <a:latin typeface="Arial" charset="0"/>
                <a:cs typeface="Times New Roman" pitchFamily="18" charset="0"/>
              </a:rPr>
              <a:t>사고대비물질 지정수량 이상 취급자</a:t>
            </a:r>
          </a:p>
        </p:txBody>
      </p:sp>
      <p:sp>
        <p:nvSpPr>
          <p:cNvPr id="86028" name="TextBox 43"/>
          <p:cNvSpPr txBox="1">
            <a:spLocks noChangeArrowheads="1"/>
          </p:cNvSpPr>
          <p:nvPr/>
        </p:nvSpPr>
        <p:spPr bwMode="auto">
          <a:xfrm>
            <a:off x="4787900" y="1557338"/>
            <a:ext cx="2016125" cy="646112"/>
          </a:xfrm>
          <a:prstGeom prst="rect">
            <a:avLst/>
          </a:prstGeom>
          <a:noFill/>
          <a:ln w="9525">
            <a:noFill/>
            <a:miter lim="800000"/>
            <a:headEnd/>
            <a:tailEnd/>
          </a:ln>
        </p:spPr>
        <p:txBody>
          <a:bodyPr>
            <a:spAutoFit/>
          </a:bodyPr>
          <a:lstStyle/>
          <a:p>
            <a:pPr eaLnBrk="0" latinLnBrk="0" hangingPunct="0"/>
            <a:r>
              <a:rPr lang="ko-KR" altLang="en-US" sz="1200" b="1">
                <a:solidFill>
                  <a:srgbClr val="000000"/>
                </a:solidFill>
              </a:rPr>
              <a:t>기존</a:t>
            </a:r>
            <a:r>
              <a:rPr lang="en-US" altLang="ko-KR" sz="1200" b="1">
                <a:solidFill>
                  <a:srgbClr val="000000"/>
                </a:solidFill>
              </a:rPr>
              <a:t>/</a:t>
            </a:r>
            <a:r>
              <a:rPr lang="ko-KR" altLang="en-US" sz="1200" b="1">
                <a:solidFill>
                  <a:srgbClr val="000000"/>
                </a:solidFill>
              </a:rPr>
              <a:t>신규시설 제출</a:t>
            </a:r>
            <a:endParaRPr lang="en-US" altLang="ko-KR" sz="1200" b="1">
              <a:solidFill>
                <a:srgbClr val="000000"/>
              </a:solidFill>
            </a:endParaRPr>
          </a:p>
          <a:p>
            <a:pPr eaLnBrk="0" latinLnBrk="0" hangingPunct="0"/>
            <a:r>
              <a:rPr lang="ko-KR" altLang="en-US" sz="1200" b="1">
                <a:solidFill>
                  <a:srgbClr val="000000"/>
                </a:solidFill>
              </a:rPr>
              <a:t>변경 시 제출</a:t>
            </a:r>
            <a:endParaRPr lang="en-US" altLang="ko-KR" sz="1200" b="1">
              <a:solidFill>
                <a:srgbClr val="000000"/>
              </a:solidFill>
            </a:endParaRPr>
          </a:p>
          <a:p>
            <a:pPr eaLnBrk="0" latinLnBrk="0" hangingPunct="0"/>
            <a:r>
              <a:rPr lang="ko-KR" altLang="en-US" sz="1200" b="1">
                <a:solidFill>
                  <a:srgbClr val="000000"/>
                </a:solidFill>
              </a:rPr>
              <a:t>매</a:t>
            </a:r>
            <a:r>
              <a:rPr lang="en-US" altLang="ko-KR" sz="1200" b="1">
                <a:solidFill>
                  <a:srgbClr val="000000"/>
                </a:solidFill>
              </a:rPr>
              <a:t>5</a:t>
            </a:r>
            <a:r>
              <a:rPr lang="ko-KR" altLang="en-US" sz="1200" b="1">
                <a:solidFill>
                  <a:srgbClr val="000000"/>
                </a:solidFill>
              </a:rPr>
              <a:t>년마다 제출</a:t>
            </a:r>
          </a:p>
        </p:txBody>
      </p:sp>
      <p:sp>
        <p:nvSpPr>
          <p:cNvPr id="43" name="설명선 1(테두리 및 강조선) 42"/>
          <p:cNvSpPr/>
          <p:nvPr/>
        </p:nvSpPr>
        <p:spPr bwMode="auto">
          <a:xfrm>
            <a:off x="971550" y="5013325"/>
            <a:ext cx="1944688" cy="576263"/>
          </a:xfrm>
          <a:prstGeom prst="accentBorderCallout1">
            <a:avLst>
              <a:gd name="adj1" fmla="val 17054"/>
              <a:gd name="adj2" fmla="val 103055"/>
              <a:gd name="adj3" fmla="val -44706"/>
              <a:gd name="adj4" fmla="val 14491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nchor="ctr"/>
          <a:lstStyle/>
          <a:p>
            <a:pPr eaLnBrk="0" latinLnBrk="0" hangingPunct="0">
              <a:defRPr/>
            </a:pPr>
            <a:r>
              <a:rPr lang="ko-KR" altLang="en-US" sz="1200" b="1" dirty="0">
                <a:solidFill>
                  <a:prstClr val="black"/>
                </a:solidFill>
                <a:latin typeface="Arial" charset="0"/>
                <a:cs typeface="Times New Roman" pitchFamily="18" charset="0"/>
              </a:rPr>
              <a:t>사실 여부</a:t>
            </a:r>
            <a:r>
              <a:rPr lang="en-US" altLang="ko-KR" sz="1200" b="1" dirty="0">
                <a:solidFill>
                  <a:prstClr val="black"/>
                </a:solidFill>
                <a:latin typeface="Arial" charset="0"/>
                <a:cs typeface="Times New Roman" pitchFamily="18" charset="0"/>
              </a:rPr>
              <a:t>, </a:t>
            </a:r>
            <a:r>
              <a:rPr lang="ko-KR" altLang="en-US" sz="1200" b="1" dirty="0">
                <a:solidFill>
                  <a:prstClr val="black"/>
                </a:solidFill>
                <a:latin typeface="Arial" charset="0"/>
                <a:cs typeface="Times New Roman" pitchFamily="18" charset="0"/>
              </a:rPr>
              <a:t>준수여부 확인</a:t>
            </a:r>
            <a:endParaRPr lang="en-US" altLang="ko-KR" sz="1200" b="1" dirty="0">
              <a:solidFill>
                <a:prstClr val="black"/>
              </a:solidFill>
              <a:latin typeface="Arial" charset="0"/>
              <a:cs typeface="Times New Roman" pitchFamily="18" charset="0"/>
            </a:endParaRPr>
          </a:p>
          <a:p>
            <a:pPr eaLnBrk="0" latinLnBrk="0" hangingPunct="0">
              <a:defRPr/>
            </a:pPr>
            <a:r>
              <a:rPr lang="ko-KR" altLang="en-US" sz="1200" b="1" dirty="0">
                <a:solidFill>
                  <a:prstClr val="black"/>
                </a:solidFill>
                <a:latin typeface="Arial" charset="0"/>
                <a:cs typeface="Times New Roman" pitchFamily="18" charset="0"/>
              </a:rPr>
              <a:t>현장 이행점검</a:t>
            </a:r>
            <a:r>
              <a:rPr lang="en-US" altLang="ko-KR" sz="1200" b="1" dirty="0">
                <a:solidFill>
                  <a:prstClr val="black"/>
                </a:solidFill>
                <a:latin typeface="Arial" charset="0"/>
                <a:cs typeface="Times New Roman" pitchFamily="18" charset="0"/>
              </a:rPr>
              <a:t>(</a:t>
            </a:r>
            <a:r>
              <a:rPr lang="ko-KR" altLang="en-US" sz="1200" b="1" dirty="0" err="1">
                <a:solidFill>
                  <a:prstClr val="black"/>
                </a:solidFill>
                <a:latin typeface="Arial" charset="0"/>
                <a:cs typeface="Times New Roman" pitchFamily="18" charset="0"/>
              </a:rPr>
              <a:t>필요시</a:t>
            </a:r>
            <a:r>
              <a:rPr lang="en-US" altLang="ko-KR" sz="1200" b="1" dirty="0">
                <a:solidFill>
                  <a:prstClr val="black"/>
                </a:solidFill>
                <a:latin typeface="Arial" charset="0"/>
                <a:cs typeface="Times New Roman" pitchFamily="18" charset="0"/>
              </a:rPr>
              <a:t>)</a:t>
            </a:r>
            <a:endParaRPr lang="ko-KR" altLang="en-US" sz="1200" b="1" dirty="0">
              <a:solidFill>
                <a:prstClr val="black"/>
              </a:solidFill>
              <a:latin typeface="Arial" charset="0"/>
              <a:cs typeface="Times New Roman" pitchFamily="18" charset="0"/>
            </a:endParaRPr>
          </a:p>
        </p:txBody>
      </p:sp>
      <p:sp>
        <p:nvSpPr>
          <p:cNvPr id="44" name="설명선 1(테두리 및 강조선) 43"/>
          <p:cNvSpPr/>
          <p:nvPr/>
        </p:nvSpPr>
        <p:spPr bwMode="auto">
          <a:xfrm>
            <a:off x="6084888" y="4365625"/>
            <a:ext cx="2879725" cy="1368425"/>
          </a:xfrm>
          <a:prstGeom prst="accentBorderCallout1">
            <a:avLst>
              <a:gd name="adj1" fmla="val 36896"/>
              <a:gd name="adj2" fmla="val -2113"/>
              <a:gd name="adj3" fmla="val 59069"/>
              <a:gd name="adj4" fmla="val -1783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nchor="ctr"/>
          <a:lstStyle/>
          <a:p>
            <a:pPr marL="0" lvl="1" eaLnBrk="0" latinLnBrk="0" hangingPunct="0">
              <a:defRPr/>
            </a:pPr>
            <a:r>
              <a:rPr lang="ko-KR" altLang="en-US" sz="1200" b="1" dirty="0">
                <a:solidFill>
                  <a:prstClr val="black"/>
                </a:solidFill>
              </a:rPr>
              <a:t>사업장 정보</a:t>
            </a:r>
            <a:r>
              <a:rPr lang="ko-KR" altLang="en-US" sz="1200" dirty="0">
                <a:solidFill>
                  <a:prstClr val="black"/>
                </a:solidFill>
              </a:rPr>
              <a:t> </a:t>
            </a:r>
            <a:r>
              <a:rPr lang="en-US" altLang="ko-KR" sz="1200" dirty="0">
                <a:solidFill>
                  <a:prstClr val="black"/>
                </a:solidFill>
              </a:rPr>
              <a:t>: </a:t>
            </a:r>
            <a:r>
              <a:rPr lang="ko-KR" altLang="en-US" sz="1200" dirty="0">
                <a:solidFill>
                  <a:prstClr val="black"/>
                </a:solidFill>
              </a:rPr>
              <a:t>상호</a:t>
            </a:r>
            <a:r>
              <a:rPr lang="en-US" altLang="ko-KR" sz="1200" dirty="0">
                <a:solidFill>
                  <a:prstClr val="black"/>
                </a:solidFill>
              </a:rPr>
              <a:t>, </a:t>
            </a:r>
            <a:r>
              <a:rPr lang="ko-KR" altLang="en-US" sz="1200" dirty="0">
                <a:solidFill>
                  <a:prstClr val="black"/>
                </a:solidFill>
              </a:rPr>
              <a:t>위치</a:t>
            </a:r>
            <a:r>
              <a:rPr lang="en-US" altLang="ko-KR" sz="1200" dirty="0">
                <a:solidFill>
                  <a:prstClr val="black"/>
                </a:solidFill>
              </a:rPr>
              <a:t>, </a:t>
            </a:r>
            <a:r>
              <a:rPr lang="ko-KR" altLang="en-US" sz="1200" dirty="0">
                <a:solidFill>
                  <a:prstClr val="black"/>
                </a:solidFill>
              </a:rPr>
              <a:t>대표전화</a:t>
            </a:r>
            <a:endParaRPr lang="en-US" altLang="ko-KR" sz="1200" dirty="0">
              <a:solidFill>
                <a:prstClr val="black"/>
              </a:solidFill>
            </a:endParaRPr>
          </a:p>
          <a:p>
            <a:pPr marL="0" lvl="1" eaLnBrk="0" latinLnBrk="0" hangingPunct="0">
              <a:defRPr/>
            </a:pPr>
            <a:r>
              <a:rPr lang="ko-KR" altLang="en-US" sz="1200" b="1" dirty="0">
                <a:solidFill>
                  <a:prstClr val="black"/>
                </a:solidFill>
              </a:rPr>
              <a:t>유해화학물질 취급정보</a:t>
            </a:r>
            <a:r>
              <a:rPr lang="ko-KR" altLang="en-US" sz="1200" dirty="0">
                <a:solidFill>
                  <a:prstClr val="black"/>
                </a:solidFill>
              </a:rPr>
              <a:t> </a:t>
            </a:r>
            <a:r>
              <a:rPr lang="en-US" altLang="ko-KR" sz="1200" dirty="0">
                <a:solidFill>
                  <a:prstClr val="black"/>
                </a:solidFill>
              </a:rPr>
              <a:t>: </a:t>
            </a:r>
            <a:r>
              <a:rPr lang="ko-KR" altLang="en-US" sz="1200" dirty="0">
                <a:solidFill>
                  <a:prstClr val="black"/>
                </a:solidFill>
              </a:rPr>
              <a:t>유해성</a:t>
            </a:r>
            <a:r>
              <a:rPr lang="en-US" altLang="ko-KR" sz="1200" dirty="0">
                <a:solidFill>
                  <a:prstClr val="black"/>
                </a:solidFill>
              </a:rPr>
              <a:t>, </a:t>
            </a:r>
            <a:r>
              <a:rPr lang="ko-KR" altLang="en-US" sz="1200" dirty="0">
                <a:solidFill>
                  <a:prstClr val="black"/>
                </a:solidFill>
              </a:rPr>
              <a:t>사고 위험성 등</a:t>
            </a:r>
            <a:endParaRPr lang="en-US" altLang="ko-KR" sz="1200" dirty="0">
              <a:solidFill>
                <a:prstClr val="black"/>
              </a:solidFill>
            </a:endParaRPr>
          </a:p>
          <a:p>
            <a:pPr marL="0" lvl="1" eaLnBrk="0" latinLnBrk="0" hangingPunct="0">
              <a:defRPr/>
            </a:pPr>
            <a:r>
              <a:rPr lang="ko-KR" altLang="en-US" sz="1200" b="1" dirty="0">
                <a:solidFill>
                  <a:prstClr val="black"/>
                </a:solidFill>
              </a:rPr>
              <a:t>사고 발생시 대응정보</a:t>
            </a:r>
            <a:r>
              <a:rPr lang="ko-KR" altLang="en-US" sz="1200" dirty="0">
                <a:solidFill>
                  <a:prstClr val="black"/>
                </a:solidFill>
              </a:rPr>
              <a:t> </a:t>
            </a:r>
            <a:r>
              <a:rPr lang="en-US" altLang="ko-KR" sz="1200" dirty="0">
                <a:solidFill>
                  <a:prstClr val="black"/>
                </a:solidFill>
              </a:rPr>
              <a:t>: </a:t>
            </a:r>
            <a:r>
              <a:rPr lang="ko-KR" altLang="en-US" sz="1200" dirty="0">
                <a:solidFill>
                  <a:prstClr val="black"/>
                </a:solidFill>
              </a:rPr>
              <a:t>영향범위</a:t>
            </a:r>
            <a:r>
              <a:rPr lang="en-US" altLang="ko-KR" sz="1200" dirty="0">
                <a:solidFill>
                  <a:prstClr val="black"/>
                </a:solidFill>
              </a:rPr>
              <a:t>, </a:t>
            </a:r>
            <a:r>
              <a:rPr lang="ko-KR" altLang="en-US" sz="1200" dirty="0">
                <a:solidFill>
                  <a:prstClr val="black"/>
                </a:solidFill>
              </a:rPr>
              <a:t>방제장비 보유현황</a:t>
            </a:r>
            <a:r>
              <a:rPr lang="en-US" altLang="ko-KR" sz="1200" dirty="0">
                <a:solidFill>
                  <a:prstClr val="black"/>
                </a:solidFill>
              </a:rPr>
              <a:t>, </a:t>
            </a:r>
            <a:r>
              <a:rPr lang="ko-KR" altLang="en-US" sz="1200" dirty="0">
                <a:solidFill>
                  <a:prstClr val="black"/>
                </a:solidFill>
              </a:rPr>
              <a:t>경보 전달방법</a:t>
            </a:r>
            <a:r>
              <a:rPr lang="en-US" altLang="ko-KR" sz="1200" dirty="0">
                <a:solidFill>
                  <a:prstClr val="black"/>
                </a:solidFill>
              </a:rPr>
              <a:t>, </a:t>
            </a:r>
            <a:r>
              <a:rPr lang="ko-KR" altLang="en-US" sz="1200" dirty="0">
                <a:solidFill>
                  <a:prstClr val="black"/>
                </a:solidFill>
              </a:rPr>
              <a:t>행동요령</a:t>
            </a:r>
            <a:r>
              <a:rPr lang="en-US" altLang="ko-KR" sz="1200" dirty="0">
                <a:solidFill>
                  <a:prstClr val="black"/>
                </a:solidFill>
              </a:rPr>
              <a:t>, </a:t>
            </a:r>
            <a:r>
              <a:rPr lang="ko-KR" altLang="en-US" sz="1200" dirty="0">
                <a:solidFill>
                  <a:prstClr val="black"/>
                </a:solidFill>
              </a:rPr>
              <a:t>비상연락기관 및 전화번호</a:t>
            </a:r>
          </a:p>
        </p:txBody>
      </p:sp>
      <p:grpSp>
        <p:nvGrpSpPr>
          <p:cNvPr id="86031" name="그룹 6"/>
          <p:cNvGrpSpPr>
            <a:grpSpLocks/>
          </p:cNvGrpSpPr>
          <p:nvPr/>
        </p:nvGrpSpPr>
        <p:grpSpPr bwMode="auto">
          <a:xfrm>
            <a:off x="2700338" y="3141663"/>
            <a:ext cx="2017712" cy="1079500"/>
            <a:chOff x="2699793" y="3140968"/>
            <a:chExt cx="2018604" cy="1080120"/>
          </a:xfrm>
        </p:grpSpPr>
        <p:cxnSp>
          <p:nvCxnSpPr>
            <p:cNvPr id="46" name="꺾인 연결선 31"/>
            <p:cNvCxnSpPr>
              <a:stCxn id="32" idx="2"/>
              <a:endCxn id="31" idx="3"/>
            </p:cNvCxnSpPr>
            <p:nvPr/>
          </p:nvCxnSpPr>
          <p:spPr bwMode="auto">
            <a:xfrm rot="5400000">
              <a:off x="3618556" y="2222205"/>
              <a:ext cx="179490" cy="2017016"/>
            </a:xfrm>
            <a:prstGeom prst="bentConnector2">
              <a:avLst/>
            </a:prstGeom>
            <a:ln>
              <a:headEnd type="none" w="sm" len="sm"/>
              <a:tailEnd type="arrow"/>
            </a:ln>
          </p:spPr>
          <p:style>
            <a:lnRef idx="3">
              <a:schemeClr val="accent2"/>
            </a:lnRef>
            <a:fillRef idx="0">
              <a:schemeClr val="accent2"/>
            </a:fillRef>
            <a:effectRef idx="2">
              <a:schemeClr val="accent2"/>
            </a:effectRef>
            <a:fontRef idx="minor">
              <a:schemeClr val="tx1"/>
            </a:fontRef>
          </p:style>
        </p:cxnSp>
        <p:cxnSp>
          <p:nvCxnSpPr>
            <p:cNvPr id="47" name="직선 화살표 연결선 46"/>
            <p:cNvCxnSpPr/>
            <p:nvPr/>
          </p:nvCxnSpPr>
          <p:spPr>
            <a:xfrm>
              <a:off x="4718397" y="3140968"/>
              <a:ext cx="0" cy="1080120"/>
            </a:xfrm>
            <a:prstGeom prst="straightConnector1">
              <a:avLst/>
            </a:prstGeom>
            <a:ln>
              <a:solidFill>
                <a:schemeClr val="accent2"/>
              </a:solidFill>
              <a:tailEnd type="arrow"/>
            </a:ln>
          </p:spPr>
          <p:style>
            <a:lnRef idx="3">
              <a:schemeClr val="accent6"/>
            </a:lnRef>
            <a:fillRef idx="0">
              <a:schemeClr val="accent6"/>
            </a:fillRef>
            <a:effectRef idx="2">
              <a:schemeClr val="accent6"/>
            </a:effectRef>
            <a:fontRef idx="minor">
              <a:schemeClr val="tx1"/>
            </a:fontRef>
          </p:style>
        </p:cxn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화학사고 발생 신고</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 name="TextBox 7"/>
          <p:cNvSpPr txBox="1"/>
          <p:nvPr/>
        </p:nvSpPr>
        <p:spPr>
          <a:xfrm>
            <a:off x="468313" y="4051300"/>
            <a:ext cx="8532812" cy="1735138"/>
          </a:xfrm>
          <a:prstGeom prst="rect">
            <a:avLst/>
          </a:prstGeom>
          <a:noFill/>
        </p:spPr>
        <p:txBody>
          <a:bodyPr>
            <a:spAutoFit/>
          </a:bodyPr>
          <a:lstStyle/>
          <a:p>
            <a:pPr marL="285750" indent="-285750" fontAlgn="auto">
              <a:lnSpc>
                <a:spcPct val="110000"/>
              </a:lnSpc>
              <a:spcBef>
                <a:spcPts val="0"/>
              </a:spcBef>
              <a:spcAft>
                <a:spcPts val="600"/>
              </a:spcAft>
              <a:buFont typeface="Wingdings" panose="05000000000000000000" pitchFamily="2" charset="2"/>
              <a:buChar char="v"/>
              <a:defRPr/>
            </a:pPr>
            <a:r>
              <a:rPr kumimoji="0" lang="ko-KR" altLang="en-US" dirty="0">
                <a:solidFill>
                  <a:srgbClr val="0033CC"/>
                </a:solidFill>
                <a:latin typeface="HY헤드라인M" panose="02030600000101010101" pitchFamily="18" charset="-127"/>
                <a:ea typeface="HY헤드라인M" panose="02030600000101010101" pitchFamily="18" charset="-127"/>
              </a:rPr>
              <a:t>화학사고 신고시점</a:t>
            </a:r>
            <a:r>
              <a:rPr kumimoji="0" lang="en-US" altLang="ko-KR" dirty="0">
                <a:latin typeface="HY헤드라인M" panose="02030600000101010101" pitchFamily="18" charset="-127"/>
                <a:ea typeface="HY헤드라인M" panose="02030600000101010101" pitchFamily="18" charset="-127"/>
              </a:rPr>
              <a:t>(</a:t>
            </a:r>
            <a:r>
              <a:rPr kumimoji="0" lang="ko-KR" altLang="en-US" dirty="0">
                <a:latin typeface="HY헤드라인M" panose="02030600000101010101" pitchFamily="18" charset="-127"/>
                <a:ea typeface="HY헤드라인M" panose="02030600000101010101" pitchFamily="18" charset="-127"/>
              </a:rPr>
              <a:t>환경부 예규 </a:t>
            </a:r>
            <a:r>
              <a:rPr kumimoji="0" lang="en-US" altLang="ko-KR" dirty="0">
                <a:latin typeface="HY헤드라인M" panose="02030600000101010101" pitchFamily="18" charset="-127"/>
                <a:ea typeface="HY헤드라인M" panose="02030600000101010101" pitchFamily="18" charset="-127"/>
              </a:rPr>
              <a:t>‘</a:t>
            </a:r>
            <a:r>
              <a:rPr kumimoji="0" lang="ko-KR" altLang="en-US" dirty="0">
                <a:latin typeface="HY헤드라인M" panose="02030600000101010101" pitchFamily="18" charset="-127"/>
                <a:ea typeface="HY헤드라인M" panose="02030600000101010101" pitchFamily="18" charset="-127"/>
              </a:rPr>
              <a:t>화학사고 즉시 신고에 관한 규정</a:t>
            </a:r>
            <a:r>
              <a:rPr kumimoji="0" lang="en-US" altLang="ko-KR" dirty="0">
                <a:latin typeface="HY헤드라인M" panose="02030600000101010101" pitchFamily="18" charset="-127"/>
                <a:ea typeface="HY헤드라인M" panose="02030600000101010101" pitchFamily="18" charset="-127"/>
              </a:rPr>
              <a:t>’)</a:t>
            </a:r>
            <a:endParaRPr kumimoji="0" lang="ko-KR" altLang="en-US" sz="800" dirty="0">
              <a:latin typeface="HY헤드라인M" panose="02030600000101010101" pitchFamily="18" charset="-127"/>
              <a:ea typeface="HY헤드라인M" panose="02030600000101010101" pitchFamily="18" charset="-127"/>
            </a:endParaRPr>
          </a:p>
          <a:p>
            <a:pPr fontAlgn="auto">
              <a:lnSpc>
                <a:spcPct val="110000"/>
              </a:lnSpc>
              <a:spcBef>
                <a:spcPts val="0"/>
              </a:spcBef>
              <a:spcAft>
                <a:spcPts val="0"/>
              </a:spcAft>
              <a:defRPr/>
            </a:pPr>
            <a:r>
              <a:rPr kumimoji="0" lang="en-US" altLang="ko-KR" sz="1600" dirty="0">
                <a:latin typeface="HY헤드라인M" panose="02030600000101010101" pitchFamily="18" charset="-127"/>
                <a:ea typeface="HY헤드라인M" panose="02030600000101010101" pitchFamily="18" charset="-127"/>
              </a:rPr>
              <a:t>  -  </a:t>
            </a:r>
            <a:r>
              <a:rPr kumimoji="0" lang="ko-KR" altLang="en-US" sz="1600" dirty="0">
                <a:latin typeface="HY헤드라인M" panose="02030600000101010101" pitchFamily="18" charset="-127"/>
                <a:ea typeface="HY헤드라인M" panose="02030600000101010101" pitchFamily="18" charset="-127"/>
              </a:rPr>
              <a:t>화학물질 유출</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누출로 사람이나 사업장 밖의 환경에 영향이 있는 경유 </a:t>
            </a:r>
            <a:r>
              <a:rPr kumimoji="0" lang="en-US" altLang="ko-KR" sz="1600" dirty="0">
                <a:solidFill>
                  <a:srgbClr val="FF0000"/>
                </a:solidFill>
                <a:latin typeface="HY헤드라인M" panose="02030600000101010101" pitchFamily="18" charset="-127"/>
                <a:ea typeface="HY헤드라인M" panose="02030600000101010101" pitchFamily="18" charset="-127"/>
              </a:rPr>
              <a:t>15</a:t>
            </a:r>
            <a:r>
              <a:rPr kumimoji="0" lang="ko-KR" altLang="en-US" sz="1600" dirty="0">
                <a:solidFill>
                  <a:srgbClr val="FF0000"/>
                </a:solidFill>
                <a:latin typeface="HY헤드라인M" panose="02030600000101010101" pitchFamily="18" charset="-127"/>
                <a:ea typeface="HY헤드라인M" panose="02030600000101010101" pitchFamily="18" charset="-127"/>
              </a:rPr>
              <a:t>분</a:t>
            </a:r>
            <a:r>
              <a:rPr kumimoji="0" lang="ko-KR" altLang="en-US" sz="1600" dirty="0">
                <a:latin typeface="HY헤드라인M" panose="02030600000101010101" pitchFamily="18" charset="-127"/>
                <a:ea typeface="HY헤드라인M" panose="02030600000101010101" pitchFamily="18" charset="-127"/>
              </a:rPr>
              <a:t> 이내 신고</a:t>
            </a:r>
            <a:endParaRPr kumimoji="0" lang="en-US" altLang="ko-KR" sz="1600" dirty="0">
              <a:latin typeface="HY헤드라인M" panose="02030600000101010101" pitchFamily="18" charset="-127"/>
              <a:ea typeface="HY헤드라인M" panose="02030600000101010101" pitchFamily="18" charset="-127"/>
            </a:endParaRPr>
          </a:p>
          <a:p>
            <a:pPr fontAlgn="auto">
              <a:lnSpc>
                <a:spcPct val="110000"/>
              </a:lnSpc>
              <a:spcBef>
                <a:spcPts val="0"/>
              </a:spcBef>
              <a:spcAft>
                <a:spcPts val="0"/>
              </a:spcAft>
              <a:defRPr/>
            </a:pPr>
            <a:r>
              <a:rPr kumimoji="0" lang="en-US" altLang="ko-KR" sz="1600" dirty="0">
                <a:latin typeface="HY헤드라인M" panose="02030600000101010101" pitchFamily="18" charset="-127"/>
                <a:ea typeface="HY헤드라인M" panose="02030600000101010101" pitchFamily="18" charset="-127"/>
              </a:rPr>
              <a:t> </a:t>
            </a:r>
          </a:p>
          <a:p>
            <a:pPr fontAlgn="auto">
              <a:lnSpc>
                <a:spcPct val="110000"/>
              </a:lnSpc>
              <a:spcBef>
                <a:spcPts val="0"/>
              </a:spcBef>
              <a:spcAft>
                <a:spcPts val="0"/>
              </a:spcAft>
              <a:defRPr/>
            </a:pPr>
            <a:r>
              <a:rPr kumimoji="0" lang="en-US" altLang="ko-KR" sz="1600" dirty="0">
                <a:latin typeface="HY헤드라인M" panose="02030600000101010101" pitchFamily="18" charset="-127"/>
                <a:ea typeface="HY헤드라인M" panose="02030600000101010101" pitchFamily="18" charset="-127"/>
              </a:rPr>
              <a:t>  -  </a:t>
            </a:r>
            <a:r>
              <a:rPr kumimoji="0" lang="ko-KR" altLang="en-US" sz="1600" dirty="0">
                <a:latin typeface="HY헤드라인M" panose="02030600000101010101" pitchFamily="18" charset="-127"/>
                <a:ea typeface="HY헤드라인M" panose="02030600000101010101" pitchFamily="18" charset="-127"/>
              </a:rPr>
              <a:t>영향이 없는 경우 유해화학물질 </a:t>
            </a:r>
            <a:r>
              <a:rPr kumimoji="0" lang="en-US" altLang="ko-KR" sz="1600" dirty="0">
                <a:solidFill>
                  <a:srgbClr val="FF0000"/>
                </a:solidFill>
                <a:latin typeface="HY헤드라인M" panose="02030600000101010101" pitchFamily="18" charset="-127"/>
                <a:ea typeface="HY헤드라인M" panose="02030600000101010101" pitchFamily="18" charset="-127"/>
              </a:rPr>
              <a:t>5L </a:t>
            </a:r>
            <a:r>
              <a:rPr kumimoji="0" lang="ko-KR" altLang="en-US" sz="1600" dirty="0">
                <a:solidFill>
                  <a:srgbClr val="FF0000"/>
                </a:solidFill>
                <a:latin typeface="HY헤드라인M" panose="02030600000101010101" pitchFamily="18" charset="-127"/>
                <a:ea typeface="HY헤드라인M" panose="02030600000101010101" pitchFamily="18" charset="-127"/>
              </a:rPr>
              <a:t>또는 </a:t>
            </a:r>
            <a:r>
              <a:rPr kumimoji="0" lang="en-US" altLang="ko-KR" sz="1600" dirty="0">
                <a:solidFill>
                  <a:srgbClr val="FF0000"/>
                </a:solidFill>
                <a:latin typeface="HY헤드라인M" panose="02030600000101010101" pitchFamily="18" charset="-127"/>
                <a:ea typeface="HY헤드라인M" panose="02030600000101010101" pitchFamily="18" charset="-127"/>
              </a:rPr>
              <a:t>5kg </a:t>
            </a:r>
            <a:r>
              <a:rPr kumimoji="0" lang="ko-KR" altLang="en-US" sz="1600" dirty="0">
                <a:latin typeface="HY헤드라인M" panose="02030600000101010101" pitchFamily="18" charset="-127"/>
                <a:ea typeface="HY헤드라인M" panose="02030600000101010101" pitchFamily="18" charset="-127"/>
              </a:rPr>
              <a:t>초과시 신고 원칙</a:t>
            </a:r>
            <a:endParaRPr kumimoji="0" lang="en-US" altLang="ko-KR" sz="1600" dirty="0">
              <a:latin typeface="HY헤드라인M" panose="02030600000101010101" pitchFamily="18" charset="-127"/>
              <a:ea typeface="HY헤드라인M" panose="02030600000101010101" pitchFamily="18" charset="-127"/>
            </a:endParaRPr>
          </a:p>
          <a:p>
            <a:pPr fontAlgn="auto">
              <a:lnSpc>
                <a:spcPct val="110000"/>
              </a:lnSpc>
              <a:spcBef>
                <a:spcPts val="0"/>
              </a:spcBef>
              <a:spcAft>
                <a:spcPts val="0"/>
              </a:spcAft>
              <a:defRPr/>
            </a:pP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물질 특성이 확보된 경우 별도기준 </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예규 별표</a:t>
            </a:r>
            <a:r>
              <a:rPr kumimoji="0" lang="en-US" altLang="ko-KR" sz="1600" dirty="0">
                <a:latin typeface="HY헤드라인M" panose="02030600000101010101" pitchFamily="18" charset="-127"/>
                <a:ea typeface="HY헤드라인M" panose="02030600000101010101" pitchFamily="18" charset="-127"/>
              </a:rPr>
              <a:t>1)</a:t>
            </a:r>
          </a:p>
          <a:p>
            <a:pPr fontAlgn="auto">
              <a:lnSpc>
                <a:spcPct val="110000"/>
              </a:lnSpc>
              <a:spcBef>
                <a:spcPts val="0"/>
              </a:spcBef>
              <a:spcAft>
                <a:spcPts val="0"/>
              </a:spcAft>
              <a:defRPr/>
            </a:pPr>
            <a:endParaRPr kumimoji="0" lang="ko-KR" altLang="en-US" sz="1050" dirty="0">
              <a:latin typeface="HY헤드라인M" panose="02030600000101010101" pitchFamily="18" charset="-127"/>
              <a:ea typeface="HY헤드라인M" panose="02030600000101010101" pitchFamily="18" charset="-127"/>
            </a:endParaRPr>
          </a:p>
        </p:txBody>
      </p:sp>
      <p:sp>
        <p:nvSpPr>
          <p:cNvPr id="2" name="직사각형 1"/>
          <p:cNvSpPr/>
          <p:nvPr/>
        </p:nvSpPr>
        <p:spPr>
          <a:xfrm>
            <a:off x="468313" y="1052513"/>
            <a:ext cx="8389937" cy="2760662"/>
          </a:xfrm>
          <a:prstGeom prst="rect">
            <a:avLst/>
          </a:prstGeom>
          <a:solidFill>
            <a:schemeClr val="bg1">
              <a:lumMod val="85000"/>
            </a:schemeClr>
          </a:solidFill>
          <a:ln>
            <a:solidFill>
              <a:srgbClr val="FFFF00"/>
            </a:solidFill>
          </a:ln>
        </p:spPr>
        <p:txBody>
          <a:bodyPr anchor="ctr">
            <a:spAutoFit/>
          </a:bodyPr>
          <a:lstStyle/>
          <a:p>
            <a:pPr algn="just">
              <a:lnSpc>
                <a:spcPct val="110000"/>
              </a:lnSpc>
              <a:spcBef>
                <a:spcPts val="0"/>
              </a:spcBef>
              <a:spcAft>
                <a:spcPts val="600"/>
              </a:spcAft>
              <a:defRPr/>
            </a:pPr>
            <a:endParaRPr kumimoji="0" lang="en-US" altLang="ko-KR" sz="1600" dirty="0">
              <a:solidFill>
                <a:srgbClr val="0033CC"/>
              </a:solidFill>
              <a:latin typeface="HY헤드라인M" panose="02030600000101010101" pitchFamily="18" charset="-127"/>
              <a:ea typeface="HY헤드라인M" panose="02030600000101010101" pitchFamily="18" charset="-127"/>
            </a:endParaRPr>
          </a:p>
          <a:p>
            <a:pPr algn="just">
              <a:lnSpc>
                <a:spcPct val="110000"/>
              </a:lnSpc>
              <a:spcBef>
                <a:spcPts val="0"/>
              </a:spcBef>
              <a:spcAft>
                <a:spcPts val="600"/>
              </a:spcAft>
              <a:defRPr/>
            </a:pPr>
            <a:r>
              <a:rPr kumimoji="0" lang="ko-KR" altLang="en-US" sz="1600" dirty="0">
                <a:solidFill>
                  <a:srgbClr val="0033CC"/>
                </a:solidFill>
                <a:latin typeface="HY헤드라인M" panose="02030600000101010101" pitchFamily="18" charset="-127"/>
                <a:ea typeface="HY헤드라인M" panose="02030600000101010101" pitchFamily="18" charset="-127"/>
              </a:rPr>
              <a:t>제</a:t>
            </a:r>
            <a:r>
              <a:rPr kumimoji="0" lang="en-US" altLang="ko-KR" sz="1600" dirty="0">
                <a:solidFill>
                  <a:srgbClr val="0033CC"/>
                </a:solidFill>
                <a:latin typeface="HY헤드라인M" panose="02030600000101010101" pitchFamily="18" charset="-127"/>
                <a:ea typeface="HY헤드라인M" panose="02030600000101010101" pitchFamily="18" charset="-127"/>
              </a:rPr>
              <a:t>43</a:t>
            </a:r>
            <a:r>
              <a:rPr kumimoji="0" lang="ko-KR" altLang="en-US" sz="1600" dirty="0">
                <a:solidFill>
                  <a:srgbClr val="0033CC"/>
                </a:solidFill>
                <a:latin typeface="HY헤드라인M" panose="02030600000101010101" pitchFamily="18" charset="-127"/>
                <a:ea typeface="HY헤드라인M" panose="02030600000101010101" pitchFamily="18" charset="-127"/>
              </a:rPr>
              <a:t>조</a:t>
            </a:r>
            <a:r>
              <a:rPr kumimoji="0" lang="en-US" altLang="ko-KR" sz="1600" dirty="0">
                <a:solidFill>
                  <a:srgbClr val="0033CC"/>
                </a:solidFill>
                <a:latin typeface="HY헤드라인M" panose="02030600000101010101" pitchFamily="18" charset="-127"/>
                <a:ea typeface="HY헤드라인M" panose="02030600000101010101" pitchFamily="18" charset="-127"/>
              </a:rPr>
              <a:t>(</a:t>
            </a:r>
            <a:r>
              <a:rPr kumimoji="0" lang="ko-KR" altLang="en-US" sz="1600" dirty="0">
                <a:solidFill>
                  <a:srgbClr val="0033CC"/>
                </a:solidFill>
                <a:latin typeface="HY헤드라인M" panose="02030600000101010101" pitchFamily="18" charset="-127"/>
                <a:ea typeface="HY헤드라인M" panose="02030600000101010101" pitchFamily="18" charset="-127"/>
              </a:rPr>
              <a:t>화학사고 발생신고 등</a:t>
            </a:r>
            <a:r>
              <a:rPr kumimoji="0" lang="en-US" altLang="ko-KR" sz="1600" dirty="0">
                <a:solidFill>
                  <a:srgbClr val="0033CC"/>
                </a:solidFill>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①화학사고가 발생하거나 발생할 우려가 있으면 해당 화학물질을 취급하는 자는 즉시 </a:t>
            </a:r>
            <a:r>
              <a:rPr kumimoji="0" lang="ko-KR" altLang="en-US" sz="1600" dirty="0" err="1">
                <a:latin typeface="HY헤드라인M" panose="02030600000101010101" pitchFamily="18" charset="-127"/>
                <a:ea typeface="HY헤드라인M" panose="02030600000101010101" pitchFamily="18" charset="-127"/>
              </a:rPr>
              <a:t>위해관리계획에</a:t>
            </a:r>
            <a:r>
              <a:rPr kumimoji="0" lang="ko-KR" altLang="en-US" sz="1600" dirty="0">
                <a:latin typeface="HY헤드라인M" panose="02030600000101010101" pitchFamily="18" charset="-127"/>
                <a:ea typeface="HY헤드라인M" panose="02030600000101010101" pitchFamily="18" charset="-127"/>
              </a:rPr>
              <a:t> 따라 </a:t>
            </a:r>
            <a:r>
              <a:rPr kumimoji="0" lang="ko-KR" altLang="en-US" sz="1600" dirty="0" err="1">
                <a:latin typeface="HY헤드라인M" panose="02030600000101010101" pitchFamily="18" charset="-127"/>
                <a:ea typeface="HY헤드라인M" panose="02030600000101010101" pitchFamily="18" charset="-127"/>
              </a:rPr>
              <a:t>위해방제에</a:t>
            </a:r>
            <a:r>
              <a:rPr kumimoji="0" lang="ko-KR" altLang="en-US" sz="1600" dirty="0">
                <a:latin typeface="HY헤드라인M" panose="02030600000101010101" pitchFamily="18" charset="-127"/>
                <a:ea typeface="HY헤드라인M" panose="02030600000101010101" pitchFamily="18" charset="-127"/>
              </a:rPr>
              <a:t> 필요한 응급조치를 하여야 한다</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다만</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화학사고의 중대성</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시급성이 인정되는 경우에는 취급시설의 가동을 중단하여야 한다</a:t>
            </a:r>
            <a:r>
              <a:rPr kumimoji="0" lang="en-US" altLang="ko-KR" sz="1600" dirty="0">
                <a:latin typeface="HY헤드라인M" panose="02030600000101010101" pitchFamily="18" charset="-127"/>
                <a:ea typeface="HY헤드라인M" panose="02030600000101010101" pitchFamily="18" charset="-127"/>
              </a:rPr>
              <a:t>. </a:t>
            </a:r>
            <a:endParaRPr kumimoji="0" lang="ko-KR" altLang="en-US" sz="1600" dirty="0">
              <a:latin typeface="HY헤드라인M" panose="02030600000101010101" pitchFamily="18" charset="-127"/>
              <a:ea typeface="HY헤드라인M" panose="02030600000101010101" pitchFamily="18" charset="-127"/>
            </a:endParaRPr>
          </a:p>
          <a:p>
            <a:pPr algn="just">
              <a:lnSpc>
                <a:spcPct val="110000"/>
              </a:lnSpc>
              <a:spcBef>
                <a:spcPts val="0"/>
              </a:spcBef>
              <a:spcAft>
                <a:spcPts val="600"/>
              </a:spcAft>
              <a:defRPr/>
            </a:pPr>
            <a:r>
              <a:rPr kumimoji="0" lang="ko-KR" altLang="en-US" sz="1600" dirty="0">
                <a:latin typeface="HY헤드라인M" panose="02030600000101010101" pitchFamily="18" charset="-127"/>
                <a:ea typeface="HY헤드라인M" panose="02030600000101010101" pitchFamily="18" charset="-127"/>
              </a:rPr>
              <a:t>② 화학물질을 취급하는 자는 해당 유해화학물질로 인한 사고가 발생하였으면 즉시 관할 지방자치단체</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지방환경관서</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국가경찰관서</a:t>
            </a:r>
            <a:r>
              <a:rPr kumimoji="0" lang="en-US" altLang="ko-KR" sz="1600" dirty="0">
                <a:latin typeface="HY헤드라인M" panose="02030600000101010101" pitchFamily="18" charset="-127"/>
                <a:ea typeface="HY헤드라인M" panose="02030600000101010101" pitchFamily="18" charset="-127"/>
              </a:rPr>
              <a:t>, </a:t>
            </a:r>
            <a:r>
              <a:rPr kumimoji="0" lang="ko-KR" altLang="en-US" sz="1600" dirty="0">
                <a:latin typeface="HY헤드라인M" panose="02030600000101010101" pitchFamily="18" charset="-127"/>
                <a:ea typeface="HY헤드라인M" panose="02030600000101010101" pitchFamily="18" charset="-127"/>
              </a:rPr>
              <a:t>소방관서 또는 지방고용노동관서에게 신고하여야 한다</a:t>
            </a:r>
            <a:r>
              <a:rPr kumimoji="0" lang="en-US" altLang="ko-KR" sz="1600" dirty="0">
                <a:latin typeface="HY헤드라인M" panose="02030600000101010101" pitchFamily="18" charset="-127"/>
                <a:ea typeface="HY헤드라인M" panose="02030600000101010101" pitchFamily="18" charset="-127"/>
              </a:rPr>
              <a:t>.</a:t>
            </a:r>
          </a:p>
          <a:p>
            <a:pPr algn="just">
              <a:lnSpc>
                <a:spcPct val="110000"/>
              </a:lnSpc>
              <a:spcBef>
                <a:spcPts val="0"/>
              </a:spcBef>
              <a:spcAft>
                <a:spcPts val="600"/>
              </a:spcAft>
              <a:defRPr/>
            </a:pPr>
            <a:endParaRPr kumimoji="0" lang="ko-KR" altLang="en-US" sz="1600" dirty="0">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화학사고 발생 신고</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806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ko-KR" altLang="en-US"/>
          </a:p>
        </p:txBody>
      </p:sp>
      <p:pic>
        <p:nvPicPr>
          <p:cNvPr id="88068" name="_x109113272" descr="EMB000006340945"/>
          <p:cNvPicPr>
            <a:picLocks noChangeAspect="1" noChangeArrowheads="1"/>
          </p:cNvPicPr>
          <p:nvPr/>
        </p:nvPicPr>
        <p:blipFill>
          <a:blip r:embed="rId3"/>
          <a:srcRect/>
          <a:stretch>
            <a:fillRect/>
          </a:stretch>
        </p:blipFill>
        <p:spPr bwMode="auto">
          <a:xfrm>
            <a:off x="285750" y="1143000"/>
            <a:ext cx="8643938"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화학사고 발생 신고</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43</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89091" name="모서리가 둥근 직사각형 9"/>
          <p:cNvSpPr>
            <a:spLocks noChangeArrowheads="1"/>
          </p:cNvSpPr>
          <p:nvPr/>
        </p:nvSpPr>
        <p:spPr bwMode="auto">
          <a:xfrm>
            <a:off x="395288" y="1085850"/>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화학사고 발생보고</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43</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89092" name="모서리가 둥근 직사각형 10"/>
          <p:cNvSpPr>
            <a:spLocks noChangeArrowheads="1"/>
          </p:cNvSpPr>
          <p:nvPr/>
        </p:nvSpPr>
        <p:spPr bwMode="auto">
          <a:xfrm>
            <a:off x="468313" y="1481138"/>
            <a:ext cx="8243887" cy="38735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화학사고 신고를 받은 기관의 장 → 사고원인</a:t>
            </a:r>
            <a:r>
              <a:rPr kumimoji="0" lang="ko-KR" altLang="en-US" sz="1600">
                <a:latin typeface="맑은 고딕" pitchFamily="50"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규모 등을 환경부장관에게 즉시 통보</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89093" name="모서리가 둥근 직사각형 11"/>
          <p:cNvSpPr>
            <a:spLocks noChangeArrowheads="1"/>
          </p:cNvSpPr>
          <p:nvPr/>
        </p:nvSpPr>
        <p:spPr bwMode="auto">
          <a:xfrm>
            <a:off x="395288" y="18970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화학사고 현장대응</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44</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89094" name="모서리가 둥근 직사각형 12"/>
          <p:cNvSpPr>
            <a:spLocks noChangeArrowheads="1"/>
          </p:cNvSpPr>
          <p:nvPr/>
        </p:nvSpPr>
        <p:spPr bwMode="auto">
          <a:xfrm>
            <a:off x="468313" y="2257425"/>
            <a:ext cx="8243887" cy="661988"/>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환경부장관 → 현장수습조정관 현장 파견</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지방자치단체장</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지역 긴급구조기관 등은 현장수습조정관의 업무수행 협조 및 협의</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10" name="Group 4"/>
          <p:cNvGraphicFramePr>
            <a:graphicFrameLocks noGrp="1"/>
          </p:cNvGraphicFramePr>
          <p:nvPr/>
        </p:nvGraphicFramePr>
        <p:xfrm>
          <a:off x="684213" y="2943225"/>
          <a:ext cx="7812000" cy="1224000"/>
        </p:xfrm>
        <a:graphic>
          <a:graphicData uri="http://schemas.openxmlformats.org/drawingml/2006/table">
            <a:tbl>
              <a:tblPr/>
              <a:tblGrid>
                <a:gridCol w="7812000">
                  <a:extLst>
                    <a:ext uri="{9D8B030D-6E8A-4147-A177-3AD203B41FA5}">
                      <a16:colId xmlns:a16="http://schemas.microsoft.com/office/drawing/2014/main" val="20000"/>
                    </a:ext>
                  </a:extLst>
                </a:gridCol>
              </a:tblGrid>
              <a:tr h="1224000">
                <a:tc>
                  <a:txBody>
                    <a:bodyPr/>
                    <a:lstStyle/>
                    <a:p>
                      <a:pPr fontAlgn="base" latinLnBrk="1">
                        <a:spcAft>
                          <a:spcPts val="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화학사고의 대응 관련 조정</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지원</a:t>
                      </a:r>
                    </a:p>
                    <a:p>
                      <a:pPr fontAlgn="base" latinLnBrk="1">
                        <a:spcAft>
                          <a:spcPts val="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대응</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영향조사</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피해의 최소화</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제거</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복구 등에 필요한 조치</a:t>
                      </a:r>
                    </a:p>
                    <a:p>
                      <a:pPr fontAlgn="base" latinLnBrk="1">
                        <a:spcAft>
                          <a:spcPts val="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대응</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복구 관련 유관기관과의 협조 및 연락 유지</a:t>
                      </a:r>
                    </a:p>
                    <a:p>
                      <a:pPr fontAlgn="base" latinLnBrk="1">
                        <a:spcAft>
                          <a:spcPts val="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화학사고 원인</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피해규모</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조치 사항 등에 대한 대국민 홍보 및 브리핑</a:t>
                      </a:r>
                    </a:p>
                    <a:p>
                      <a:pPr fontAlgn="base" latinLnBrk="1">
                        <a:spcAft>
                          <a:spcPts val="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그 밖에 화학사고 수습에 필요한 조치</a:t>
                      </a: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89101" name="모서리가 둥근 직사각형 14"/>
          <p:cNvSpPr>
            <a:spLocks noChangeArrowheads="1"/>
          </p:cNvSpPr>
          <p:nvPr/>
        </p:nvSpPr>
        <p:spPr bwMode="auto">
          <a:xfrm>
            <a:off x="395288" y="41830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화학사고 영향조사</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45</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89102" name="모서리가 둥근 직사각형 15"/>
          <p:cNvSpPr>
            <a:spLocks noChangeArrowheads="1"/>
          </p:cNvSpPr>
          <p:nvPr/>
        </p:nvSpPr>
        <p:spPr bwMode="auto">
          <a:xfrm>
            <a:off x="468313" y="4543425"/>
            <a:ext cx="8099425" cy="660400"/>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환경부장관은 화학사고 원인규명 위하여 관계기관과 협의하여 사고영향조사 실시</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화학사고원인</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규모</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경과 및 인적</a:t>
            </a:r>
            <a:r>
              <a:rPr kumimoji="0" lang="ko-KR" altLang="en-US" sz="1600">
                <a:latin typeface="맑은 고딕" pitchFamily="50"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물적 피해상황</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사고물질의 특성</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오염상황 등</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
        <p:nvSpPr>
          <p:cNvPr id="89103" name="모서리가 둥근 직사각형 16"/>
          <p:cNvSpPr>
            <a:spLocks noChangeArrowheads="1"/>
          </p:cNvSpPr>
          <p:nvPr/>
        </p:nvSpPr>
        <p:spPr bwMode="auto">
          <a:xfrm>
            <a:off x="395288" y="52498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조치명령</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 </a:t>
            </a:r>
            <a:r>
              <a:rPr kumimoji="0" lang="ko-KR" altLang="en-US" sz="1600">
                <a:solidFill>
                  <a:srgbClr val="0033CC"/>
                </a:solidFill>
                <a:latin typeface="HY헤드라인M" pitchFamily="18" charset="-127"/>
                <a:ea typeface="HY헤드라인M" pitchFamily="18" charset="-127"/>
                <a:cs typeface="Arial" pitchFamily="34" charset="0"/>
                <a:sym typeface="맑은 고딕" pitchFamily="50" charset="-127"/>
              </a:rPr>
              <a:t>특별관리지역 지정 등</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47</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89104" name="모서리가 둥근 직사각형 17"/>
          <p:cNvSpPr>
            <a:spLocks noChangeArrowheads="1"/>
          </p:cNvSpPr>
          <p:nvPr/>
        </p:nvSpPr>
        <p:spPr bwMode="auto">
          <a:xfrm>
            <a:off x="468313" y="5608638"/>
            <a:ext cx="8099425" cy="985837"/>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환경부장관은 화학사고 원인유발 사업장에게 피해최소화 및 제거</a:t>
            </a:r>
            <a:r>
              <a:rPr kumimoji="0" lang="en-US" altLang="ko-KR" sz="1600">
                <a:latin typeface="HY헤드라인M" pitchFamily="18" charset="-127"/>
                <a:ea typeface="HY헤드라인M" pitchFamily="18" charset="-127"/>
                <a:cs typeface="Arial" pitchFamily="34" charset="0"/>
                <a:sym typeface="맑은 고딕" pitchFamily="50" charset="-127"/>
              </a:rPr>
              <a:t>, </a:t>
            </a:r>
            <a:r>
              <a:rPr kumimoji="0" lang="ko-KR" altLang="en-US" sz="1600">
                <a:latin typeface="HY헤드라인M" pitchFamily="18" charset="-127"/>
                <a:ea typeface="HY헤드라인M" pitchFamily="18" charset="-127"/>
                <a:cs typeface="Arial" pitchFamily="34" charset="0"/>
                <a:sym typeface="맑은 고딕" pitchFamily="50" charset="-127"/>
              </a:rPr>
              <a:t>복구의 조치명령</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사업장은 환경부장관에게 이행계획서 제출 및 조치명령 이행</a:t>
            </a:r>
            <a:endParaRPr kumimoji="0"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환경부장관은 필요시 화학사고특별관리지역 지정 및 전담기관 설치</a:t>
            </a:r>
            <a:r>
              <a:rPr kumimoji="0" lang="ko-KR" altLang="en-US" sz="1600">
                <a:latin typeface="맑은 고딕" pitchFamily="50"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운영</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357188" y="2079625"/>
            <a:ext cx="8429625" cy="523875"/>
          </a:xfrm>
          <a:prstGeom prst="rect">
            <a:avLst/>
          </a:prstGeom>
          <a:noFill/>
          <a:ln w="9525">
            <a:noFill/>
            <a:miter lim="800000"/>
            <a:headEnd/>
            <a:tailEnd/>
          </a:ln>
        </p:spPr>
        <p:txBody>
          <a:bodyPr>
            <a:spAutoFit/>
          </a:bodyPr>
          <a:lstStyle/>
          <a:p>
            <a:pPr algn="ctr"/>
            <a:r>
              <a:rPr kumimoji="0" lang="en-US" altLang="ko-KR" sz="2800">
                <a:latin typeface="HY견고딕" pitchFamily="18" charset="-127"/>
                <a:ea typeface="HY견고딕" pitchFamily="18" charset="-127"/>
              </a:rPr>
              <a:t>1-2-6.  </a:t>
            </a:r>
            <a:r>
              <a:rPr kumimoji="0" lang="ko-KR" altLang="en-US" sz="2800">
                <a:latin typeface="HY견고딕" pitchFamily="18" charset="-127"/>
                <a:ea typeface="HY견고딕" pitchFamily="18" charset="-127"/>
              </a:rPr>
              <a:t>기타 실적보고 및 서류 기록</a:t>
            </a:r>
            <a:r>
              <a:rPr kumimoji="0" lang="en-US" altLang="ko-KR" sz="2800">
                <a:latin typeface="HY견고딕" pitchFamily="18" charset="-127"/>
                <a:ea typeface="HY견고딕" pitchFamily="18" charset="-127"/>
              </a:rPr>
              <a:t>·</a:t>
            </a:r>
            <a:r>
              <a:rPr kumimoji="0" lang="ko-KR" altLang="en-US" sz="2800">
                <a:latin typeface="HY견고딕" pitchFamily="18" charset="-127"/>
                <a:ea typeface="HY견고딕" pitchFamily="18" charset="-127"/>
              </a:rPr>
              <a:t>보존</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실적보고</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49</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91139" name="모서리가 둥근 직사각형 18"/>
          <p:cNvSpPr>
            <a:spLocks noChangeArrowheads="1"/>
          </p:cNvSpPr>
          <p:nvPr/>
        </p:nvSpPr>
        <p:spPr bwMode="auto">
          <a:xfrm>
            <a:off x="395288" y="1044575"/>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화학물질 취급자의 실적보고 </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49</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91140" name="모서리가 둥근 직사각형 25"/>
          <p:cNvSpPr>
            <a:spLocks noChangeArrowheads="1"/>
          </p:cNvSpPr>
          <p:nvPr/>
        </p:nvSpPr>
        <p:spPr bwMode="auto">
          <a:xfrm>
            <a:off x="468313" y="1431925"/>
            <a:ext cx="8243887" cy="46166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50000"/>
              </a:lnSpc>
              <a:spcAft>
                <a:spcPts val="600"/>
              </a:spcAft>
              <a:buSzPct val="85000"/>
              <a:buFont typeface="Arial" pitchFamily="34" charset="0"/>
              <a:buChar char="•"/>
            </a:pPr>
            <a:r>
              <a:rPr kumimoji="0" lang="ko-KR" altLang="en-US" sz="1600" dirty="0">
                <a:latin typeface="HY울릉도M" pitchFamily="18" charset="-127"/>
                <a:ea typeface="HY울릉도M" pitchFamily="18" charset="-127"/>
                <a:cs typeface="Arial" pitchFamily="34" charset="0"/>
                <a:sym typeface="맑은 고딕" pitchFamily="50" charset="-127"/>
              </a:rPr>
              <a:t>아래에 해당하는 자는</a:t>
            </a:r>
            <a:r>
              <a:rPr kumimoji="0" lang="ko-KR" altLang="en-US" sz="1600" dirty="0">
                <a:solidFill>
                  <a:srgbClr val="FF0000"/>
                </a:solidFill>
                <a:latin typeface="HY울릉도M" pitchFamily="18" charset="-127"/>
                <a:ea typeface="HY울릉도M" pitchFamily="18" charset="-127"/>
                <a:cs typeface="Arial" pitchFamily="34" charset="0"/>
                <a:sym typeface="맑은 고딕" pitchFamily="50" charset="-127"/>
              </a:rPr>
              <a:t> 연간실적보고를 </a:t>
            </a:r>
            <a:r>
              <a:rPr kumimoji="0" lang="en-US" altLang="ko-KR" sz="1600" dirty="0" smtClean="0">
                <a:solidFill>
                  <a:srgbClr val="FF0000"/>
                </a:solidFill>
                <a:latin typeface="HY울릉도M" pitchFamily="18" charset="-127"/>
                <a:ea typeface="HY울릉도M" pitchFamily="18" charset="-127"/>
                <a:cs typeface="Arial" pitchFamily="34" charset="0"/>
                <a:sym typeface="맑은 고딕" pitchFamily="50" charset="-127"/>
              </a:rPr>
              <a:t>6.30</a:t>
            </a:r>
            <a:r>
              <a:rPr kumimoji="0" lang="ko-KR" altLang="en-US" sz="1600" dirty="0" smtClean="0">
                <a:solidFill>
                  <a:srgbClr val="FF0000"/>
                </a:solidFill>
                <a:latin typeface="HY울릉도M" pitchFamily="18" charset="-127"/>
                <a:ea typeface="HY울릉도M" pitchFamily="18" charset="-127"/>
                <a:cs typeface="Arial" pitchFamily="34" charset="0"/>
                <a:sym typeface="맑은 고딕" pitchFamily="50" charset="-127"/>
              </a:rPr>
              <a:t>일까지 </a:t>
            </a:r>
            <a:r>
              <a:rPr kumimoji="0" lang="ko-KR" altLang="en-US" sz="1600" dirty="0">
                <a:solidFill>
                  <a:srgbClr val="FF0000"/>
                </a:solidFill>
                <a:latin typeface="HY울릉도M" pitchFamily="18" charset="-127"/>
                <a:ea typeface="HY울릉도M" pitchFamily="18" charset="-127"/>
                <a:cs typeface="Arial" pitchFamily="34" charset="0"/>
                <a:sym typeface="맑은 고딕" pitchFamily="50" charset="-127"/>
              </a:rPr>
              <a:t>한국화학물질관리협회에 </a:t>
            </a:r>
            <a:r>
              <a:rPr kumimoji="0" lang="ko-KR" altLang="en-US" sz="1600" dirty="0">
                <a:latin typeface="HY울릉도M" pitchFamily="18" charset="-127"/>
                <a:ea typeface="HY울릉도M" pitchFamily="18" charset="-127"/>
                <a:cs typeface="Arial" pitchFamily="34" charset="0"/>
                <a:sym typeface="맑은 고딕" pitchFamily="50" charset="-127"/>
              </a:rPr>
              <a:t>제출</a:t>
            </a:r>
            <a:endParaRPr kumimoji="0" lang="en-US" altLang="ko-KR" sz="1600" dirty="0">
              <a:latin typeface="HY울릉도M" pitchFamily="18" charset="-127"/>
              <a:ea typeface="HY울릉도M" pitchFamily="18" charset="-127"/>
              <a:cs typeface="Arial" pitchFamily="34" charset="0"/>
              <a:sym typeface="맑은 고딕" pitchFamily="50" charset="-127"/>
            </a:endParaRPr>
          </a:p>
        </p:txBody>
      </p:sp>
      <p:graphicFrame>
        <p:nvGraphicFramePr>
          <p:cNvPr id="14" name="Group 4"/>
          <p:cNvGraphicFramePr>
            <a:graphicFrameLocks noGrp="1"/>
          </p:cNvGraphicFramePr>
          <p:nvPr/>
        </p:nvGraphicFramePr>
        <p:xfrm>
          <a:off x="684213" y="2049463"/>
          <a:ext cx="7812000" cy="2088232"/>
        </p:xfrm>
        <a:graphic>
          <a:graphicData uri="http://schemas.openxmlformats.org/drawingml/2006/table">
            <a:tbl>
              <a:tblPr/>
              <a:tblGrid>
                <a:gridCol w="7812000">
                  <a:extLst>
                    <a:ext uri="{9D8B030D-6E8A-4147-A177-3AD203B41FA5}">
                      <a16:colId xmlns:a16="http://schemas.microsoft.com/office/drawing/2014/main" val="20000"/>
                    </a:ext>
                  </a:extLst>
                </a:gridCol>
              </a:tblGrid>
              <a:tr h="2088232">
                <a:tc>
                  <a:txBody>
                    <a:bodyPr/>
                    <a:lstStyle/>
                    <a:p>
                      <a:pPr>
                        <a:lnSpc>
                          <a:spcPct val="150000"/>
                        </a:lnSpc>
                      </a:pPr>
                      <a:r>
                        <a:rPr lang="en-US" altLang="ko-KR" sz="1400" dirty="0" smtClean="0">
                          <a:solidFill>
                            <a:schemeClr val="tx1"/>
                          </a:solidFill>
                          <a:latin typeface="HY헤드라인M" pitchFamily="18" charset="-127"/>
                          <a:ea typeface="HY헤드라인M" pitchFamily="18" charset="-127"/>
                        </a:rPr>
                        <a:t>1.</a:t>
                      </a:r>
                      <a:r>
                        <a:rPr lang="ko-KR" altLang="en-US" sz="1400" dirty="0" smtClean="0">
                          <a:solidFill>
                            <a:schemeClr val="tx1"/>
                          </a:solidFill>
                          <a:latin typeface="HY헤드라인M" pitchFamily="18" charset="-127"/>
                          <a:ea typeface="HY헤드라인M" pitchFamily="18" charset="-127"/>
                          <a:hlinkClick r:id=""/>
                        </a:rPr>
                        <a:t> </a:t>
                      </a:r>
                      <a:r>
                        <a:rPr lang="ko-KR" altLang="en-US" sz="1400" dirty="0" smtClean="0">
                          <a:solidFill>
                            <a:schemeClr val="tx1"/>
                          </a:solidFill>
                          <a:latin typeface="HY헤드라인M" pitchFamily="18" charset="-127"/>
                          <a:ea typeface="HY헤드라인M" pitchFamily="18" charset="-127"/>
                        </a:rPr>
                        <a:t>제</a:t>
                      </a:r>
                      <a:r>
                        <a:rPr lang="en-US" altLang="ko-KR" sz="1400" dirty="0" smtClean="0">
                          <a:solidFill>
                            <a:schemeClr val="tx1"/>
                          </a:solidFill>
                          <a:latin typeface="HY헤드라인M" pitchFamily="18" charset="-127"/>
                          <a:ea typeface="HY헤드라인M" pitchFamily="18" charset="-127"/>
                        </a:rPr>
                        <a:t>18</a:t>
                      </a:r>
                      <a:r>
                        <a:rPr lang="ko-KR" altLang="en-US" sz="1400" dirty="0" smtClean="0">
                          <a:solidFill>
                            <a:schemeClr val="tx1"/>
                          </a:solidFill>
                          <a:latin typeface="HY헤드라인M" pitchFamily="18" charset="-127"/>
                          <a:ea typeface="HY헤드라인M" pitchFamily="18" charset="-127"/>
                        </a:rPr>
                        <a:t>조제</a:t>
                      </a:r>
                      <a:r>
                        <a:rPr lang="en-US" altLang="ko-KR" sz="1400" dirty="0" smtClean="0">
                          <a:solidFill>
                            <a:schemeClr val="tx1"/>
                          </a:solidFill>
                          <a:latin typeface="HY헤드라인M" pitchFamily="18" charset="-127"/>
                          <a:ea typeface="HY헤드라인M" pitchFamily="18" charset="-127"/>
                        </a:rPr>
                        <a:t>1</a:t>
                      </a:r>
                      <a:r>
                        <a:rPr lang="ko-KR" altLang="en-US" sz="1400" dirty="0" smtClean="0">
                          <a:solidFill>
                            <a:schemeClr val="tx1"/>
                          </a:solidFill>
                          <a:latin typeface="HY헤드라인M" pitchFamily="18" charset="-127"/>
                          <a:ea typeface="HY헤드라인M" pitchFamily="18" charset="-127"/>
                        </a:rPr>
                        <a:t>항 단서에 따라 금지물질의 제조</a:t>
                      </a:r>
                      <a:r>
                        <a:rPr lang="en-US" altLang="ko-KR" sz="1400" dirty="0" smtClean="0">
                          <a:solidFill>
                            <a:schemeClr val="tx1"/>
                          </a:solidFill>
                          <a:latin typeface="HY헤드라인M" pitchFamily="18" charset="-127"/>
                          <a:ea typeface="HY헤드라인M" pitchFamily="18" charset="-127"/>
                        </a:rPr>
                        <a:t>·</a:t>
                      </a:r>
                      <a:r>
                        <a:rPr lang="ko-KR" altLang="en-US" sz="1400" dirty="0" smtClean="0">
                          <a:solidFill>
                            <a:schemeClr val="tx1"/>
                          </a:solidFill>
                          <a:latin typeface="HY헤드라인M" pitchFamily="18" charset="-127"/>
                          <a:ea typeface="HY헤드라인M" pitchFamily="18" charset="-127"/>
                        </a:rPr>
                        <a:t>수입</a:t>
                      </a:r>
                      <a:r>
                        <a:rPr lang="en-US" altLang="ko-KR" sz="1400" dirty="0" smtClean="0">
                          <a:solidFill>
                            <a:schemeClr val="tx1"/>
                          </a:solidFill>
                          <a:latin typeface="HY헤드라인M" pitchFamily="18" charset="-127"/>
                          <a:ea typeface="HY헤드라인M" pitchFamily="18" charset="-127"/>
                        </a:rPr>
                        <a:t>·</a:t>
                      </a:r>
                      <a:r>
                        <a:rPr lang="ko-KR" altLang="en-US" sz="1400" dirty="0" smtClean="0">
                          <a:solidFill>
                            <a:schemeClr val="tx1"/>
                          </a:solidFill>
                          <a:latin typeface="HY헤드라인M" pitchFamily="18" charset="-127"/>
                          <a:ea typeface="HY헤드라인M" pitchFamily="18" charset="-127"/>
                        </a:rPr>
                        <a:t>판매 허가를 받아야 하는 자</a:t>
                      </a:r>
                    </a:p>
                    <a:p>
                      <a:pPr>
                        <a:lnSpc>
                          <a:spcPct val="150000"/>
                        </a:lnSpc>
                      </a:pPr>
                      <a:r>
                        <a:rPr lang="en-US" altLang="ko-KR" sz="1400" dirty="0" smtClean="0">
                          <a:solidFill>
                            <a:schemeClr val="tx1"/>
                          </a:solidFill>
                          <a:latin typeface="HY헤드라인M" pitchFamily="18" charset="-127"/>
                          <a:ea typeface="HY헤드라인M" pitchFamily="18" charset="-127"/>
                        </a:rPr>
                        <a:t>2.</a:t>
                      </a:r>
                      <a:r>
                        <a:rPr lang="ko-KR" altLang="en-US" sz="1400" dirty="0" smtClean="0">
                          <a:solidFill>
                            <a:schemeClr val="tx1"/>
                          </a:solidFill>
                          <a:latin typeface="HY헤드라인M" pitchFamily="18" charset="-127"/>
                          <a:ea typeface="HY헤드라인M" pitchFamily="18" charset="-127"/>
                        </a:rPr>
                        <a:t> 제</a:t>
                      </a:r>
                      <a:r>
                        <a:rPr lang="en-US" altLang="ko-KR" sz="1400" dirty="0" smtClean="0">
                          <a:solidFill>
                            <a:schemeClr val="tx1"/>
                          </a:solidFill>
                          <a:latin typeface="HY헤드라인M" pitchFamily="18" charset="-127"/>
                          <a:ea typeface="HY헤드라인M" pitchFamily="18" charset="-127"/>
                        </a:rPr>
                        <a:t>19</a:t>
                      </a:r>
                      <a:r>
                        <a:rPr lang="ko-KR" altLang="en-US" sz="1400" dirty="0" smtClean="0">
                          <a:solidFill>
                            <a:schemeClr val="tx1"/>
                          </a:solidFill>
                          <a:latin typeface="HY헤드라인M" pitchFamily="18" charset="-127"/>
                          <a:ea typeface="HY헤드라인M" pitchFamily="18" charset="-127"/>
                        </a:rPr>
                        <a:t>조에 따른 허가물질의 제조</a:t>
                      </a:r>
                      <a:r>
                        <a:rPr lang="en-US" altLang="ko-KR" sz="1400" dirty="0" smtClean="0">
                          <a:solidFill>
                            <a:schemeClr val="tx1"/>
                          </a:solidFill>
                          <a:latin typeface="HY헤드라인M" pitchFamily="18" charset="-127"/>
                          <a:ea typeface="HY헤드라인M" pitchFamily="18" charset="-127"/>
                        </a:rPr>
                        <a:t>·</a:t>
                      </a:r>
                      <a:r>
                        <a:rPr lang="ko-KR" altLang="en-US" sz="1400" dirty="0" smtClean="0">
                          <a:solidFill>
                            <a:schemeClr val="tx1"/>
                          </a:solidFill>
                          <a:latin typeface="HY헤드라인M" pitchFamily="18" charset="-127"/>
                          <a:ea typeface="HY헤드라인M" pitchFamily="18" charset="-127"/>
                        </a:rPr>
                        <a:t>수입</a:t>
                      </a:r>
                      <a:r>
                        <a:rPr lang="en-US" altLang="ko-KR" sz="1400" dirty="0" smtClean="0">
                          <a:solidFill>
                            <a:schemeClr val="tx1"/>
                          </a:solidFill>
                          <a:latin typeface="HY헤드라인M" pitchFamily="18" charset="-127"/>
                          <a:ea typeface="HY헤드라인M" pitchFamily="18" charset="-127"/>
                        </a:rPr>
                        <a:t>·</a:t>
                      </a:r>
                      <a:r>
                        <a:rPr lang="ko-KR" altLang="en-US" sz="1400" dirty="0" smtClean="0">
                          <a:solidFill>
                            <a:schemeClr val="tx1"/>
                          </a:solidFill>
                          <a:latin typeface="HY헤드라인M" pitchFamily="18" charset="-127"/>
                          <a:ea typeface="HY헤드라인M" pitchFamily="18" charset="-127"/>
                        </a:rPr>
                        <a:t>사용 허가를 받아야 하는 자</a:t>
                      </a:r>
                    </a:p>
                    <a:p>
                      <a:pPr>
                        <a:lnSpc>
                          <a:spcPct val="150000"/>
                        </a:lnSpc>
                      </a:pPr>
                      <a:r>
                        <a:rPr lang="en-US" altLang="ko-KR" sz="1400" dirty="0" smtClean="0">
                          <a:solidFill>
                            <a:schemeClr val="tx1"/>
                          </a:solidFill>
                          <a:latin typeface="HY헤드라인M" pitchFamily="18" charset="-127"/>
                          <a:ea typeface="HY헤드라인M" pitchFamily="18" charset="-127"/>
                        </a:rPr>
                        <a:t>3.</a:t>
                      </a:r>
                      <a:r>
                        <a:rPr lang="ko-KR" altLang="en-US" sz="1400" dirty="0" smtClean="0">
                          <a:solidFill>
                            <a:schemeClr val="tx1"/>
                          </a:solidFill>
                          <a:latin typeface="HY헤드라인M" pitchFamily="18" charset="-127"/>
                          <a:ea typeface="HY헤드라인M" pitchFamily="18" charset="-127"/>
                        </a:rPr>
                        <a:t> 제</a:t>
                      </a:r>
                      <a:r>
                        <a:rPr lang="en-US" altLang="ko-KR" sz="1400" dirty="0" smtClean="0">
                          <a:solidFill>
                            <a:schemeClr val="tx1"/>
                          </a:solidFill>
                          <a:latin typeface="HY헤드라인M" pitchFamily="18" charset="-127"/>
                          <a:ea typeface="HY헤드라인M" pitchFamily="18" charset="-127"/>
                        </a:rPr>
                        <a:t>20</a:t>
                      </a:r>
                      <a:r>
                        <a:rPr lang="ko-KR" altLang="en-US" sz="1400" dirty="0" smtClean="0">
                          <a:solidFill>
                            <a:schemeClr val="tx1"/>
                          </a:solidFill>
                          <a:latin typeface="HY헤드라인M" pitchFamily="18" charset="-127"/>
                          <a:ea typeface="HY헤드라인M" pitchFamily="18" charset="-127"/>
                        </a:rPr>
                        <a:t>조제</a:t>
                      </a:r>
                      <a:r>
                        <a:rPr lang="en-US" altLang="ko-KR" sz="1400" dirty="0" smtClean="0">
                          <a:solidFill>
                            <a:schemeClr val="tx1"/>
                          </a:solidFill>
                          <a:latin typeface="HY헤드라인M" pitchFamily="18" charset="-127"/>
                          <a:ea typeface="HY헤드라인M" pitchFamily="18" charset="-127"/>
                        </a:rPr>
                        <a:t>1</a:t>
                      </a:r>
                      <a:r>
                        <a:rPr lang="ko-KR" altLang="en-US" sz="1400" dirty="0" smtClean="0">
                          <a:solidFill>
                            <a:schemeClr val="tx1"/>
                          </a:solidFill>
                          <a:latin typeface="HY헤드라인M" pitchFamily="18" charset="-127"/>
                          <a:ea typeface="HY헤드라인M" pitchFamily="18" charset="-127"/>
                        </a:rPr>
                        <a:t>항에 따라 제한물질의 수입허가를 받아야 하는 자</a:t>
                      </a:r>
                    </a:p>
                    <a:p>
                      <a:pPr>
                        <a:lnSpc>
                          <a:spcPct val="150000"/>
                        </a:lnSpc>
                      </a:pPr>
                      <a:r>
                        <a:rPr lang="en-US" altLang="ko-KR" sz="1400" dirty="0" smtClean="0">
                          <a:solidFill>
                            <a:schemeClr val="tx1"/>
                          </a:solidFill>
                          <a:latin typeface="HY헤드라인M" pitchFamily="18" charset="-127"/>
                          <a:ea typeface="HY헤드라인M" pitchFamily="18" charset="-127"/>
                        </a:rPr>
                        <a:t>4.</a:t>
                      </a:r>
                      <a:r>
                        <a:rPr lang="ko-KR" altLang="en-US" sz="1400" dirty="0" smtClean="0">
                          <a:solidFill>
                            <a:schemeClr val="tx1"/>
                          </a:solidFill>
                          <a:latin typeface="HY헤드라인M" pitchFamily="18" charset="-127"/>
                          <a:ea typeface="HY헤드라인M" pitchFamily="18" charset="-127"/>
                        </a:rPr>
                        <a:t> 제</a:t>
                      </a:r>
                      <a:r>
                        <a:rPr lang="en-US" altLang="ko-KR" sz="1400" dirty="0" smtClean="0">
                          <a:solidFill>
                            <a:schemeClr val="tx1"/>
                          </a:solidFill>
                          <a:latin typeface="HY헤드라인M" pitchFamily="18" charset="-127"/>
                          <a:ea typeface="HY헤드라인M" pitchFamily="18" charset="-127"/>
                        </a:rPr>
                        <a:t>20</a:t>
                      </a:r>
                      <a:r>
                        <a:rPr lang="ko-KR" altLang="en-US" sz="1400" dirty="0" smtClean="0">
                          <a:solidFill>
                            <a:schemeClr val="tx1"/>
                          </a:solidFill>
                          <a:latin typeface="HY헤드라인M" pitchFamily="18" charset="-127"/>
                          <a:ea typeface="HY헤드라인M" pitchFamily="18" charset="-127"/>
                        </a:rPr>
                        <a:t>조제</a:t>
                      </a:r>
                      <a:r>
                        <a:rPr lang="en-US" altLang="ko-KR" sz="1400" dirty="0" smtClean="0">
                          <a:solidFill>
                            <a:schemeClr val="tx1"/>
                          </a:solidFill>
                          <a:latin typeface="HY헤드라인M" pitchFamily="18" charset="-127"/>
                          <a:ea typeface="HY헤드라인M" pitchFamily="18" charset="-127"/>
                        </a:rPr>
                        <a:t>2</a:t>
                      </a:r>
                      <a:r>
                        <a:rPr lang="ko-KR" altLang="en-US" sz="1400" dirty="0" smtClean="0">
                          <a:solidFill>
                            <a:schemeClr val="tx1"/>
                          </a:solidFill>
                          <a:latin typeface="HY헤드라인M" pitchFamily="18" charset="-127"/>
                          <a:ea typeface="HY헤드라인M" pitchFamily="18" charset="-127"/>
                        </a:rPr>
                        <a:t>항에 따라 유독물질의 수입신고를 하여야 하는 자</a:t>
                      </a:r>
                    </a:p>
                    <a:p>
                      <a:pPr>
                        <a:lnSpc>
                          <a:spcPct val="150000"/>
                        </a:lnSpc>
                      </a:pPr>
                      <a:r>
                        <a:rPr lang="en-US" altLang="ko-KR" sz="1400" dirty="0" smtClean="0">
                          <a:solidFill>
                            <a:schemeClr val="tx1"/>
                          </a:solidFill>
                          <a:latin typeface="HY헤드라인M" pitchFamily="18" charset="-127"/>
                          <a:ea typeface="HY헤드라인M" pitchFamily="18" charset="-127"/>
                        </a:rPr>
                        <a:t>5.</a:t>
                      </a:r>
                      <a:r>
                        <a:rPr lang="ko-KR" altLang="en-US" sz="1400" dirty="0" smtClean="0">
                          <a:solidFill>
                            <a:schemeClr val="tx1"/>
                          </a:solidFill>
                          <a:latin typeface="HY헤드라인M" pitchFamily="18" charset="-127"/>
                          <a:ea typeface="HY헤드라인M" pitchFamily="18" charset="-127"/>
                        </a:rPr>
                        <a:t> 제</a:t>
                      </a:r>
                      <a:r>
                        <a:rPr lang="en-US" altLang="ko-KR" sz="1400" dirty="0" smtClean="0">
                          <a:solidFill>
                            <a:schemeClr val="tx1"/>
                          </a:solidFill>
                          <a:latin typeface="HY헤드라인M" pitchFamily="18" charset="-127"/>
                          <a:ea typeface="HY헤드라인M" pitchFamily="18" charset="-127"/>
                        </a:rPr>
                        <a:t>21</a:t>
                      </a:r>
                      <a:r>
                        <a:rPr lang="ko-KR" altLang="en-US" sz="1400" dirty="0" smtClean="0">
                          <a:solidFill>
                            <a:schemeClr val="tx1"/>
                          </a:solidFill>
                          <a:latin typeface="HY헤드라인M" pitchFamily="18" charset="-127"/>
                          <a:ea typeface="HY헤드라인M" pitchFamily="18" charset="-127"/>
                        </a:rPr>
                        <a:t>조제</a:t>
                      </a:r>
                      <a:r>
                        <a:rPr lang="en-US" altLang="ko-KR" sz="1400" dirty="0" smtClean="0">
                          <a:solidFill>
                            <a:schemeClr val="tx1"/>
                          </a:solidFill>
                          <a:latin typeface="HY헤드라인M" pitchFamily="18" charset="-127"/>
                          <a:ea typeface="HY헤드라인M" pitchFamily="18" charset="-127"/>
                        </a:rPr>
                        <a:t>1</a:t>
                      </a:r>
                      <a:r>
                        <a:rPr lang="ko-KR" altLang="en-US" sz="1400" dirty="0" smtClean="0">
                          <a:solidFill>
                            <a:schemeClr val="tx1"/>
                          </a:solidFill>
                          <a:latin typeface="HY헤드라인M" pitchFamily="18" charset="-127"/>
                          <a:ea typeface="HY헤드라인M" pitchFamily="18" charset="-127"/>
                        </a:rPr>
                        <a:t>항에 따라 제한물질</a:t>
                      </a:r>
                      <a:r>
                        <a:rPr lang="en-US" altLang="ko-KR" sz="1400" dirty="0" smtClean="0">
                          <a:solidFill>
                            <a:schemeClr val="tx1"/>
                          </a:solidFill>
                          <a:latin typeface="HY헤드라인M" pitchFamily="18" charset="-127"/>
                          <a:ea typeface="HY헤드라인M" pitchFamily="18" charset="-127"/>
                        </a:rPr>
                        <a:t>·</a:t>
                      </a:r>
                      <a:r>
                        <a:rPr lang="ko-KR" altLang="en-US" sz="1400" dirty="0" smtClean="0">
                          <a:solidFill>
                            <a:schemeClr val="tx1"/>
                          </a:solidFill>
                          <a:latin typeface="HY헤드라인M" pitchFamily="18" charset="-127"/>
                          <a:ea typeface="HY헤드라인M" pitchFamily="18" charset="-127"/>
                        </a:rPr>
                        <a:t>금지물질의 수출승인을 받아야 하는 자</a:t>
                      </a:r>
                    </a:p>
                    <a:p>
                      <a:pPr>
                        <a:lnSpc>
                          <a:spcPct val="150000"/>
                        </a:lnSpc>
                      </a:pPr>
                      <a:r>
                        <a:rPr lang="en-US" altLang="ko-KR" sz="1400" dirty="0" smtClean="0">
                          <a:solidFill>
                            <a:schemeClr val="tx1"/>
                          </a:solidFill>
                          <a:latin typeface="HY헤드라인M" pitchFamily="18" charset="-127"/>
                          <a:ea typeface="HY헤드라인M" pitchFamily="18" charset="-127"/>
                        </a:rPr>
                        <a:t>6.</a:t>
                      </a:r>
                      <a:r>
                        <a:rPr lang="ko-KR" altLang="en-US" sz="1400" dirty="0" smtClean="0">
                          <a:solidFill>
                            <a:schemeClr val="tx1"/>
                          </a:solidFill>
                          <a:latin typeface="HY헤드라인M" pitchFamily="18" charset="-127"/>
                          <a:ea typeface="HY헤드라인M" pitchFamily="18" charset="-127"/>
                        </a:rPr>
                        <a:t> 제</a:t>
                      </a:r>
                      <a:r>
                        <a:rPr lang="en-US" altLang="ko-KR" sz="1400" dirty="0" smtClean="0">
                          <a:solidFill>
                            <a:schemeClr val="tx1"/>
                          </a:solidFill>
                          <a:latin typeface="HY헤드라인M" pitchFamily="18" charset="-127"/>
                          <a:ea typeface="HY헤드라인M" pitchFamily="18" charset="-127"/>
                        </a:rPr>
                        <a:t>28</a:t>
                      </a:r>
                      <a:r>
                        <a:rPr lang="ko-KR" altLang="en-US" sz="1400" dirty="0" smtClean="0">
                          <a:solidFill>
                            <a:schemeClr val="tx1"/>
                          </a:solidFill>
                          <a:latin typeface="HY헤드라인M" pitchFamily="18" charset="-127"/>
                          <a:ea typeface="HY헤드라인M" pitchFamily="18" charset="-127"/>
                        </a:rPr>
                        <a:t>조에 따라 유해화학물질의 영업허가를 받아야 하는 자</a:t>
                      </a:r>
                      <a:endParaRPr lang="ko-KR" altLang="en-US" sz="140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0" marR="32400" marT="7200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91147" name="TextBox 27"/>
          <p:cNvSpPr txBox="1">
            <a:spLocks noChangeArrowheads="1"/>
          </p:cNvSpPr>
          <p:nvPr/>
        </p:nvSpPr>
        <p:spPr bwMode="auto">
          <a:xfrm>
            <a:off x="714375" y="4286250"/>
            <a:ext cx="7572375" cy="428625"/>
          </a:xfrm>
          <a:prstGeom prst="rect">
            <a:avLst/>
          </a:prstGeom>
          <a:noFill/>
          <a:ln w="9525">
            <a:solidFill>
              <a:schemeClr val="tx1"/>
            </a:solidFill>
            <a:miter lim="800000"/>
            <a:headEnd/>
            <a:tailEnd/>
          </a:ln>
        </p:spPr>
        <p:txBody>
          <a:bodyPr anchor="ctr"/>
          <a:lstStyle/>
          <a:p>
            <a:pPr algn="ctr" defTabSz="1042988" eaLnBrk="0" hangingPunct="0">
              <a:lnSpc>
                <a:spcPct val="120000"/>
              </a:lnSpc>
              <a:spcAft>
                <a:spcPts val="600"/>
              </a:spcAft>
              <a:buSzPct val="85000"/>
            </a:pPr>
            <a:r>
              <a:rPr kumimoji="0" lang="ko-KR" altLang="en-US" sz="1400">
                <a:latin typeface="HY헤드라인M" pitchFamily="18" charset="-127"/>
                <a:ea typeface="HY헤드라인M" pitchFamily="18" charset="-127"/>
                <a:cs typeface="Arial" pitchFamily="34" charset="0"/>
                <a:sym typeface="맑은 고딕" pitchFamily="50" charset="-127"/>
              </a:rPr>
              <a:t>실적 보고 미이행시 </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개선명령</a:t>
            </a: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경고</a:t>
            </a:r>
            <a:r>
              <a:rPr kumimoji="0" lang="en-US" altLang="ko-KR" sz="1400">
                <a:latin typeface="HY헤드라인M" pitchFamily="18" charset="-127"/>
                <a:ea typeface="HY헤드라인M" pitchFamily="18" charset="-127"/>
                <a:cs typeface="Arial" pitchFamily="34" charset="0"/>
                <a:sym typeface="맑은 고딕" pitchFamily="50" charset="-127"/>
              </a:rPr>
              <a:t>) ~ </a:t>
            </a:r>
            <a:r>
              <a:rPr kumimoji="0" lang="ko-KR" altLang="en-US" sz="1400">
                <a:latin typeface="HY헤드라인M" pitchFamily="18" charset="-127"/>
                <a:ea typeface="HY헤드라인M" pitchFamily="18" charset="-127"/>
                <a:cs typeface="Arial" pitchFamily="34" charset="0"/>
                <a:sym typeface="맑은 고딕" pitchFamily="50" charset="-127"/>
              </a:rPr>
              <a:t>영업정지 </a:t>
            </a:r>
            <a:r>
              <a:rPr kumimoji="0" lang="en-US" altLang="ko-KR" sz="1400">
                <a:latin typeface="HY헤드라인M" pitchFamily="18" charset="-127"/>
                <a:ea typeface="HY헤드라인M" pitchFamily="18" charset="-127"/>
                <a:cs typeface="Arial" pitchFamily="34" charset="0"/>
                <a:sym typeface="맑은 고딕" pitchFamily="50" charset="-127"/>
              </a:rPr>
              <a:t>/</a:t>
            </a:r>
            <a:r>
              <a:rPr kumimoji="0" lang="ko-KR" altLang="en-US" sz="1400">
                <a:latin typeface="HY헤드라인M" pitchFamily="18" charset="-127"/>
                <a:ea typeface="HY헤드라인M" pitchFamily="18" charset="-127"/>
                <a:cs typeface="Arial" pitchFamily="34" charset="0"/>
                <a:sym typeface="맑은 고딕" pitchFamily="50" charset="-127"/>
              </a:rPr>
              <a:t> </a:t>
            </a:r>
            <a:r>
              <a:rPr kumimoji="0" lang="en-US" altLang="ko-KR" sz="1400">
                <a:latin typeface="HY헤드라인M" pitchFamily="18" charset="-127"/>
                <a:ea typeface="HY헤드라인M" pitchFamily="18" charset="-127"/>
                <a:cs typeface="Arial" pitchFamily="34" charset="0"/>
                <a:sym typeface="맑은 고딕" pitchFamily="50" charset="-127"/>
              </a:rPr>
              <a:t>1</a:t>
            </a:r>
            <a:r>
              <a:rPr kumimoji="0" lang="ko-KR" altLang="en-US" sz="1400">
                <a:latin typeface="HY헤드라인M" pitchFamily="18" charset="-127"/>
                <a:ea typeface="HY헤드라인M" pitchFamily="18" charset="-127"/>
                <a:cs typeface="Arial" pitchFamily="34" charset="0"/>
                <a:sym typeface="맑은 고딕" pitchFamily="50" charset="-127"/>
              </a:rPr>
              <a:t>천만원 이하 과태료</a:t>
            </a:r>
            <a:endParaRPr kumimoji="0" lang="en-US" altLang="ko-KR" sz="1400">
              <a:latin typeface="HY헤드라인M" pitchFamily="18" charset="-127"/>
              <a:ea typeface="HY헤드라인M" pitchFamily="18" charset="-127"/>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09550" y="-4763"/>
            <a:ext cx="8826500" cy="784226"/>
          </a:xfrm>
          <a:prstGeom prst="rect">
            <a:avLst/>
          </a:prstGeom>
          <a:noFill/>
          <a:ln w="9525">
            <a:noFill/>
            <a:miter lim="800000"/>
            <a:headEnd/>
            <a:tailEnd/>
          </a:ln>
        </p:spPr>
        <p:txBody>
          <a:bodyPr anchor="ctr"/>
          <a:lstStyle/>
          <a:p>
            <a:pPr algn="ctr"/>
            <a:r>
              <a:rPr lang="en-US" altLang="ko-KR" sz="2800">
                <a:solidFill>
                  <a:srgbClr val="000000"/>
                </a:solidFill>
                <a:latin typeface="HY헤드라인M" pitchFamily="18" charset="-127"/>
                <a:ea typeface="HY헤드라인M" pitchFamily="18" charset="-127"/>
              </a:rPr>
              <a:t> </a:t>
            </a:r>
            <a:r>
              <a:rPr lang="ko-KR" altLang="en-US" sz="2800">
                <a:solidFill>
                  <a:srgbClr val="000000"/>
                </a:solidFill>
                <a:latin typeface="HY헤드라인M" pitchFamily="18" charset="-127"/>
                <a:ea typeface="HY헤드라인M" pitchFamily="18" charset="-127"/>
              </a:rPr>
              <a:t>화학물질관리 법률체계 변화</a:t>
            </a:r>
            <a:endParaRPr lang="ko-KR" altLang="en-US" sz="2800">
              <a:solidFill>
                <a:srgbClr val="000000"/>
              </a:solidFill>
              <a:latin typeface="맑은 고딕" pitchFamily="50" charset="-127"/>
            </a:endParaRPr>
          </a:p>
        </p:txBody>
      </p:sp>
      <p:grpSp>
        <p:nvGrpSpPr>
          <p:cNvPr id="13315" name="그룹 2"/>
          <p:cNvGrpSpPr>
            <a:grpSpLocks/>
          </p:cNvGrpSpPr>
          <p:nvPr/>
        </p:nvGrpSpPr>
        <p:grpSpPr bwMode="auto">
          <a:xfrm>
            <a:off x="2916238" y="1341438"/>
            <a:ext cx="2951162" cy="4608512"/>
            <a:chOff x="3059832" y="1556792"/>
            <a:chExt cx="2952040" cy="4608512"/>
          </a:xfrm>
        </p:grpSpPr>
        <p:sp>
          <p:nvSpPr>
            <p:cNvPr id="14" name="직사각형 13"/>
            <p:cNvSpPr/>
            <p:nvPr/>
          </p:nvSpPr>
          <p:spPr>
            <a:xfrm>
              <a:off x="3059832" y="1556792"/>
              <a:ext cx="2952000" cy="576000"/>
            </a:xfrm>
            <a:prstGeom prst="rect">
              <a:avLst/>
            </a:prstGeom>
            <a:solidFill>
              <a:srgbClr val="4785D1"/>
            </a:solidFill>
            <a:ln w="15875">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화학물질 등록</a:t>
              </a:r>
              <a:endPar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endParaRPr>
            </a:p>
          </p:txBody>
        </p:sp>
        <p:sp>
          <p:nvSpPr>
            <p:cNvPr id="15" name="직사각형 14"/>
            <p:cNvSpPr/>
            <p:nvPr/>
          </p:nvSpPr>
          <p:spPr>
            <a:xfrm>
              <a:off x="3059832" y="2564904"/>
              <a:ext cx="2952000" cy="576000"/>
            </a:xfrm>
            <a:prstGeom prst="rect">
              <a:avLst/>
            </a:prstGeom>
            <a:solidFill>
              <a:schemeClr val="tx2">
                <a:lumMod val="40000"/>
                <a:lumOff val="60000"/>
              </a:schemeClr>
            </a:solidFill>
            <a:ln w="15875">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화학물질 평가</a:t>
              </a:r>
              <a:endParaRPr lang="ko-KR" altLang="en-US" sz="1400" dirty="0">
                <a:solidFill>
                  <a:prstClr val="black"/>
                </a:solidFill>
                <a:latin typeface="HY헤드라인M" panose="02030600000101010101" pitchFamily="18" charset="-127"/>
                <a:ea typeface="HY헤드라인M" panose="02030600000101010101" pitchFamily="18" charset="-127"/>
                <a:cs typeface="Times New Roman" pitchFamily="18" charset="0"/>
              </a:endParaRPr>
            </a:p>
          </p:txBody>
        </p:sp>
        <p:sp>
          <p:nvSpPr>
            <p:cNvPr id="16" name="직사각형 15"/>
            <p:cNvSpPr/>
            <p:nvPr/>
          </p:nvSpPr>
          <p:spPr>
            <a:xfrm>
              <a:off x="3059832" y="3573096"/>
              <a:ext cx="2952000" cy="576000"/>
            </a:xfrm>
            <a:prstGeom prst="rect">
              <a:avLst/>
            </a:prstGeom>
            <a:solidFill>
              <a:schemeClr val="accent3"/>
            </a:solidFill>
            <a:ln w="15875">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유해화학물질 지정</a:t>
              </a:r>
              <a:endPar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endParaRPr>
            </a:p>
          </p:txBody>
        </p:sp>
        <p:sp>
          <p:nvSpPr>
            <p:cNvPr id="17" name="직사각형 16"/>
            <p:cNvSpPr/>
            <p:nvPr/>
          </p:nvSpPr>
          <p:spPr>
            <a:xfrm>
              <a:off x="3059832" y="4581208"/>
              <a:ext cx="2952000" cy="576000"/>
            </a:xfrm>
            <a:prstGeom prst="rect">
              <a:avLst/>
            </a:prstGeom>
            <a:solidFill>
              <a:schemeClr val="bg2">
                <a:lumMod val="75000"/>
              </a:schemeClr>
            </a:solidFill>
            <a:ln w="15875">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유해화학물질 및 취급자 관리</a:t>
              </a:r>
              <a:endPar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endParaRPr>
            </a:p>
            <a:p>
              <a:pPr algn="ctr">
                <a:defRPr/>
              </a:pP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취급시설관리</a:t>
              </a:r>
              <a:r>
                <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rPr>
                <a:t>, </a:t>
              </a: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사고예방</a:t>
              </a:r>
              <a:r>
                <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rPr>
                <a:t>/</a:t>
              </a: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대응</a:t>
              </a:r>
              <a:endPar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endParaRPr>
            </a:p>
          </p:txBody>
        </p:sp>
        <p:sp>
          <p:nvSpPr>
            <p:cNvPr id="18" name="아래쪽 화살표 17"/>
            <p:cNvSpPr/>
            <p:nvPr/>
          </p:nvSpPr>
          <p:spPr>
            <a:xfrm>
              <a:off x="4355617" y="2204492"/>
              <a:ext cx="360469" cy="323850"/>
            </a:xfrm>
            <a:prstGeom prst="downArrow">
              <a:avLst>
                <a:gd name="adj1" fmla="val 50000"/>
                <a:gd name="adj2" fmla="val 3862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HY헤드라인M" panose="02030600000101010101" pitchFamily="18" charset="-127"/>
                <a:ea typeface="HY헤드라인M" panose="02030600000101010101" pitchFamily="18" charset="-127"/>
              </a:endParaRPr>
            </a:p>
          </p:txBody>
        </p:sp>
        <p:sp>
          <p:nvSpPr>
            <p:cNvPr id="19" name="아래쪽 화살표 18"/>
            <p:cNvSpPr/>
            <p:nvPr/>
          </p:nvSpPr>
          <p:spPr>
            <a:xfrm>
              <a:off x="4355617" y="3212554"/>
              <a:ext cx="360469" cy="323850"/>
            </a:xfrm>
            <a:prstGeom prst="downArrow">
              <a:avLst>
                <a:gd name="adj1" fmla="val 50000"/>
                <a:gd name="adj2" fmla="val 3862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HY헤드라인M" panose="02030600000101010101" pitchFamily="18" charset="-127"/>
                <a:ea typeface="HY헤드라인M" panose="02030600000101010101" pitchFamily="18" charset="-127"/>
              </a:endParaRPr>
            </a:p>
          </p:txBody>
        </p:sp>
        <p:sp>
          <p:nvSpPr>
            <p:cNvPr id="21" name="아래쪽 화살표 20"/>
            <p:cNvSpPr/>
            <p:nvPr/>
          </p:nvSpPr>
          <p:spPr>
            <a:xfrm>
              <a:off x="4355617" y="4220617"/>
              <a:ext cx="360469" cy="323850"/>
            </a:xfrm>
            <a:prstGeom prst="downArrow">
              <a:avLst>
                <a:gd name="adj1" fmla="val 50000"/>
                <a:gd name="adj2" fmla="val 3862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HY헤드라인M" panose="02030600000101010101" pitchFamily="18" charset="-127"/>
                <a:ea typeface="HY헤드라인M" panose="02030600000101010101" pitchFamily="18" charset="-127"/>
              </a:endParaRPr>
            </a:p>
          </p:txBody>
        </p:sp>
        <p:sp>
          <p:nvSpPr>
            <p:cNvPr id="22" name="직사각형 21"/>
            <p:cNvSpPr/>
            <p:nvPr/>
          </p:nvSpPr>
          <p:spPr>
            <a:xfrm>
              <a:off x="3059872" y="5589304"/>
              <a:ext cx="2952000" cy="576000"/>
            </a:xfrm>
            <a:prstGeom prst="rect">
              <a:avLst/>
            </a:prstGeom>
            <a:solidFill>
              <a:schemeClr val="bg1">
                <a:lumMod val="65000"/>
              </a:schemeClr>
            </a:solidFill>
            <a:ln w="15875">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ko-KR" altLang="en-US" sz="1600" dirty="0">
                  <a:solidFill>
                    <a:schemeClr val="tx1"/>
                  </a:solidFill>
                  <a:latin typeface="HY헤드라인M" panose="02030600000101010101" pitchFamily="18" charset="-127"/>
                  <a:ea typeface="HY헤드라인M" panose="02030600000101010101" pitchFamily="18" charset="-127"/>
                  <a:cs typeface="Times New Roman" pitchFamily="18" charset="0"/>
                </a:rPr>
                <a:t>유해화학물질 함유제품 관리</a:t>
              </a:r>
              <a:endParaRPr lang="en-US" altLang="ko-KR" sz="1600" dirty="0">
                <a:solidFill>
                  <a:schemeClr val="tx1"/>
                </a:solidFill>
                <a:latin typeface="HY헤드라인M" panose="02030600000101010101" pitchFamily="18" charset="-127"/>
                <a:ea typeface="HY헤드라인M" panose="02030600000101010101" pitchFamily="18" charset="-127"/>
                <a:cs typeface="Times New Roman" pitchFamily="18" charset="0"/>
              </a:endParaRPr>
            </a:p>
          </p:txBody>
        </p:sp>
        <p:sp>
          <p:nvSpPr>
            <p:cNvPr id="23" name="아래쪽 화살표 22"/>
            <p:cNvSpPr/>
            <p:nvPr/>
          </p:nvSpPr>
          <p:spPr>
            <a:xfrm>
              <a:off x="4355617" y="5228679"/>
              <a:ext cx="360469" cy="323850"/>
            </a:xfrm>
            <a:prstGeom prst="downArrow">
              <a:avLst>
                <a:gd name="adj1" fmla="val 50000"/>
                <a:gd name="adj2" fmla="val 3862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HY헤드라인M" panose="02030600000101010101" pitchFamily="18" charset="-127"/>
                <a:ea typeface="HY헤드라인M" panose="02030600000101010101" pitchFamily="18" charset="-127"/>
              </a:endParaRPr>
            </a:p>
          </p:txBody>
        </p:sp>
      </p:grpSp>
      <p:grpSp>
        <p:nvGrpSpPr>
          <p:cNvPr id="13316" name="그룹 12"/>
          <p:cNvGrpSpPr>
            <a:grpSpLocks/>
          </p:cNvGrpSpPr>
          <p:nvPr/>
        </p:nvGrpSpPr>
        <p:grpSpPr bwMode="auto">
          <a:xfrm>
            <a:off x="755650" y="1349375"/>
            <a:ext cx="2160588" cy="3889375"/>
            <a:chOff x="899592" y="1566000"/>
            <a:chExt cx="2160240" cy="3888000"/>
          </a:xfrm>
        </p:grpSpPr>
        <p:sp>
          <p:nvSpPr>
            <p:cNvPr id="25" name="직사각형 24"/>
            <p:cNvSpPr/>
            <p:nvPr/>
          </p:nvSpPr>
          <p:spPr>
            <a:xfrm>
              <a:off x="899592" y="1566000"/>
              <a:ext cx="792035" cy="388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dirty="0">
                  <a:solidFill>
                    <a:schemeClr val="tx1"/>
                  </a:solidFill>
                  <a:latin typeface="HY헤드라인M" panose="02030600000101010101" pitchFamily="18" charset="-127"/>
                  <a:ea typeface="HY헤드라인M" panose="02030600000101010101" pitchFamily="18" charset="-127"/>
                </a:rPr>
                <a:t>유</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해</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화</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학</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물</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질</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관</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리</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dirty="0">
                  <a:solidFill>
                    <a:schemeClr val="tx1"/>
                  </a:solidFill>
                  <a:latin typeface="HY헤드라인M" panose="02030600000101010101" pitchFamily="18" charset="-127"/>
                  <a:ea typeface="HY헤드라인M" panose="02030600000101010101" pitchFamily="18" charset="-127"/>
                </a:rPr>
                <a:t>법</a:t>
              </a:r>
            </a:p>
          </p:txBody>
        </p:sp>
        <p:cxnSp>
          <p:nvCxnSpPr>
            <p:cNvPr id="26" name="직선 화살표 연결선 25"/>
            <p:cNvCxnSpPr>
              <a:endCxn id="25" idx="3"/>
            </p:cNvCxnSpPr>
            <p:nvPr/>
          </p:nvCxnSpPr>
          <p:spPr>
            <a:xfrm flipH="1">
              <a:off x="1691627" y="1845301"/>
              <a:ext cx="1368205" cy="1664699"/>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p:nvPr/>
          </p:nvCxnSpPr>
          <p:spPr>
            <a:xfrm flipH="1">
              <a:off x="1691627" y="2853008"/>
              <a:ext cx="1368205" cy="656993"/>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0" idx="1"/>
              <a:endCxn id="25" idx="3"/>
            </p:cNvCxnSpPr>
            <p:nvPr/>
          </p:nvCxnSpPr>
          <p:spPr>
            <a:xfrm flipH="1" flipV="1">
              <a:off x="1691627" y="3510000"/>
              <a:ext cx="1368205" cy="350713"/>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a:endCxn id="25" idx="3"/>
            </p:cNvCxnSpPr>
            <p:nvPr/>
          </p:nvCxnSpPr>
          <p:spPr>
            <a:xfrm flipH="1" flipV="1">
              <a:off x="1691627" y="3510000"/>
              <a:ext cx="1368205" cy="1358420"/>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13317" name="그룹 18"/>
          <p:cNvGrpSpPr>
            <a:grpSpLocks/>
          </p:cNvGrpSpPr>
          <p:nvPr/>
        </p:nvGrpSpPr>
        <p:grpSpPr bwMode="auto">
          <a:xfrm>
            <a:off x="5867400" y="1341438"/>
            <a:ext cx="2592388" cy="2303462"/>
            <a:chOff x="6011832" y="1556792"/>
            <a:chExt cx="2592616" cy="2304304"/>
          </a:xfrm>
        </p:grpSpPr>
        <p:sp>
          <p:nvSpPr>
            <p:cNvPr id="31" name="직사각형 30"/>
            <p:cNvSpPr/>
            <p:nvPr/>
          </p:nvSpPr>
          <p:spPr>
            <a:xfrm>
              <a:off x="7380377" y="1556792"/>
              <a:ext cx="1224071" cy="2267779"/>
            </a:xfrm>
            <a:prstGeom prst="rect">
              <a:avLst/>
            </a:prstGeom>
            <a:solidFill>
              <a:srgbClr val="DE9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dirty="0">
                  <a:solidFill>
                    <a:schemeClr val="tx1"/>
                  </a:solidFill>
                  <a:latin typeface="HY헤드라인M" panose="02030600000101010101" pitchFamily="18" charset="-127"/>
                  <a:ea typeface="HY헤드라인M" panose="02030600000101010101" pitchFamily="18" charset="-127"/>
                </a:rPr>
                <a:t>화학물질 등록평가 등에 관한 법률</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spcBef>
                  <a:spcPts val="600"/>
                </a:spcBef>
                <a:defRPr/>
              </a:pPr>
              <a:r>
                <a:rPr lang="en-US" altLang="ko-KR" dirty="0">
                  <a:solidFill>
                    <a:schemeClr val="tx1"/>
                  </a:solidFill>
                  <a:latin typeface="HY헤드라인M" panose="02030600000101010101" pitchFamily="18" charset="-127"/>
                  <a:ea typeface="HY헤드라인M" panose="02030600000101010101" pitchFamily="18" charset="-127"/>
                </a:rPr>
                <a:t>(</a:t>
              </a:r>
              <a:r>
                <a:rPr lang="ko-KR" altLang="en-US" dirty="0">
                  <a:solidFill>
                    <a:schemeClr val="tx1"/>
                  </a:solidFill>
                  <a:latin typeface="HY헤드라인M" panose="02030600000101010101" pitchFamily="18" charset="-127"/>
                  <a:ea typeface="HY헤드라인M" panose="02030600000101010101" pitchFamily="18" charset="-127"/>
                </a:rPr>
                <a:t>화평법</a:t>
              </a:r>
              <a:r>
                <a:rPr lang="en-US" altLang="ko-KR" dirty="0">
                  <a:solidFill>
                    <a:schemeClr val="tx1"/>
                  </a:solidFill>
                  <a:latin typeface="HY헤드라인M" panose="02030600000101010101" pitchFamily="18" charset="-127"/>
                  <a:ea typeface="HY헤드라인M" panose="02030600000101010101" pitchFamily="18" charset="-127"/>
                </a:rPr>
                <a:t>)</a:t>
              </a:r>
            </a:p>
          </p:txBody>
        </p:sp>
        <p:cxnSp>
          <p:nvCxnSpPr>
            <p:cNvPr id="32" name="직선 화살표 연결선 31"/>
            <p:cNvCxnSpPr>
              <a:endCxn id="31" idx="1"/>
            </p:cNvCxnSpPr>
            <p:nvPr/>
          </p:nvCxnSpPr>
          <p:spPr>
            <a:xfrm>
              <a:off x="6011832" y="1844234"/>
              <a:ext cx="1368545" cy="846447"/>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a:endCxn id="31" idx="1"/>
            </p:cNvCxnSpPr>
            <p:nvPr/>
          </p:nvCxnSpPr>
          <p:spPr>
            <a:xfrm flipV="1">
              <a:off x="6011832" y="2690681"/>
              <a:ext cx="1368545" cy="161984"/>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a:stCxn id="0" idx="3"/>
              <a:endCxn id="31" idx="1"/>
            </p:cNvCxnSpPr>
            <p:nvPr/>
          </p:nvCxnSpPr>
          <p:spPr>
            <a:xfrm flipV="1">
              <a:off x="6011832" y="2690681"/>
              <a:ext cx="1368545" cy="1170415"/>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13318" name="그룹 23"/>
          <p:cNvGrpSpPr>
            <a:grpSpLocks/>
          </p:cNvGrpSpPr>
          <p:nvPr/>
        </p:nvGrpSpPr>
        <p:grpSpPr bwMode="auto">
          <a:xfrm>
            <a:off x="5867400" y="2474913"/>
            <a:ext cx="2592388" cy="3509962"/>
            <a:chOff x="6011832" y="2690792"/>
            <a:chExt cx="2592616" cy="3510520"/>
          </a:xfrm>
        </p:grpSpPr>
        <p:cxnSp>
          <p:nvCxnSpPr>
            <p:cNvPr id="36" name="직선 화살표 연결선 35"/>
            <p:cNvCxnSpPr/>
            <p:nvPr/>
          </p:nvCxnSpPr>
          <p:spPr>
            <a:xfrm>
              <a:off x="6011832" y="4869188"/>
              <a:ext cx="1368545" cy="0"/>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a:endCxn id="31" idx="1"/>
            </p:cNvCxnSpPr>
            <p:nvPr/>
          </p:nvCxnSpPr>
          <p:spPr>
            <a:xfrm flipV="1">
              <a:off x="6011832" y="2690792"/>
              <a:ext cx="1368545" cy="3186619"/>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38" name="직사각형 37"/>
            <p:cNvSpPr/>
            <p:nvPr/>
          </p:nvSpPr>
          <p:spPr>
            <a:xfrm>
              <a:off x="7380377" y="3934002"/>
              <a:ext cx="1224071" cy="2267310"/>
            </a:xfrm>
            <a:prstGeom prst="rect">
              <a:avLst/>
            </a:prstGeom>
            <a:solidFill>
              <a:srgbClr val="DE9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dirty="0">
                  <a:solidFill>
                    <a:schemeClr val="tx1"/>
                  </a:solidFill>
                  <a:latin typeface="HY헤드라인M" panose="02030600000101010101" pitchFamily="18" charset="-127"/>
                  <a:ea typeface="HY헤드라인M" panose="02030600000101010101" pitchFamily="18" charset="-127"/>
                </a:rPr>
                <a:t>화학물질 관리법</a:t>
              </a:r>
              <a:endParaRPr lang="en-US" altLang="ko-KR" dirty="0">
                <a:solidFill>
                  <a:schemeClr val="tx1"/>
                </a:solidFill>
                <a:latin typeface="HY헤드라인M" panose="02030600000101010101" pitchFamily="18" charset="-127"/>
                <a:ea typeface="HY헤드라인M" panose="02030600000101010101" pitchFamily="18" charset="-127"/>
              </a:endParaRPr>
            </a:p>
            <a:p>
              <a:pPr algn="ctr">
                <a:spcBef>
                  <a:spcPts val="600"/>
                </a:spcBef>
                <a:defRPr/>
              </a:pPr>
              <a:r>
                <a:rPr lang="en-US" altLang="ko-KR" dirty="0">
                  <a:solidFill>
                    <a:schemeClr val="tx1"/>
                  </a:solidFill>
                  <a:latin typeface="HY헤드라인M" panose="02030600000101010101" pitchFamily="18" charset="-127"/>
                  <a:ea typeface="HY헤드라인M" panose="02030600000101010101" pitchFamily="18" charset="-127"/>
                </a:rPr>
                <a:t>(</a:t>
              </a:r>
              <a:r>
                <a:rPr lang="ko-KR" altLang="en-US" dirty="0">
                  <a:solidFill>
                    <a:schemeClr val="tx1"/>
                  </a:solidFill>
                  <a:latin typeface="HY헤드라인M" panose="02030600000101010101" pitchFamily="18" charset="-127"/>
                  <a:ea typeface="HY헤드라인M" panose="02030600000101010101" pitchFamily="18" charset="-127"/>
                </a:rPr>
                <a:t>화관법</a:t>
              </a:r>
              <a:r>
                <a:rPr lang="en-US" altLang="ko-KR" dirty="0">
                  <a:solidFill>
                    <a:schemeClr val="tx1"/>
                  </a:solidFill>
                  <a:latin typeface="HY헤드라인M" panose="02030600000101010101" pitchFamily="18" charset="-127"/>
                  <a:ea typeface="HY헤드라인M" panose="02030600000101010101" pitchFamily="18" charset="-127"/>
                </a:rPr>
                <a:t>)</a:t>
              </a:r>
              <a:endParaRPr lang="ko-KR" altLang="en-US" dirty="0">
                <a:solidFill>
                  <a:schemeClr val="tx1"/>
                </a:solidFill>
                <a:latin typeface="HY헤드라인M" panose="02030600000101010101" pitchFamily="18" charset="-127"/>
                <a:ea typeface="HY헤드라인M" panose="02030600000101010101" pitchFamily="18" charset="-127"/>
              </a:endParaRPr>
            </a:p>
          </p:txBody>
        </p:sp>
      </p:grpSp>
      <p:grpSp>
        <p:nvGrpSpPr>
          <p:cNvPr id="13319" name="그룹 27"/>
          <p:cNvGrpSpPr>
            <a:grpSpLocks/>
          </p:cNvGrpSpPr>
          <p:nvPr/>
        </p:nvGrpSpPr>
        <p:grpSpPr bwMode="auto">
          <a:xfrm>
            <a:off x="755650" y="5337175"/>
            <a:ext cx="2160588" cy="647700"/>
            <a:chOff x="899592" y="5553184"/>
            <a:chExt cx="2160240" cy="648128"/>
          </a:xfrm>
        </p:grpSpPr>
        <p:cxnSp>
          <p:nvCxnSpPr>
            <p:cNvPr id="40" name="직선 화살표 연결선 39"/>
            <p:cNvCxnSpPr>
              <a:endCxn id="41" idx="3"/>
            </p:cNvCxnSpPr>
            <p:nvPr/>
          </p:nvCxnSpPr>
          <p:spPr>
            <a:xfrm flipH="1" flipV="1">
              <a:off x="1691627" y="5877248"/>
              <a:ext cx="1368205" cy="0"/>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41" name="직사각형 40"/>
            <p:cNvSpPr/>
            <p:nvPr/>
          </p:nvSpPr>
          <p:spPr>
            <a:xfrm>
              <a:off x="899592" y="5553184"/>
              <a:ext cx="792035" cy="6481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ko-KR" altLang="en-US" dirty="0" err="1">
                  <a:solidFill>
                    <a:schemeClr val="tx1"/>
                  </a:solidFill>
                  <a:latin typeface="HY헤드라인M" panose="02030600000101010101" pitchFamily="18" charset="-127"/>
                  <a:ea typeface="HY헤드라인M" panose="02030600000101010101" pitchFamily="18" charset="-127"/>
                </a:rPr>
                <a:t>품공법</a:t>
              </a:r>
              <a:endParaRPr lang="ko-KR" altLang="en-US" dirty="0">
                <a:solidFill>
                  <a:schemeClr val="tx1"/>
                </a:solidFill>
                <a:latin typeface="HY헤드라인M" panose="02030600000101010101" pitchFamily="18" charset="-127"/>
                <a:ea typeface="HY헤드라인M" panose="02030600000101010101" pitchFamily="18" charset="-127"/>
              </a:endParaRPr>
            </a:p>
          </p:txBody>
        </p:sp>
      </p:grpSp>
      <p:cxnSp>
        <p:nvCxnSpPr>
          <p:cNvPr id="42" name="직선 화살표 연결선 41"/>
          <p:cNvCxnSpPr>
            <a:stCxn id="0" idx="3"/>
          </p:cNvCxnSpPr>
          <p:nvPr/>
        </p:nvCxnSpPr>
        <p:spPr>
          <a:xfrm>
            <a:off x="5867400" y="3644900"/>
            <a:ext cx="1368425" cy="1008063"/>
          </a:xfrm>
          <a:prstGeom prst="straightConnector1">
            <a:avLst/>
          </a:prstGeom>
          <a:ln w="2222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43" name="타원 42"/>
          <p:cNvSpPr/>
          <p:nvPr/>
        </p:nvSpPr>
        <p:spPr>
          <a:xfrm>
            <a:off x="1908175" y="1341438"/>
            <a:ext cx="647700" cy="460851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chemeClr val="tx1"/>
                </a:solidFill>
              </a:rPr>
              <a:t>~</a:t>
            </a:r>
          </a:p>
          <a:p>
            <a:pPr algn="ctr">
              <a:defRPr/>
            </a:pPr>
            <a:endParaRPr lang="en-US" altLang="ko-KR" dirty="0">
              <a:solidFill>
                <a:schemeClr val="tx1"/>
              </a:solidFill>
            </a:endParaRPr>
          </a:p>
          <a:p>
            <a:pPr algn="ctr">
              <a:defRPr/>
            </a:pPr>
            <a:r>
              <a:rPr lang="en-US" altLang="ko-KR" dirty="0">
                <a:solidFill>
                  <a:schemeClr val="tx1"/>
                </a:solidFill>
              </a:rPr>
              <a:t>2</a:t>
            </a:r>
          </a:p>
          <a:p>
            <a:pPr algn="ctr">
              <a:defRPr/>
            </a:pPr>
            <a:r>
              <a:rPr lang="en-US" altLang="ko-KR" dirty="0">
                <a:solidFill>
                  <a:schemeClr val="tx1"/>
                </a:solidFill>
              </a:rPr>
              <a:t>0</a:t>
            </a:r>
          </a:p>
          <a:p>
            <a:pPr algn="ctr">
              <a:defRPr/>
            </a:pPr>
            <a:r>
              <a:rPr lang="en-US" altLang="ko-KR" dirty="0">
                <a:solidFill>
                  <a:schemeClr val="tx1"/>
                </a:solidFill>
              </a:rPr>
              <a:t>1</a:t>
            </a:r>
          </a:p>
          <a:p>
            <a:pPr algn="ctr">
              <a:defRPr/>
            </a:pPr>
            <a:r>
              <a:rPr lang="en-US" altLang="ko-KR" dirty="0">
                <a:solidFill>
                  <a:schemeClr val="tx1"/>
                </a:solidFill>
              </a:rPr>
              <a:t>4</a:t>
            </a:r>
            <a:endParaRPr lang="ko-KR" altLang="en-US" dirty="0">
              <a:solidFill>
                <a:schemeClr val="tx1"/>
              </a:solidFill>
            </a:endParaRPr>
          </a:p>
        </p:txBody>
      </p:sp>
      <p:sp>
        <p:nvSpPr>
          <p:cNvPr id="44" name="타원 43"/>
          <p:cNvSpPr/>
          <p:nvPr/>
        </p:nvSpPr>
        <p:spPr>
          <a:xfrm>
            <a:off x="6227763" y="1341438"/>
            <a:ext cx="647700" cy="460851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schemeClr val="tx1"/>
                </a:solidFill>
              </a:rPr>
              <a:t>2</a:t>
            </a:r>
          </a:p>
          <a:p>
            <a:pPr algn="ctr">
              <a:defRPr/>
            </a:pPr>
            <a:r>
              <a:rPr lang="en-US" altLang="ko-KR" dirty="0">
                <a:solidFill>
                  <a:schemeClr val="tx1"/>
                </a:solidFill>
              </a:rPr>
              <a:t>0</a:t>
            </a:r>
          </a:p>
          <a:p>
            <a:pPr algn="ctr">
              <a:defRPr/>
            </a:pPr>
            <a:r>
              <a:rPr lang="en-US" altLang="ko-KR" dirty="0">
                <a:solidFill>
                  <a:schemeClr val="tx1"/>
                </a:solidFill>
              </a:rPr>
              <a:t>1</a:t>
            </a:r>
          </a:p>
          <a:p>
            <a:pPr algn="ctr">
              <a:defRPr/>
            </a:pPr>
            <a:r>
              <a:rPr lang="en-US" altLang="ko-KR" dirty="0">
                <a:solidFill>
                  <a:schemeClr val="tx1"/>
                </a:solidFill>
              </a:rPr>
              <a:t>5</a:t>
            </a:r>
          </a:p>
          <a:p>
            <a:pPr algn="ctr">
              <a:defRPr/>
            </a:pPr>
            <a:endParaRPr lang="en-US" altLang="ko-KR" dirty="0">
              <a:solidFill>
                <a:schemeClr val="tx1"/>
              </a:solidFill>
            </a:endParaRPr>
          </a:p>
          <a:p>
            <a:pPr algn="ctr">
              <a:defRPr/>
            </a:pPr>
            <a:r>
              <a:rPr lang="en-US" altLang="ko-KR" dirty="0">
                <a:solidFill>
                  <a:schemeClr val="tx1"/>
                </a:solidFill>
              </a:rPr>
              <a:t>~</a:t>
            </a:r>
            <a:endParaRPr lang="ko-KR" altLang="en-US"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서류기록∙보존과 자료보호</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50</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 52</a:t>
            </a:r>
            <a:r>
              <a:rPr kumimoji="0" lang="ko-KR" altLang="en-US" sz="2000"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sz="2000"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92163" name="모서리가 둥근 직사각형 10"/>
          <p:cNvSpPr>
            <a:spLocks noChangeArrowheads="1"/>
          </p:cNvSpPr>
          <p:nvPr/>
        </p:nvSpPr>
        <p:spPr bwMode="auto">
          <a:xfrm>
            <a:off x="395288" y="98107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서류의 기록</a:t>
            </a:r>
            <a:r>
              <a:rPr kumimoji="0" lang="ko-KR" altLang="en-US">
                <a:solidFill>
                  <a:srgbClr val="031CD7"/>
                </a:solidFill>
                <a:latin typeface="맑은 고딕" pitchFamily="50" charset="-127"/>
                <a:ea typeface="HY헤드라인M" pitchFamily="18" charset="-127"/>
                <a:cs typeface="Arial" pitchFamily="34" charset="0"/>
                <a:sym typeface="맑은 고딕" pitchFamily="50" charset="-127"/>
              </a:rPr>
              <a:t>∙</a:t>
            </a: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보존</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50</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92164" name="모서리가 둥근 직사각형 11"/>
          <p:cNvSpPr>
            <a:spLocks noChangeArrowheads="1"/>
          </p:cNvSpPr>
          <p:nvPr/>
        </p:nvSpPr>
        <p:spPr bwMode="auto">
          <a:xfrm>
            <a:off x="468313" y="1341438"/>
            <a:ext cx="8243887" cy="338137"/>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아래에 해당하는 자는 관련 서류를 </a:t>
            </a:r>
            <a:r>
              <a:rPr kumimoji="0" lang="en-US" altLang="ko-KR" sz="1600">
                <a:solidFill>
                  <a:srgbClr val="FF0000"/>
                </a:solidFill>
                <a:latin typeface="HY헤드라인M" pitchFamily="18" charset="-127"/>
                <a:ea typeface="HY헤드라인M" pitchFamily="18" charset="-127"/>
                <a:cs typeface="Arial" pitchFamily="34" charset="0"/>
                <a:sym typeface="맑은 고딕" pitchFamily="50" charset="-127"/>
              </a:rPr>
              <a:t>5</a:t>
            </a:r>
            <a:r>
              <a:rPr kumimoji="0" lang="ko-KR" altLang="en-US" sz="1600">
                <a:solidFill>
                  <a:srgbClr val="FF0000"/>
                </a:solidFill>
                <a:latin typeface="HY헤드라인M" pitchFamily="18" charset="-127"/>
                <a:ea typeface="HY헤드라인M" pitchFamily="18" charset="-127"/>
                <a:cs typeface="Arial" pitchFamily="34" charset="0"/>
                <a:sym typeface="맑은 고딕" pitchFamily="50" charset="-127"/>
              </a:rPr>
              <a:t>년간 </a:t>
            </a:r>
            <a:r>
              <a:rPr kumimoji="0" lang="ko-KR" altLang="en-US" sz="1600">
                <a:latin typeface="HY헤드라인M" pitchFamily="18" charset="-127"/>
                <a:ea typeface="HY헤드라인M" pitchFamily="18" charset="-127"/>
                <a:cs typeface="Arial" pitchFamily="34" charset="0"/>
                <a:sym typeface="맑은 고딕" pitchFamily="50" charset="-127"/>
              </a:rPr>
              <a:t>기록</a:t>
            </a:r>
            <a:r>
              <a:rPr kumimoji="0" lang="ko-KR" altLang="en-US" sz="1600">
                <a:latin typeface="맑은 고딕" pitchFamily="50"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보존하여야 함</a:t>
            </a:r>
            <a:endParaRPr kumimoji="0"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13" name="Group 4"/>
          <p:cNvGraphicFramePr>
            <a:graphicFrameLocks noGrp="1"/>
          </p:cNvGraphicFramePr>
          <p:nvPr/>
        </p:nvGraphicFramePr>
        <p:xfrm>
          <a:off x="684213" y="1700213"/>
          <a:ext cx="7812087" cy="2087562"/>
        </p:xfrm>
        <a:graphic>
          <a:graphicData uri="http://schemas.openxmlformats.org/drawingml/2006/table">
            <a:tbl>
              <a:tblPr/>
              <a:tblGrid>
                <a:gridCol w="7812087">
                  <a:extLst>
                    <a:ext uri="{9D8B030D-6E8A-4147-A177-3AD203B41FA5}">
                      <a16:colId xmlns:a16="http://schemas.microsoft.com/office/drawing/2014/main" val="20000"/>
                    </a:ext>
                  </a:extLst>
                </a:gridCol>
              </a:tblGrid>
              <a:tr h="2087562">
                <a:tc>
                  <a:txBody>
                    <a:bodyPr/>
                    <a:lstStyle/>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9</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화학물질확인을 한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18</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 단서에 따라 금지물질의 제조</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판매 허가를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3.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19</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조에 따른 허가물질의 제조</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사용 허가를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제한물질의 수입허가를 받은 자나 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유독물질의 수입신고를 한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5.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항에 따라 제한물질</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금지물질의 수출승인을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6.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28</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 본문에 따라 유해화학물질 영업허가를 받은 자</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7.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40</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조에 따라 사고대비물질을 취급하는 자</a:t>
                      </a:r>
                      <a:endParaRPr lang="ko-KR" altLang="en-US" sz="140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1" marR="32400" marT="71977"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92171" name="모서리가 둥근 직사각형 13"/>
          <p:cNvSpPr>
            <a:spLocks noChangeArrowheads="1"/>
          </p:cNvSpPr>
          <p:nvPr/>
        </p:nvSpPr>
        <p:spPr bwMode="auto">
          <a:xfrm>
            <a:off x="468313" y="3860800"/>
            <a:ext cx="8243887" cy="338138"/>
          </a:xfrm>
          <a:prstGeom prst="roundRect">
            <a:avLst>
              <a:gd name="adj" fmla="val 0"/>
            </a:avLst>
          </a:prstGeom>
          <a:noFill/>
          <a:ln w="9525">
            <a:noFill/>
            <a:round/>
            <a:headEnd/>
            <a:tailEnd/>
          </a:ln>
        </p:spPr>
        <p:txBody>
          <a:bodyPr lIns="216000">
            <a:spAutoFit/>
          </a:bodyPr>
          <a:lstStyle/>
          <a:p>
            <a:pPr marL="215900" indent="-215900" defTabSz="1042988" eaLnBrk="0" hangingPunct="0">
              <a:spcAft>
                <a:spcPts val="600"/>
              </a:spcAft>
              <a:buSzPct val="85000"/>
              <a:buFont typeface="Arial" pitchFamily="34" charset="0"/>
              <a:buChar char="•"/>
            </a:pPr>
            <a:r>
              <a:rPr kumimoji="0" lang="ko-KR" altLang="en-US" sz="1600">
                <a:latin typeface="HY헤드라인M" pitchFamily="18" charset="-127"/>
                <a:ea typeface="HY헤드라인M" pitchFamily="18" charset="-127"/>
                <a:cs typeface="Arial" pitchFamily="34" charset="0"/>
                <a:sym typeface="맑은 고딕" pitchFamily="50" charset="-127"/>
              </a:rPr>
              <a:t>보존해야 할  서류</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전산서류를 포함</a:t>
            </a:r>
            <a:r>
              <a:rPr kumimoji="0" lang="en-US" altLang="ko-KR" sz="1600">
                <a:latin typeface="HY헤드라인M" pitchFamily="18" charset="-127"/>
                <a:ea typeface="HY헤드라인M" pitchFamily="18" charset="-127"/>
                <a:cs typeface="Arial" pitchFamily="34" charset="0"/>
                <a:sym typeface="맑은 고딕" pitchFamily="50" charset="-127"/>
              </a:rPr>
              <a:t>)</a:t>
            </a:r>
            <a:r>
              <a:rPr kumimoji="0" lang="ko-KR" altLang="en-US" sz="1600">
                <a:latin typeface="HY헤드라인M" pitchFamily="18" charset="-127"/>
                <a:ea typeface="HY헤드라인M" pitchFamily="18" charset="-127"/>
                <a:cs typeface="Arial" pitchFamily="34" charset="0"/>
                <a:sym typeface="맑은 고딕" pitchFamily="50" charset="-127"/>
              </a:rPr>
              <a:t>는 아래와 같음</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규칙</a:t>
            </a:r>
            <a:r>
              <a:rPr kumimoji="0" lang="en-US" altLang="ko-KR" sz="1200">
                <a:latin typeface="HY헤드라인M" pitchFamily="18" charset="-127"/>
                <a:ea typeface="HY헤드라인M" pitchFamily="18" charset="-127"/>
                <a:cs typeface="Arial" pitchFamily="34" charset="0"/>
                <a:sym typeface="맑은 고딕" pitchFamily="50" charset="-127"/>
              </a:rPr>
              <a:t>56</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p>
        </p:txBody>
      </p:sp>
      <p:graphicFrame>
        <p:nvGraphicFramePr>
          <p:cNvPr id="15" name="Group 4"/>
          <p:cNvGraphicFramePr>
            <a:graphicFrameLocks noGrp="1"/>
          </p:cNvGraphicFramePr>
          <p:nvPr/>
        </p:nvGraphicFramePr>
        <p:xfrm>
          <a:off x="684213" y="4221163"/>
          <a:ext cx="7812087" cy="863600"/>
        </p:xfrm>
        <a:graphic>
          <a:graphicData uri="http://schemas.openxmlformats.org/drawingml/2006/table">
            <a:tbl>
              <a:tblPr/>
              <a:tblGrid>
                <a:gridCol w="7812087">
                  <a:extLst>
                    <a:ext uri="{9D8B030D-6E8A-4147-A177-3AD203B41FA5}">
                      <a16:colId xmlns:a16="http://schemas.microsoft.com/office/drawing/2014/main" val="20000"/>
                    </a:ext>
                  </a:extLst>
                </a:gridCol>
              </a:tblGrid>
              <a:tr h="863600">
                <a:tc>
                  <a:txBody>
                    <a:bodyPr/>
                    <a:lstStyle/>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1.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화학물질의 성분명세서</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확인증명서 및 제조자</a:t>
                      </a:r>
                      <a:r>
                        <a:rPr lang="ko-KR" altLang="en-US" sz="1400" kern="1200" dirty="0" smtClean="0">
                          <a:solidFill>
                            <a:schemeClr val="tx1"/>
                          </a:solidFill>
                          <a:effectLst/>
                          <a:latin typeface="맑은 고딕"/>
                          <a:ea typeface="맑은 고딕"/>
                          <a:cs typeface="+mn-cs"/>
                        </a:rPr>
                        <a:t>∙</a:t>
                      </a:r>
                      <a:r>
                        <a:rPr lang="ko-KR" altLang="en-US" sz="1400" kern="1200" dirty="0" err="1" smtClean="0">
                          <a:solidFill>
                            <a:schemeClr val="tx1"/>
                          </a:solidFill>
                          <a:effectLst/>
                          <a:latin typeface="HY헤드라인M" panose="02030600000101010101" pitchFamily="18" charset="-127"/>
                          <a:ea typeface="HY헤드라인M" panose="02030600000101010101" pitchFamily="18" charset="-127"/>
                          <a:cs typeface="+mn-cs"/>
                        </a:rPr>
                        <a:t>수출자</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 또는 수입대행자가 제공하는 화학물질 확인관련 서류</a:t>
                      </a:r>
                    </a:p>
                    <a:p>
                      <a:pPr marL="180000" indent="-180000" fontAlgn="base" latinLnBrk="1">
                        <a:spcAft>
                          <a:spcPts val="300"/>
                        </a:spcAft>
                      </a:pP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2. </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수입신고확인증 등 수입 관련 서류</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r>
                        <a:rPr lang="ko-KR" altLang="en-US" sz="1400" kern="1200" dirty="0" smtClean="0">
                          <a:solidFill>
                            <a:schemeClr val="tx1"/>
                          </a:solidFill>
                          <a:effectLst/>
                          <a:latin typeface="HY헤드라인M" panose="02030600000101010101" pitchFamily="18" charset="-127"/>
                          <a:ea typeface="HY헤드라인M" panose="02030600000101010101" pitchFamily="18" charset="-127"/>
                          <a:cs typeface="+mn-cs"/>
                        </a:rPr>
                        <a:t>수입의 경우만 해당</a:t>
                      </a:r>
                      <a:r>
                        <a:rPr lang="en-US" altLang="ko-KR" sz="1400" kern="1200" dirty="0" smtClean="0">
                          <a:solidFill>
                            <a:schemeClr val="tx1"/>
                          </a:solidFill>
                          <a:effectLst/>
                          <a:latin typeface="HY헤드라인M" panose="02030600000101010101" pitchFamily="18" charset="-127"/>
                          <a:ea typeface="HY헤드라인M" panose="02030600000101010101" pitchFamily="18" charset="-127"/>
                          <a:cs typeface="+mn-cs"/>
                        </a:rPr>
                        <a:t>)</a:t>
                      </a:r>
                      <a:endParaRPr lang="ko-KR" altLang="en-US" sz="1400" kern="1200" dirty="0">
                        <a:solidFill>
                          <a:schemeClr val="tx1"/>
                        </a:solidFill>
                        <a:effectLst/>
                        <a:latin typeface="HY헤드라인M" panose="02030600000101010101" pitchFamily="18" charset="-127"/>
                        <a:ea typeface="HY헤드라인M" panose="02030600000101010101" pitchFamily="18" charset="-127"/>
                        <a:cs typeface="+mn-cs"/>
                      </a:endParaRPr>
                    </a:p>
                  </a:txBody>
                  <a:tcPr marL="108001" marR="32400" marT="71959"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92178" name="모서리가 둥근 직사각형 15"/>
          <p:cNvSpPr>
            <a:spLocks noChangeArrowheads="1"/>
          </p:cNvSpPr>
          <p:nvPr/>
        </p:nvSpPr>
        <p:spPr bwMode="auto">
          <a:xfrm>
            <a:off x="395288" y="52546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Clr>
                <a:srgbClr val="031CD7"/>
              </a:buClr>
              <a:buSzPct val="85000"/>
              <a:buFont typeface="Wingdings" pitchFamily="2" charset="2"/>
              <a:buChar char="v"/>
            </a:pPr>
            <a:r>
              <a:rPr kumimoji="0" lang="ko-KR" altLang="en-US">
                <a:solidFill>
                  <a:srgbClr val="031CD7"/>
                </a:solidFill>
                <a:latin typeface="HY헤드라인M" pitchFamily="18" charset="-127"/>
                <a:ea typeface="HY헤드라인M" pitchFamily="18" charset="-127"/>
                <a:cs typeface="Arial" pitchFamily="34" charset="0"/>
                <a:sym typeface="맑은 고딕" pitchFamily="50" charset="-127"/>
              </a:rPr>
              <a:t>자료의 보호</a:t>
            </a:r>
            <a:r>
              <a:rPr kumimoji="0" lang="en-US" altLang="ko-KR" sz="1200">
                <a:latin typeface="HY헤드라인M" pitchFamily="18" charset="-127"/>
                <a:ea typeface="HY헤드라인M" pitchFamily="18" charset="-127"/>
                <a:cs typeface="Arial" pitchFamily="34" charset="0"/>
                <a:sym typeface="맑은 고딕" pitchFamily="50" charset="-127"/>
              </a:rPr>
              <a:t>(</a:t>
            </a:r>
            <a:r>
              <a:rPr kumimoji="0" lang="ko-KR" altLang="en-US" sz="1200">
                <a:latin typeface="HY헤드라인M" pitchFamily="18" charset="-127"/>
                <a:ea typeface="HY헤드라인M" pitchFamily="18" charset="-127"/>
                <a:cs typeface="Arial" pitchFamily="34" charset="0"/>
                <a:sym typeface="맑은 고딕" pitchFamily="50" charset="-127"/>
              </a:rPr>
              <a:t>법</a:t>
            </a:r>
            <a:r>
              <a:rPr kumimoji="0" lang="en-US" altLang="ko-KR" sz="1200">
                <a:latin typeface="HY헤드라인M" pitchFamily="18" charset="-127"/>
                <a:ea typeface="HY헤드라인M" pitchFamily="18" charset="-127"/>
                <a:cs typeface="Arial" pitchFamily="34" charset="0"/>
                <a:sym typeface="맑은 고딕" pitchFamily="50" charset="-127"/>
              </a:rPr>
              <a:t>52</a:t>
            </a:r>
            <a:r>
              <a:rPr kumimoji="0" lang="ko-KR" altLang="en-US" sz="1200">
                <a:latin typeface="HY헤드라인M" pitchFamily="18" charset="-127"/>
                <a:ea typeface="HY헤드라인M" pitchFamily="18" charset="-127"/>
                <a:cs typeface="Arial" pitchFamily="34" charset="0"/>
                <a:sym typeface="맑은 고딕" pitchFamily="50" charset="-127"/>
              </a:rPr>
              <a:t>조</a:t>
            </a:r>
            <a:r>
              <a:rPr kumimoji="0" lang="en-US" altLang="ko-KR" sz="1200">
                <a:latin typeface="HY헤드라인M" pitchFamily="18" charset="-127"/>
                <a:ea typeface="HY헤드라인M" pitchFamily="18" charset="-127"/>
                <a:cs typeface="Arial" pitchFamily="34" charset="0"/>
                <a:sym typeface="맑은 고딕" pitchFamily="50" charset="-127"/>
              </a:rPr>
              <a:t>)</a:t>
            </a:r>
            <a:endParaRPr kumimoji="0" lang="en-US" altLang="ko-KR" sz="1000">
              <a:latin typeface="HY헤드라인M" pitchFamily="18" charset="-127"/>
              <a:ea typeface="HY헤드라인M" pitchFamily="18" charset="-127"/>
              <a:cs typeface="Arial" pitchFamily="34" charset="0"/>
              <a:sym typeface="맑은 고딕" pitchFamily="50" charset="-127"/>
            </a:endParaRPr>
          </a:p>
        </p:txBody>
      </p:sp>
      <p:sp>
        <p:nvSpPr>
          <p:cNvPr id="92179" name="모서리가 둥근 직사각형 16"/>
          <p:cNvSpPr>
            <a:spLocks noChangeArrowheads="1"/>
          </p:cNvSpPr>
          <p:nvPr/>
        </p:nvSpPr>
        <p:spPr bwMode="auto">
          <a:xfrm>
            <a:off x="468313" y="5614988"/>
            <a:ext cx="8351837" cy="909637"/>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법에 따라 자료 제출한 자가 자료보호를 요청하면 </a:t>
            </a:r>
            <a:r>
              <a:rPr kumimoji="0" lang="en-US" altLang="ko-KR" sz="1400">
                <a:latin typeface="HY헤드라인M" pitchFamily="18" charset="-127"/>
                <a:ea typeface="HY헤드라인M" pitchFamily="18" charset="-127"/>
                <a:cs typeface="Arial" pitchFamily="34" charset="0"/>
                <a:sym typeface="맑은 고딕" pitchFamily="50" charset="-127"/>
              </a:rPr>
              <a:t>5</a:t>
            </a:r>
            <a:r>
              <a:rPr kumimoji="0" lang="ko-KR" altLang="en-US" sz="1400">
                <a:latin typeface="HY헤드라인M" pitchFamily="18" charset="-127"/>
                <a:ea typeface="HY헤드라인M" pitchFamily="18" charset="-127"/>
                <a:cs typeface="Arial" pitchFamily="34" charset="0"/>
                <a:sym typeface="맑은 고딕" pitchFamily="50" charset="-127"/>
              </a:rPr>
              <a:t>년간</a:t>
            </a:r>
            <a:r>
              <a:rPr kumimoji="0" lang="en-US" altLang="ko-KR" sz="1400">
                <a:latin typeface="HY헤드라인M" pitchFamily="18" charset="-127"/>
                <a:ea typeface="HY헤드라인M" pitchFamily="18" charset="-127"/>
                <a:cs typeface="Arial" pitchFamily="34" charset="0"/>
                <a:sym typeface="맑은 고딕" pitchFamily="50" charset="-127"/>
              </a:rPr>
              <a:t>(1</a:t>
            </a:r>
            <a:r>
              <a:rPr kumimoji="0" lang="ko-KR" altLang="en-US" sz="1400">
                <a:latin typeface="HY헤드라인M" pitchFamily="18" charset="-127"/>
                <a:ea typeface="HY헤드라인M" pitchFamily="18" charset="-127"/>
                <a:cs typeface="Arial" pitchFamily="34" charset="0"/>
                <a:sym typeface="맑은 고딕" pitchFamily="50" charset="-127"/>
              </a:rPr>
              <a:t>회에 한하여 </a:t>
            </a:r>
            <a:r>
              <a:rPr kumimoji="0" lang="en-US" altLang="ko-KR" sz="1400">
                <a:latin typeface="HY헤드라인M" pitchFamily="18" charset="-127"/>
                <a:ea typeface="HY헤드라인M" pitchFamily="18" charset="-127"/>
                <a:cs typeface="Arial" pitchFamily="34" charset="0"/>
                <a:sym typeface="맑은 고딕" pitchFamily="50" charset="-127"/>
              </a:rPr>
              <a:t>5</a:t>
            </a:r>
            <a:r>
              <a:rPr kumimoji="0" lang="ko-KR" altLang="en-US" sz="1400">
                <a:latin typeface="HY헤드라인M" pitchFamily="18" charset="-127"/>
                <a:ea typeface="HY헤드라인M" pitchFamily="18" charset="-127"/>
                <a:cs typeface="Arial" pitchFamily="34" charset="0"/>
                <a:sym typeface="맑은 고딕" pitchFamily="50" charset="-127"/>
              </a:rPr>
              <a:t>년 연장</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보호</a:t>
            </a:r>
            <a:endParaRPr kumimoji="0" lang="en-US" altLang="ko-KR" sz="14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kumimoji="0" lang="ko-KR" altLang="en-US" sz="1400">
                <a:latin typeface="HY헤드라인M" pitchFamily="18" charset="-127"/>
                <a:ea typeface="HY헤드라인M" pitchFamily="18" charset="-127"/>
                <a:cs typeface="Arial" pitchFamily="34" charset="0"/>
                <a:sym typeface="맑은 고딕" pitchFamily="50" charset="-127"/>
              </a:rPr>
              <a:t>다만</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국내외 공개된 자료</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화학물질의 상용명칭 또는 상품명</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사용용도</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취급량</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취급시 주의사항</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사고대응방법</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물리화학적 특성</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유해성</a:t>
            </a:r>
            <a:r>
              <a:rPr kumimoji="0" lang="en-US" altLang="ko-KR" sz="1400">
                <a:latin typeface="HY헤드라인M" pitchFamily="18" charset="-127"/>
                <a:ea typeface="HY헤드라인M" pitchFamily="18" charset="-127"/>
                <a:cs typeface="Arial" pitchFamily="34" charset="0"/>
                <a:sym typeface="맑은 고딕" pitchFamily="50" charset="-127"/>
              </a:rPr>
              <a:t>, </a:t>
            </a:r>
            <a:r>
              <a:rPr kumimoji="0" lang="ko-KR" altLang="en-US" sz="1400">
                <a:latin typeface="HY헤드라인M" pitchFamily="18" charset="-127"/>
                <a:ea typeface="HY헤드라인M" pitchFamily="18" charset="-127"/>
                <a:cs typeface="Arial" pitchFamily="34" charset="0"/>
                <a:sym typeface="맑은 고딕" pitchFamily="50" charset="-127"/>
              </a:rPr>
              <a:t>환경배출량 자료 등은 제외</a:t>
            </a:r>
            <a:endParaRPr kumimoji="0" lang="en-US" altLang="ko-KR" sz="14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srcRect/>
          <a:stretch>
            <a:fillRect/>
          </a:stretch>
        </p:blipFill>
        <p:spPr bwMode="auto">
          <a:xfrm>
            <a:off x="714375" y="1673225"/>
            <a:ext cx="7429500" cy="50419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a:spcAft>
                <a:spcPts val="0"/>
              </a:spcAft>
              <a:defRPr/>
            </a:pP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참고</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유해화학물질 확인 방법 </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93188" name="모서리가 둥근 직사각형 3"/>
          <p:cNvSpPr>
            <a:spLocks noChangeArrowheads="1"/>
          </p:cNvSpPr>
          <p:nvPr/>
        </p:nvSpPr>
        <p:spPr bwMode="auto">
          <a:xfrm>
            <a:off x="79375" y="857250"/>
            <a:ext cx="8778875" cy="396875"/>
          </a:xfrm>
          <a:prstGeom prst="roundRect">
            <a:avLst>
              <a:gd name="adj" fmla="val 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latin typeface="HY헤드라인M" pitchFamily="18" charset="-127"/>
                <a:ea typeface="HY헤드라인M" pitchFamily="18" charset="-127"/>
                <a:cs typeface="Arial" pitchFamily="34" charset="0"/>
                <a:sym typeface="맑은 고딕" pitchFamily="50" charset="-127"/>
              </a:rPr>
              <a:t>환경부고시 제</a:t>
            </a:r>
            <a:r>
              <a:rPr lang="en-US" altLang="ko-KR">
                <a:latin typeface="HY헤드라인M" pitchFamily="18" charset="-127"/>
                <a:ea typeface="HY헤드라인M" pitchFamily="18" charset="-127"/>
                <a:cs typeface="Arial" pitchFamily="34" charset="0"/>
                <a:sym typeface="맑은 고딕" pitchFamily="50" charset="-127"/>
              </a:rPr>
              <a:t>2016-2</a:t>
            </a:r>
            <a:r>
              <a:rPr lang="ko-KR" altLang="en-US">
                <a:latin typeface="HY헤드라인M" pitchFamily="18" charset="-127"/>
                <a:ea typeface="HY헤드라인M" pitchFamily="18" charset="-127"/>
                <a:cs typeface="Arial" pitchFamily="34" charset="0"/>
                <a:sym typeface="맑은 고딕" pitchFamily="50" charset="-127"/>
              </a:rPr>
              <a:t>호「유독물질</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a:latin typeface="HY헤드라인M" pitchFamily="18" charset="-127"/>
                <a:ea typeface="HY헤드라인M" pitchFamily="18" charset="-127"/>
                <a:cs typeface="Arial" pitchFamily="34" charset="0"/>
              </a:rPr>
              <a:t>유독물질 및 제한물질</a:t>
            </a:r>
            <a:r>
              <a:rPr lang="en-US" altLang="ko-KR">
                <a:latin typeface="HY헤드라인M" pitchFamily="18" charset="-127"/>
                <a:ea typeface="HY헤드라인M" pitchFamily="18" charset="-127"/>
                <a:cs typeface="Arial" pitchFamily="34" charset="0"/>
              </a:rPr>
              <a:t>·</a:t>
            </a:r>
            <a:r>
              <a:rPr lang="ko-KR" altLang="en-US">
                <a:latin typeface="HY헤드라인M" pitchFamily="18" charset="-127"/>
                <a:ea typeface="HY헤드라인M" pitchFamily="18" charset="-127"/>
                <a:cs typeface="Arial" pitchFamily="34" charset="0"/>
              </a:rPr>
              <a:t>금지물질의 지정」</a:t>
            </a:r>
            <a:endParaRPr lang="en-US" altLang="ko-KR">
              <a:latin typeface="HY헤드라인M" pitchFamily="18" charset="-127"/>
              <a:ea typeface="HY헤드라인M" pitchFamily="18" charset="-127"/>
              <a:cs typeface="Arial" pitchFamily="34" charset="0"/>
            </a:endParaRPr>
          </a:p>
        </p:txBody>
      </p:sp>
      <p:sp>
        <p:nvSpPr>
          <p:cNvPr id="8" name="타원 7"/>
          <p:cNvSpPr/>
          <p:nvPr/>
        </p:nvSpPr>
        <p:spPr>
          <a:xfrm>
            <a:off x="7143750" y="5976938"/>
            <a:ext cx="928688" cy="642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9" name="직사각형 8"/>
          <p:cNvSpPr/>
          <p:nvPr/>
        </p:nvSpPr>
        <p:spPr>
          <a:xfrm>
            <a:off x="5214938" y="5429250"/>
            <a:ext cx="1643062" cy="500063"/>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93191" name="모서리가 둥근 직사각형 30"/>
          <p:cNvSpPr>
            <a:spLocks noChangeArrowheads="1"/>
          </p:cNvSpPr>
          <p:nvPr/>
        </p:nvSpPr>
        <p:spPr bwMode="auto">
          <a:xfrm>
            <a:off x="5000625" y="4873625"/>
            <a:ext cx="2286000" cy="373063"/>
          </a:xfrm>
          <a:prstGeom prst="roundRect">
            <a:avLst>
              <a:gd name="adj" fmla="val 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pPr>
            <a:r>
              <a:rPr lang="ko-KR" altLang="en-US" sz="1400">
                <a:solidFill>
                  <a:srgbClr val="0033CC"/>
                </a:solidFill>
                <a:latin typeface="HY헤드라인M" pitchFamily="18" charset="-127"/>
                <a:ea typeface="HY헤드라인M" pitchFamily="18" charset="-127"/>
                <a:cs typeface="Arial" pitchFamily="34" charset="0"/>
                <a:sym typeface="맑은 고딕" pitchFamily="50" charset="-127"/>
              </a:rPr>
              <a:t>유해화학물질에 해당</a:t>
            </a:r>
            <a:endParaRPr lang="en-US" altLang="ko-KR" sz="1400">
              <a:solidFill>
                <a:srgbClr val="0033CC"/>
              </a:solidFill>
              <a:latin typeface="HY헤드라인M" pitchFamily="18" charset="-127"/>
              <a:ea typeface="HY헤드라인M" pitchFamily="18" charset="-127"/>
              <a:cs typeface="Arial" pitchFamily="34" charset="0"/>
              <a:sym typeface="맑은 고딕" pitchFamily="50" charset="-127"/>
            </a:endParaRPr>
          </a:p>
        </p:txBody>
      </p:sp>
      <p:cxnSp>
        <p:nvCxnSpPr>
          <p:cNvPr id="13" name="직선 화살표 연결선 12"/>
          <p:cNvCxnSpPr/>
          <p:nvPr/>
        </p:nvCxnSpPr>
        <p:spPr>
          <a:xfrm rot="5400000">
            <a:off x="5180012" y="5249863"/>
            <a:ext cx="214313" cy="1588"/>
          </a:xfrm>
          <a:prstGeom prst="straightConnector1">
            <a:avLst/>
          </a:prstGeom>
          <a:ln w="9525" cmpd="sng">
            <a:solidFill>
              <a:srgbClr val="0033CC"/>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3193" name="모서리가 둥근 직사각형 30"/>
          <p:cNvSpPr>
            <a:spLocks noChangeArrowheads="1"/>
          </p:cNvSpPr>
          <p:nvPr/>
        </p:nvSpPr>
        <p:spPr bwMode="auto">
          <a:xfrm>
            <a:off x="7929563" y="5715000"/>
            <a:ext cx="714375" cy="333375"/>
          </a:xfrm>
          <a:prstGeom prst="roundRect">
            <a:avLst>
              <a:gd name="adj" fmla="val 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pPr>
            <a:r>
              <a:rPr lang="ko-KR" altLang="en-US" sz="1400">
                <a:solidFill>
                  <a:srgbClr val="FF0000"/>
                </a:solidFill>
                <a:latin typeface="HY헤드라인M" pitchFamily="18" charset="-127"/>
                <a:ea typeface="HY헤드라인M" pitchFamily="18" charset="-127"/>
                <a:cs typeface="Arial" pitchFamily="34" charset="0"/>
                <a:sym typeface="맑은 고딕" pitchFamily="50" charset="-127"/>
              </a:rPr>
              <a:t>클릭</a:t>
            </a:r>
            <a:endParaRPr lang="en-US" altLang="ko-KR" sz="1400">
              <a:solidFill>
                <a:srgbClr val="FF0000"/>
              </a:solidFill>
              <a:latin typeface="HY헤드라인M" pitchFamily="18" charset="-127"/>
              <a:ea typeface="HY헤드라인M" pitchFamily="18" charset="-127"/>
              <a:cs typeface="Arial" pitchFamily="34" charset="0"/>
              <a:sym typeface="맑은 고딕" pitchFamily="50" charset="-127"/>
            </a:endParaRPr>
          </a:p>
        </p:txBody>
      </p:sp>
      <p:cxnSp>
        <p:nvCxnSpPr>
          <p:cNvPr id="16" name="직선 화살표 연결선 15"/>
          <p:cNvCxnSpPr>
            <a:stCxn id="93193" idx="2"/>
          </p:cNvCxnSpPr>
          <p:nvPr/>
        </p:nvCxnSpPr>
        <p:spPr>
          <a:xfrm rot="5400000">
            <a:off x="8108156" y="6084094"/>
            <a:ext cx="214313" cy="142875"/>
          </a:xfrm>
          <a:prstGeom prst="straightConnector1">
            <a:avLst/>
          </a:prstGeom>
          <a:ln w="9525"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3195" name="모서리가 둥근 직사각형 3"/>
          <p:cNvSpPr>
            <a:spLocks noChangeArrowheads="1"/>
          </p:cNvSpPr>
          <p:nvPr/>
        </p:nvSpPr>
        <p:spPr bwMode="auto">
          <a:xfrm>
            <a:off x="71438" y="1214438"/>
            <a:ext cx="8064500" cy="360362"/>
          </a:xfrm>
          <a:prstGeom prst="roundRect">
            <a:avLst>
              <a:gd name="adj" fmla="val 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dirty="0">
                <a:latin typeface="HY헤드라인M" pitchFamily="18" charset="-127"/>
                <a:ea typeface="HY헤드라인M" pitchFamily="18" charset="-127"/>
                <a:cs typeface="Arial" pitchFamily="34" charset="0"/>
                <a:sym typeface="맑은 고딕" pitchFamily="50" charset="-127"/>
              </a:rPr>
              <a:t>화학물질정보시스템</a:t>
            </a:r>
            <a:r>
              <a:rPr lang="en-US" altLang="ko-KR" dirty="0">
                <a:solidFill>
                  <a:srgbClr val="0033CC"/>
                </a:solidFill>
                <a:latin typeface="HY헤드라인M" pitchFamily="18" charset="-127"/>
                <a:ea typeface="HY헤드라인M" pitchFamily="18" charset="-127"/>
                <a:cs typeface="Arial" pitchFamily="34" charset="0"/>
                <a:sym typeface="맑은 고딕" pitchFamily="50" charset="-127"/>
              </a:rPr>
              <a:t>(http</a:t>
            </a:r>
            <a:r>
              <a:rPr lang="en-US" altLang="ko-KR" dirty="0" smtClean="0">
                <a:solidFill>
                  <a:srgbClr val="0033CC"/>
                </a:solidFill>
                <a:latin typeface="HY헤드라인M" pitchFamily="18" charset="-127"/>
                <a:ea typeface="HY헤드라인M" pitchFamily="18" charset="-127"/>
                <a:cs typeface="Arial" pitchFamily="34" charset="0"/>
                <a:sym typeface="맑은 고딕" pitchFamily="50" charset="-127"/>
              </a:rPr>
              <a:t>://icis.me.go.kr/main.do) </a:t>
            </a:r>
            <a:r>
              <a:rPr lang="ko-KR" altLang="en-US" dirty="0">
                <a:latin typeface="HY헤드라인M" pitchFamily="18" charset="-127"/>
                <a:ea typeface="HY헤드라인M" pitchFamily="18" charset="-127"/>
                <a:cs typeface="Arial" pitchFamily="34" charset="0"/>
                <a:sym typeface="맑은 고딕" pitchFamily="50" charset="-127"/>
              </a:rPr>
              <a:t>에서 검색</a:t>
            </a:r>
            <a:r>
              <a:rPr lang="en-US" altLang="ko-KR" dirty="0">
                <a:latin typeface="HY헤드라인M" pitchFamily="18" charset="-127"/>
                <a:ea typeface="HY헤드라인M" pitchFamily="18" charset="-127"/>
                <a:cs typeface="Arial" pitchFamily="34" charset="0"/>
                <a:sym typeface="맑은 고딕" pitchFamily="50" charset="-127"/>
              </a:rPr>
              <a:t> </a:t>
            </a:r>
            <a:endParaRPr lang="en-US" altLang="ko-KR" sz="1000" dirty="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a:spcAft>
                <a:spcPts val="0"/>
              </a:spcAft>
              <a:defRPr/>
            </a:pP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참고</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유해화학물질 확인 방법 </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pic>
        <p:nvPicPr>
          <p:cNvPr id="159746" name="Picture 2"/>
          <p:cNvPicPr>
            <a:picLocks noChangeAspect="1" noChangeArrowheads="1"/>
          </p:cNvPicPr>
          <p:nvPr/>
        </p:nvPicPr>
        <p:blipFill>
          <a:blip r:embed="rId2"/>
          <a:srcRect/>
          <a:stretch>
            <a:fillRect/>
          </a:stretch>
        </p:blipFill>
        <p:spPr bwMode="auto">
          <a:xfrm>
            <a:off x="471488" y="1709738"/>
            <a:ext cx="8201025" cy="34385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 name="직사각형 5"/>
          <p:cNvSpPr/>
          <p:nvPr/>
        </p:nvSpPr>
        <p:spPr>
          <a:xfrm>
            <a:off x="785813" y="3786188"/>
            <a:ext cx="7500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94213" name="모서리가 둥근 직사각형 30"/>
          <p:cNvSpPr>
            <a:spLocks noChangeArrowheads="1"/>
          </p:cNvSpPr>
          <p:nvPr/>
        </p:nvSpPr>
        <p:spPr bwMode="auto">
          <a:xfrm>
            <a:off x="357188" y="1071563"/>
            <a:ext cx="7858125" cy="452437"/>
          </a:xfrm>
          <a:prstGeom prst="roundRect">
            <a:avLst>
              <a:gd name="adj" fmla="val 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pPr>
            <a:r>
              <a:rPr lang="en-US" altLang="ko-KR">
                <a:latin typeface="HY헤드라인M" pitchFamily="18" charset="-127"/>
                <a:ea typeface="HY헤드라인M" pitchFamily="18" charset="-127"/>
                <a:cs typeface="Arial" pitchFamily="34" charset="0"/>
                <a:sym typeface="맑은 고딕" pitchFamily="50" charset="-127"/>
              </a:rPr>
              <a:t>※</a:t>
            </a:r>
            <a:r>
              <a:rPr lang="ko-KR" altLang="en-US">
                <a:latin typeface="HY헤드라인M" pitchFamily="18" charset="-127"/>
                <a:ea typeface="HY헤드라인M" pitchFamily="18" charset="-127"/>
                <a:cs typeface="Arial" pitchFamily="34" charset="0"/>
                <a:sym typeface="맑은 고딕" pitchFamily="50" charset="-127"/>
              </a:rPr>
              <a:t> 유해화학물질에 해당하는 경우 함량정보 확인</a:t>
            </a:r>
            <a:endParaRPr lang="en-US" altLang="ko-KR">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3"/>
          <a:srcRect/>
          <a:stretch>
            <a:fillRect/>
          </a:stretch>
        </p:blipFill>
        <p:spPr bwMode="auto">
          <a:xfrm>
            <a:off x="619125" y="1381125"/>
            <a:ext cx="7953375" cy="49768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a:spcAft>
                <a:spcPts val="0"/>
              </a:spcAft>
              <a:defRPr/>
            </a:pP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참고</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법령 검색 방법 </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95236" name="모서리가 둥근 직사각형 3"/>
          <p:cNvSpPr>
            <a:spLocks noChangeArrowheads="1"/>
          </p:cNvSpPr>
          <p:nvPr/>
        </p:nvSpPr>
        <p:spPr bwMode="auto">
          <a:xfrm>
            <a:off x="79375" y="92868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latin typeface="HY헤드라인M" pitchFamily="18" charset="-127"/>
                <a:ea typeface="HY헤드라인M" pitchFamily="18" charset="-127"/>
                <a:cs typeface="Arial" pitchFamily="34" charset="0"/>
                <a:sym typeface="맑은 고딕" pitchFamily="50" charset="-127"/>
              </a:rPr>
              <a:t>국가법령정보센터</a:t>
            </a:r>
            <a:r>
              <a:rPr lang="en-US" altLang="ko-KR">
                <a:latin typeface="HY헤드라인M" pitchFamily="18" charset="-127"/>
                <a:ea typeface="HY헤드라인M" pitchFamily="18" charset="-127"/>
                <a:cs typeface="Arial" pitchFamily="34" charset="0"/>
                <a:sym typeface="맑은 고딕" pitchFamily="50" charset="-127"/>
              </a:rPr>
              <a:t>(</a:t>
            </a:r>
            <a:r>
              <a:rPr lang="en-US" altLang="ko-KR">
                <a:latin typeface="HY헤드라인M" pitchFamily="18" charset="-127"/>
                <a:ea typeface="HY헤드라인M" pitchFamily="18" charset="-127"/>
                <a:cs typeface="Arial" pitchFamily="34" charset="0"/>
                <a:sym typeface="맑은 고딕" pitchFamily="50" charset="-127"/>
                <a:hlinkClick r:id="rId4"/>
              </a:rPr>
              <a:t>http://www.law.go.kr</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a:latin typeface="HY헤드라인M" pitchFamily="18" charset="-127"/>
                <a:ea typeface="HY헤드라인M" pitchFamily="18" charset="-127"/>
                <a:cs typeface="Arial" pitchFamily="34" charset="0"/>
                <a:sym typeface="맑은 고딕" pitchFamily="50" charset="-127"/>
              </a:rPr>
              <a:t>에서 검색</a:t>
            </a:r>
            <a:r>
              <a:rPr lang="en-US" altLang="ko-KR">
                <a:latin typeface="HY헤드라인M" pitchFamily="18" charset="-127"/>
                <a:ea typeface="HY헤드라인M" pitchFamily="18" charset="-127"/>
                <a:cs typeface="Arial" pitchFamily="34" charset="0"/>
                <a:sym typeface="맑은 고딕" pitchFamily="50" charset="-127"/>
              </a:rPr>
              <a:t> </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95237" name="모서리가 둥근 직사각형 30"/>
          <p:cNvSpPr>
            <a:spLocks noChangeArrowheads="1"/>
          </p:cNvSpPr>
          <p:nvPr/>
        </p:nvSpPr>
        <p:spPr bwMode="auto">
          <a:xfrm>
            <a:off x="2476500" y="2286000"/>
            <a:ext cx="3500438" cy="333375"/>
          </a:xfrm>
          <a:prstGeom prst="roundRect">
            <a:avLst>
              <a:gd name="adj" fmla="val 0"/>
            </a:avLst>
          </a:prstGeom>
          <a:noFill/>
          <a:ln w="9525">
            <a:noFill/>
            <a:round/>
            <a:headEnd/>
            <a:tailEnd/>
          </a:ln>
        </p:spPr>
        <p:txBody>
          <a:bodyPr lIns="108000">
            <a:spAutoFit/>
          </a:bodyPr>
          <a:lstStyle/>
          <a:p>
            <a:pPr marL="179388" indent="-179388" defTabSz="1042988" eaLnBrk="0" latinLnBrk="0" hangingPunct="0">
              <a:lnSpc>
                <a:spcPct val="130000"/>
              </a:lnSpc>
              <a:spcAft>
                <a:spcPts val="900"/>
              </a:spcAft>
              <a:buSzPct val="85000"/>
            </a:pPr>
            <a:r>
              <a:rPr lang="en-US" altLang="ko-KR" sz="1400">
                <a:solidFill>
                  <a:srgbClr val="FF0000"/>
                </a:solidFill>
                <a:latin typeface="HY헤드라인M" pitchFamily="18" charset="-127"/>
                <a:ea typeface="HY헤드라인M" pitchFamily="18" charset="-127"/>
                <a:cs typeface="Arial" pitchFamily="34" charset="0"/>
                <a:sym typeface="맑은 고딕" pitchFamily="50" charset="-127"/>
              </a:rPr>
              <a:t>‘</a:t>
            </a:r>
            <a:r>
              <a:rPr lang="ko-KR" altLang="en-US" sz="1400">
                <a:solidFill>
                  <a:srgbClr val="FF0000"/>
                </a:solidFill>
                <a:latin typeface="HY헤드라인M" pitchFamily="18" charset="-127"/>
                <a:ea typeface="HY헤드라인M" pitchFamily="18" charset="-127"/>
                <a:cs typeface="Arial" pitchFamily="34" charset="0"/>
                <a:sym typeface="맑은 고딕" pitchFamily="50" charset="-127"/>
              </a:rPr>
              <a:t>고시</a:t>
            </a:r>
            <a:r>
              <a:rPr lang="en-US" altLang="ko-KR" sz="1400">
                <a:solidFill>
                  <a:srgbClr val="FF0000"/>
                </a:solidFill>
                <a:latin typeface="HY헤드라인M" pitchFamily="18" charset="-127"/>
                <a:ea typeface="HY헤드라인M" pitchFamily="18" charset="-127"/>
                <a:cs typeface="Arial" pitchFamily="34" charset="0"/>
                <a:sym typeface="맑은 고딕" pitchFamily="50" charset="-127"/>
              </a:rPr>
              <a:t>’</a:t>
            </a:r>
            <a:r>
              <a:rPr lang="ko-KR" altLang="en-US" sz="1400">
                <a:solidFill>
                  <a:srgbClr val="FF0000"/>
                </a:solidFill>
                <a:latin typeface="HY헤드라인M" pitchFamily="18" charset="-127"/>
                <a:ea typeface="HY헤드라인M" pitchFamily="18" charset="-127"/>
                <a:cs typeface="Arial" pitchFamily="34" charset="0"/>
                <a:sym typeface="맑은 고딕" pitchFamily="50" charset="-127"/>
              </a:rPr>
              <a:t>는 행정규칙 선택 후  검색</a:t>
            </a:r>
            <a:endParaRPr lang="en-US" altLang="ko-KR" sz="1400">
              <a:solidFill>
                <a:srgbClr val="FF0000"/>
              </a:solidFill>
              <a:latin typeface="HY헤드라인M" pitchFamily="18" charset="-127"/>
              <a:ea typeface="HY헤드라인M" pitchFamily="18" charset="-127"/>
              <a:cs typeface="Arial" pitchFamily="34" charset="0"/>
              <a:sym typeface="맑은 고딕" pitchFamily="50" charset="-127"/>
            </a:endParaRPr>
          </a:p>
        </p:txBody>
      </p:sp>
      <p:sp>
        <p:nvSpPr>
          <p:cNvPr id="17" name="직사각형 16"/>
          <p:cNvSpPr/>
          <p:nvPr/>
        </p:nvSpPr>
        <p:spPr>
          <a:xfrm>
            <a:off x="1047750" y="1785938"/>
            <a:ext cx="1643063" cy="500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srcRect/>
          <a:stretch>
            <a:fillRect/>
          </a:stretch>
        </p:blipFill>
        <p:spPr bwMode="auto">
          <a:xfrm>
            <a:off x="371475" y="1423988"/>
            <a:ext cx="8343900" cy="5291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제목 1"/>
          <p:cNvSpPr txBox="1">
            <a:spLocks/>
          </p:cNvSpPr>
          <p:nvPr/>
        </p:nvSpPr>
        <p:spPr>
          <a:xfrm>
            <a:off x="34925" y="-103188"/>
            <a:ext cx="8653463" cy="939801"/>
          </a:xfrm>
          <a:prstGeom prst="rect">
            <a:avLst/>
          </a:prstGeom>
        </p:spPr>
        <p:txBody>
          <a:bodyPr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a:spcAft>
                <a:spcPts val="0"/>
              </a:spcAft>
              <a:defRPr/>
            </a:pP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r>
              <a:rPr kumimoji="0" lang="ko-KR" altLang="en-US" sz="2800" spc="-80" dirty="0" smtClean="0">
                <a:latin typeface="HY헤드라인M" panose="02030600000101010101" pitchFamily="18" charset="-127"/>
                <a:ea typeface="HY헤드라인M" panose="02030600000101010101" pitchFamily="18" charset="-127"/>
                <a:cs typeface="Times New Roman" pitchFamily="18" charset="0"/>
              </a:rPr>
              <a:t>대구지방환경청 홈페이지 자료  </a:t>
            </a:r>
            <a:r>
              <a:rPr kumimoji="0" lang="en-US" altLang="ko-KR" sz="2800" spc="-80" dirty="0" smtClean="0">
                <a:latin typeface="HY헤드라인M" panose="02030600000101010101" pitchFamily="18" charset="-127"/>
                <a:ea typeface="HY헤드라인M" panose="02030600000101010101" pitchFamily="18" charset="-127"/>
                <a:cs typeface="Times New Roman" pitchFamily="18" charset="0"/>
              </a:rPr>
              <a:t> </a:t>
            </a:r>
            <a:endParaRPr kumimoji="0" lang="ko-KR" altLang="en-US" sz="2800" spc="-80" dirty="0">
              <a:latin typeface="HY헤드라인M" panose="02030600000101010101" pitchFamily="18" charset="-127"/>
              <a:ea typeface="HY헤드라인M" panose="02030600000101010101" pitchFamily="18" charset="-127"/>
            </a:endParaRPr>
          </a:p>
        </p:txBody>
      </p:sp>
      <p:sp>
        <p:nvSpPr>
          <p:cNvPr id="96260" name="모서리가 둥근 직사각형 3"/>
          <p:cNvSpPr>
            <a:spLocks noChangeArrowheads="1"/>
          </p:cNvSpPr>
          <p:nvPr/>
        </p:nvSpPr>
        <p:spPr bwMode="auto">
          <a:xfrm>
            <a:off x="79375" y="928688"/>
            <a:ext cx="9064625" cy="360362"/>
          </a:xfrm>
          <a:prstGeom prst="roundRect">
            <a:avLst>
              <a:gd name="adj" fmla="val 0"/>
            </a:avLst>
          </a:prstGeom>
          <a:noFill/>
          <a:ln w="9525">
            <a:noFill/>
            <a:round/>
            <a:headEnd/>
            <a:tailEnd/>
          </a:ln>
        </p:spPr>
        <p:txBody>
          <a:bodyPr anchor="ctr">
            <a:spAutoFit/>
          </a:bodyPr>
          <a:lstStyle/>
          <a:p>
            <a:pPr marL="285750" indent="-285750" algn="just" defTabSz="1042988" eaLnBrk="0" latinLnBrk="0" hangingPunct="0">
              <a:lnSpc>
                <a:spcPct val="110000"/>
              </a:lnSpc>
              <a:buClr>
                <a:srgbClr val="031CD7"/>
              </a:buClr>
              <a:buSzPct val="85000"/>
              <a:buFont typeface="Wingdings" pitchFamily="2" charset="2"/>
              <a:buChar char="v"/>
            </a:pPr>
            <a:r>
              <a:rPr lang="ko-KR" altLang="en-US">
                <a:latin typeface="HY헤드라인M" pitchFamily="18" charset="-127"/>
                <a:ea typeface="HY헤드라인M" pitchFamily="18" charset="-127"/>
                <a:cs typeface="Arial" pitchFamily="34" charset="0"/>
                <a:sym typeface="맑은 고딕" pitchFamily="50" charset="-127"/>
              </a:rPr>
              <a:t>대구지방환경</a:t>
            </a:r>
            <a:r>
              <a:rPr lang="en-US" altLang="ko-KR">
                <a:latin typeface="HY헤드라인M" pitchFamily="18" charset="-127"/>
                <a:ea typeface="HY헤드라인M" pitchFamily="18" charset="-127"/>
                <a:cs typeface="Arial" pitchFamily="34" charset="0"/>
                <a:sym typeface="맑은 고딕" pitchFamily="50" charset="-127"/>
              </a:rPr>
              <a:t>(</a:t>
            </a:r>
            <a:r>
              <a:rPr lang="en-US" altLang="ko-KR">
                <a:latin typeface="HY헤드라인M" pitchFamily="18" charset="-127"/>
                <a:ea typeface="HY헤드라인M" pitchFamily="18" charset="-127"/>
                <a:cs typeface="Arial" pitchFamily="34" charset="0"/>
                <a:sym typeface="맑은 고딕" pitchFamily="50" charset="-127"/>
                <a:hlinkClick r:id="rId3"/>
              </a:rPr>
              <a:t>http://www.me.go.kr/daegu</a:t>
            </a:r>
            <a:r>
              <a:rPr lang="en-US" altLang="ko-KR">
                <a:latin typeface="HY헤드라인M" pitchFamily="18" charset="-127"/>
                <a:ea typeface="HY헤드라인M" pitchFamily="18" charset="-127"/>
                <a:cs typeface="Arial" pitchFamily="34" charset="0"/>
                <a:sym typeface="맑은 고딕" pitchFamily="50" charset="-127"/>
              </a:rPr>
              <a:t>)&gt;</a:t>
            </a:r>
            <a:r>
              <a:rPr lang="ko-KR" altLang="en-US">
                <a:latin typeface="HY헤드라인M" pitchFamily="18" charset="-127"/>
                <a:ea typeface="HY헤드라인M" pitchFamily="18" charset="-127"/>
                <a:cs typeface="Arial" pitchFamily="34" charset="0"/>
                <a:sym typeface="맑은 고딕" pitchFamily="50" charset="-127"/>
              </a:rPr>
              <a:t>정보마당</a:t>
            </a:r>
            <a:r>
              <a:rPr lang="en-US" altLang="ko-KR">
                <a:latin typeface="HY헤드라인M" pitchFamily="18" charset="-127"/>
                <a:ea typeface="HY헤드라인M" pitchFamily="18" charset="-127"/>
                <a:cs typeface="Arial" pitchFamily="34" charset="0"/>
                <a:sym typeface="맑은 고딕" pitchFamily="50" charset="-127"/>
              </a:rPr>
              <a:t>&gt;</a:t>
            </a:r>
            <a:r>
              <a:rPr lang="ko-KR" altLang="en-US">
                <a:latin typeface="HY헤드라인M" pitchFamily="18" charset="-127"/>
                <a:ea typeface="HY헤드라인M" pitchFamily="18" charset="-127"/>
                <a:cs typeface="Arial" pitchFamily="34" charset="0"/>
                <a:sym typeface="맑은 고딕" pitchFamily="50" charset="-127"/>
              </a:rPr>
              <a:t>부서별자료</a:t>
            </a:r>
            <a:r>
              <a:rPr lang="en-US" altLang="ko-KR">
                <a:latin typeface="HY헤드라인M" pitchFamily="18" charset="-127"/>
                <a:ea typeface="HY헤드라인M" pitchFamily="18" charset="-127"/>
                <a:cs typeface="Arial" pitchFamily="34" charset="0"/>
                <a:sym typeface="맑은 고딕" pitchFamily="50" charset="-127"/>
              </a:rPr>
              <a:t>&gt; </a:t>
            </a:r>
            <a:r>
              <a:rPr lang="ko-KR" altLang="en-US">
                <a:latin typeface="HY헤드라인M" pitchFamily="18" charset="-127"/>
                <a:ea typeface="HY헤드라인M" pitchFamily="18" charset="-127"/>
                <a:cs typeface="Arial" pitchFamily="34" charset="0"/>
                <a:sym typeface="맑은 고딕" pitchFamily="50" charset="-127"/>
              </a:rPr>
              <a:t>화학안전관리단</a:t>
            </a:r>
            <a:r>
              <a:rPr lang="en-US" altLang="ko-KR">
                <a:latin typeface="HY헤드라인M" pitchFamily="18" charset="-127"/>
                <a:ea typeface="HY헤드라인M" pitchFamily="18" charset="-127"/>
                <a:cs typeface="Arial" pitchFamily="34" charset="0"/>
                <a:sym typeface="맑은 고딕" pitchFamily="50" charset="-127"/>
              </a:rPr>
              <a:t>  </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7" name="직사각형 16"/>
          <p:cNvSpPr/>
          <p:nvPr/>
        </p:nvSpPr>
        <p:spPr>
          <a:xfrm>
            <a:off x="2071688" y="1857375"/>
            <a:ext cx="833437"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 name="직사각형 7"/>
          <p:cNvSpPr/>
          <p:nvPr/>
        </p:nvSpPr>
        <p:spPr>
          <a:xfrm>
            <a:off x="500063" y="4929188"/>
            <a:ext cx="1285875"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9" name="직사각형 8"/>
          <p:cNvSpPr/>
          <p:nvPr/>
        </p:nvSpPr>
        <p:spPr>
          <a:xfrm>
            <a:off x="2357438" y="5857875"/>
            <a:ext cx="3643312"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직사각형 4"/>
          <p:cNvSpPr>
            <a:spLocks noChangeArrowheads="1"/>
          </p:cNvSpPr>
          <p:nvPr/>
        </p:nvSpPr>
        <p:spPr bwMode="auto">
          <a:xfrm>
            <a:off x="642938" y="2060575"/>
            <a:ext cx="7500937" cy="2124075"/>
          </a:xfrm>
          <a:prstGeom prst="rect">
            <a:avLst/>
          </a:prstGeom>
          <a:noFill/>
          <a:ln w="9525">
            <a:noFill/>
            <a:miter lim="800000"/>
            <a:headEnd/>
            <a:tailEnd/>
          </a:ln>
        </p:spPr>
        <p:txBody>
          <a:bodyPr>
            <a:spAutoFit/>
          </a:bodyPr>
          <a:lstStyle/>
          <a:p>
            <a:pPr algn="ctr">
              <a:lnSpc>
                <a:spcPct val="150000"/>
              </a:lnSpc>
            </a:pPr>
            <a:r>
              <a:rPr kumimoji="0" lang="ko-KR" altLang="en-US" sz="4400">
                <a:latin typeface="HY헤드라인M" pitchFamily="18" charset="-127"/>
                <a:ea typeface="HY헤드라인M" pitchFamily="18" charset="-127"/>
              </a:rPr>
              <a:t> </a:t>
            </a:r>
            <a:r>
              <a:rPr kumimoji="0" lang="en-US" altLang="ko-KR" sz="4400" b="1">
                <a:latin typeface="HY헤드라인M" pitchFamily="18" charset="-127"/>
                <a:ea typeface="HY헤드라인M" pitchFamily="18" charset="-127"/>
              </a:rPr>
              <a:t>2</a:t>
            </a:r>
            <a:r>
              <a:rPr kumimoji="0" lang="en-US" altLang="ko-KR" sz="4400">
                <a:latin typeface="HY헤드라인M" pitchFamily="18" charset="-127"/>
                <a:ea typeface="HY헤드라인M" pitchFamily="18" charset="-127"/>
              </a:rPr>
              <a:t>.  </a:t>
            </a:r>
            <a:r>
              <a:rPr kumimoji="0" lang="ko-KR" altLang="en-US" sz="4400">
                <a:latin typeface="HY헤드라인M" pitchFamily="18" charset="-127"/>
                <a:ea typeface="HY헤드라인M" pitchFamily="18" charset="-127"/>
              </a:rPr>
              <a:t>화학물질의 등록 및 평가 등에 관한 법률</a:t>
            </a:r>
            <a:endParaRPr kumimoji="0" lang="en-US" altLang="ko-KR" sz="440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화평법</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개요</a:t>
            </a: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98307" name="직사각형 12"/>
          <p:cNvSpPr>
            <a:spLocks noChangeArrowheads="1"/>
          </p:cNvSpPr>
          <p:nvPr/>
        </p:nvSpPr>
        <p:spPr bwMode="auto">
          <a:xfrm>
            <a:off x="219075" y="944563"/>
            <a:ext cx="8674100" cy="401637"/>
          </a:xfrm>
          <a:prstGeom prst="rect">
            <a:avLst/>
          </a:prstGeom>
          <a:noFill/>
          <a:ln w="9525">
            <a:noFill/>
            <a:miter lim="800000"/>
            <a:headEnd/>
            <a:tailEnd/>
          </a:ln>
        </p:spPr>
        <p:txBody>
          <a:bodyPr>
            <a:spAutoFit/>
          </a:bodyPr>
          <a:lstStyle/>
          <a:p>
            <a:pPr marL="1588" lvl="1">
              <a:buFont typeface="Wingdings" pitchFamily="2" charset="2"/>
              <a:buChar char=""/>
            </a:pPr>
            <a:r>
              <a:rPr lang="en-US" altLang="ko-KR" sz="2000" b="1">
                <a:latin typeface="HY헤드라인M" pitchFamily="18" charset="-127"/>
                <a:ea typeface="HY헤드라인M" pitchFamily="18" charset="-127"/>
              </a:rPr>
              <a:t> </a:t>
            </a:r>
            <a:r>
              <a:rPr lang="ko-KR" altLang="en-US" sz="2000" b="1">
                <a:latin typeface="HY헤드라인M" pitchFamily="18" charset="-127"/>
                <a:ea typeface="HY헤드라인M" pitchFamily="18" charset="-127"/>
              </a:rPr>
              <a:t>화평법은 화학물질의 제조와 유해화학물질 함유제품의 생산을 구분</a:t>
            </a:r>
            <a:endParaRPr lang="en-US" altLang="ko-KR" sz="2000" b="1">
              <a:latin typeface="HY헤드라인M" pitchFamily="18" charset="-127"/>
              <a:ea typeface="HY헤드라인M" pitchFamily="18" charset="-127"/>
            </a:endParaRPr>
          </a:p>
        </p:txBody>
      </p:sp>
      <p:grpSp>
        <p:nvGrpSpPr>
          <p:cNvPr id="98308" name="그룹 14"/>
          <p:cNvGrpSpPr>
            <a:grpSpLocks/>
          </p:cNvGrpSpPr>
          <p:nvPr/>
        </p:nvGrpSpPr>
        <p:grpSpPr bwMode="auto">
          <a:xfrm>
            <a:off x="239713" y="1398588"/>
            <a:ext cx="8821737" cy="2935287"/>
            <a:chOff x="214281" y="857232"/>
            <a:chExt cx="8804441" cy="3101883"/>
          </a:xfrm>
        </p:grpSpPr>
        <p:sp>
          <p:nvSpPr>
            <p:cNvPr id="98339" name="직사각형 16"/>
            <p:cNvSpPr>
              <a:spLocks noChangeArrowheads="1"/>
            </p:cNvSpPr>
            <p:nvPr/>
          </p:nvSpPr>
          <p:spPr bwMode="auto">
            <a:xfrm>
              <a:off x="214281" y="857232"/>
              <a:ext cx="8804441" cy="400110"/>
            </a:xfrm>
            <a:prstGeom prst="rect">
              <a:avLst/>
            </a:prstGeom>
            <a:noFill/>
            <a:ln w="9525">
              <a:noFill/>
              <a:miter lim="800000"/>
              <a:headEnd/>
              <a:tailEnd/>
            </a:ln>
          </p:spPr>
          <p:txBody>
            <a:bodyPr>
              <a:spAutoFit/>
            </a:bodyPr>
            <a:lstStyle/>
            <a:p>
              <a:pPr marL="1588" lvl="1">
                <a:buFont typeface="Wingdings" pitchFamily="2" charset="2"/>
                <a:buChar char=""/>
              </a:pPr>
              <a:r>
                <a:rPr lang="en-US" altLang="ko-KR" sz="2000" b="1">
                  <a:latin typeface="HY헤드라인M" pitchFamily="18" charset="-127"/>
                  <a:ea typeface="HY헤드라인M" pitchFamily="18" charset="-127"/>
                </a:rPr>
                <a:t> (</a:t>
              </a:r>
              <a:r>
                <a:rPr lang="ko-KR" altLang="en-US" sz="2000" b="1">
                  <a:latin typeface="HY헤드라인M" pitchFamily="18" charset="-127"/>
                  <a:ea typeface="HY헤드라인M" pitchFamily="18" charset="-127"/>
                </a:rPr>
                <a:t>화학물질</a:t>
              </a:r>
              <a:r>
                <a:rPr lang="en-US" altLang="ko-KR" sz="2000" b="1">
                  <a:latin typeface="HY헤드라인M" pitchFamily="18" charset="-127"/>
                  <a:ea typeface="HY헤드라인M" pitchFamily="18" charset="-127"/>
                </a:rPr>
                <a:t>) </a:t>
              </a:r>
              <a:r>
                <a:rPr lang="ko-KR" altLang="en-US" sz="2000" b="1">
                  <a:latin typeface="HY헤드라인M" pitchFamily="18" charset="-127"/>
                  <a:ea typeface="HY헤드라인M" pitchFamily="18" charset="-127"/>
                </a:rPr>
                <a:t>등록 → 심사</a:t>
              </a:r>
              <a:r>
                <a:rPr lang="en-US" altLang="ko-KR" sz="2000" b="1">
                  <a:latin typeface="HY헤드라인M" pitchFamily="18" charset="-127"/>
                  <a:ea typeface="HY헤드라인M" pitchFamily="18" charset="-127"/>
                </a:rPr>
                <a:t>·</a:t>
              </a:r>
              <a:r>
                <a:rPr lang="ko-KR" altLang="en-US" sz="2000" b="1">
                  <a:latin typeface="HY헤드라인M" pitchFamily="18" charset="-127"/>
                  <a:ea typeface="HY헤드라인M" pitchFamily="18" charset="-127"/>
                </a:rPr>
                <a:t>평가 → 유해화학물질 지정 → 정보 공개</a:t>
              </a:r>
              <a:r>
                <a:rPr lang="en-US" altLang="ko-KR" sz="2000" b="1">
                  <a:latin typeface="HY헤드라인M" pitchFamily="18" charset="-127"/>
                  <a:ea typeface="HY헤드라인M" pitchFamily="18" charset="-127"/>
                </a:rPr>
                <a:t> </a:t>
              </a:r>
              <a:r>
                <a:rPr lang="ko-KR" altLang="en-US" sz="2000" b="1">
                  <a:latin typeface="HY헤드라인M" pitchFamily="18" charset="-127"/>
                  <a:ea typeface="HY헤드라인M" pitchFamily="18" charset="-127"/>
                </a:rPr>
                <a:t>및 공유</a:t>
              </a:r>
              <a:endParaRPr lang="en-US" altLang="ko-KR" sz="2000" b="1">
                <a:latin typeface="HY헤드라인M" pitchFamily="18" charset="-127"/>
                <a:ea typeface="HY헤드라인M" pitchFamily="18" charset="-127"/>
              </a:endParaRPr>
            </a:p>
          </p:txBody>
        </p:sp>
        <p:grpSp>
          <p:nvGrpSpPr>
            <p:cNvPr id="98340" name="그룹 17"/>
            <p:cNvGrpSpPr>
              <a:grpSpLocks/>
            </p:cNvGrpSpPr>
            <p:nvPr/>
          </p:nvGrpSpPr>
          <p:grpSpPr bwMode="auto">
            <a:xfrm>
              <a:off x="286310" y="1420110"/>
              <a:ext cx="8601205" cy="2539004"/>
              <a:chOff x="357158" y="1437286"/>
              <a:chExt cx="8530703" cy="2872278"/>
            </a:xfrm>
          </p:grpSpPr>
          <p:sp>
            <p:nvSpPr>
              <p:cNvPr id="19" name="모서리가 둥근 직사각형 18"/>
              <p:cNvSpPr/>
              <p:nvPr/>
            </p:nvSpPr>
            <p:spPr>
              <a:xfrm>
                <a:off x="2367825" y="2937452"/>
                <a:ext cx="3724220" cy="671823"/>
              </a:xfrm>
              <a:prstGeom prst="round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0" name="직선 화살표 연결선 19"/>
              <p:cNvCxnSpPr>
                <a:stCxn id="0" idx="3"/>
                <a:endCxn id="0" idx="1"/>
              </p:cNvCxnSpPr>
              <p:nvPr/>
            </p:nvCxnSpPr>
            <p:spPr>
              <a:xfrm>
                <a:off x="3428521" y="3280955"/>
                <a:ext cx="274995" cy="1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순서도: 대체 처리 20"/>
              <p:cNvSpPr/>
              <p:nvPr/>
            </p:nvSpPr>
            <p:spPr>
              <a:xfrm>
                <a:off x="357158" y="3028232"/>
                <a:ext cx="864000" cy="504000"/>
              </a:xfrm>
              <a:prstGeom prst="flowChartAlternateProcess">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72000" rIns="72000" anchor="ctr"/>
              <a:lstStyle/>
              <a:p>
                <a:pPr algn="ctr">
                  <a:defRPr/>
                </a:pPr>
                <a:r>
                  <a:rPr lang="ko-KR" altLang="en-US" sz="1200" dirty="0">
                    <a:solidFill>
                      <a:schemeClr val="tx1"/>
                    </a:solidFill>
                    <a:latin typeface="HY헤드라인M" pitchFamily="18" charset="-127"/>
                    <a:ea typeface="HY헤드라인M" pitchFamily="18" charset="-127"/>
                  </a:rPr>
                  <a:t>제조 등의</a:t>
                </a:r>
                <a:endParaRPr lang="en-US" altLang="ko-KR" sz="1200" dirty="0">
                  <a:solidFill>
                    <a:schemeClr val="tx1"/>
                  </a:solidFill>
                  <a:latin typeface="HY헤드라인M" pitchFamily="18" charset="-127"/>
                  <a:ea typeface="HY헤드라인M" pitchFamily="18" charset="-127"/>
                </a:endParaRPr>
              </a:p>
              <a:p>
                <a:pPr algn="ctr">
                  <a:defRPr/>
                </a:pPr>
                <a:r>
                  <a:rPr lang="ko-KR" altLang="en-US" sz="1200" dirty="0">
                    <a:solidFill>
                      <a:schemeClr val="tx1"/>
                    </a:solidFill>
                    <a:latin typeface="HY헤드라인M" pitchFamily="18" charset="-127"/>
                    <a:ea typeface="HY헤드라인M" pitchFamily="18" charset="-127"/>
                  </a:rPr>
                  <a:t>보고</a:t>
                </a:r>
                <a:endParaRPr lang="en-US" altLang="ko-KR" sz="1200" dirty="0">
                  <a:solidFill>
                    <a:schemeClr val="tx1"/>
                  </a:solidFill>
                  <a:latin typeface="HY헤드라인M" pitchFamily="18" charset="-127"/>
                  <a:ea typeface="HY헤드라인M" pitchFamily="18" charset="-127"/>
                </a:endParaRPr>
              </a:p>
            </p:txBody>
          </p:sp>
          <p:sp>
            <p:nvSpPr>
              <p:cNvPr id="22" name="순서도: 대체 처리 21"/>
              <p:cNvSpPr/>
              <p:nvPr/>
            </p:nvSpPr>
            <p:spPr>
              <a:xfrm>
                <a:off x="4991103" y="3028232"/>
                <a:ext cx="1008000" cy="504000"/>
              </a:xfrm>
              <a:prstGeom prst="flowChartAlternateProcess">
                <a:avLst/>
              </a:prstGeom>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ko-KR" altLang="en-US" sz="1200" dirty="0">
                    <a:solidFill>
                      <a:schemeClr val="tx1"/>
                    </a:solidFill>
                    <a:latin typeface="HY헤드라인M" pitchFamily="18" charset="-127"/>
                    <a:ea typeface="HY헤드라인M" pitchFamily="18" charset="-127"/>
                  </a:rPr>
                  <a:t>위해성평가</a:t>
                </a:r>
              </a:p>
            </p:txBody>
          </p:sp>
          <p:sp>
            <p:nvSpPr>
              <p:cNvPr id="23" name="순서도: 대체 처리 22"/>
              <p:cNvSpPr/>
              <p:nvPr/>
            </p:nvSpPr>
            <p:spPr>
              <a:xfrm>
                <a:off x="1133451" y="1437286"/>
                <a:ext cx="1368000" cy="504000"/>
              </a:xfrm>
              <a:prstGeom prst="flowChartAlternateProcess">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ko-KR" altLang="en-US" sz="1200" dirty="0">
                    <a:solidFill>
                      <a:schemeClr val="tx1"/>
                    </a:solidFill>
                    <a:latin typeface="HY헤드라인M" pitchFamily="18" charset="-127"/>
                    <a:ea typeface="HY헤드라인M" pitchFamily="18" charset="-127"/>
                  </a:rPr>
                  <a:t>기존화학물질</a:t>
                </a:r>
                <a:endParaRPr lang="en-US" altLang="ko-KR" sz="1200" dirty="0">
                  <a:solidFill>
                    <a:schemeClr val="tx1"/>
                  </a:solidFill>
                  <a:latin typeface="HY헤드라인M" pitchFamily="18" charset="-127"/>
                  <a:ea typeface="HY헤드라인M" pitchFamily="18" charset="-127"/>
                </a:endParaRPr>
              </a:p>
              <a:p>
                <a:pPr algn="ctr">
                  <a:defRPr/>
                </a:pPr>
                <a:r>
                  <a:rPr lang="en-US" altLang="ko-KR" sz="1200" dirty="0">
                    <a:solidFill>
                      <a:schemeClr val="tx1"/>
                    </a:solidFill>
                    <a:latin typeface="HY헤드라인M" pitchFamily="18" charset="-127"/>
                    <a:ea typeface="HY헤드라인M" pitchFamily="18" charset="-127"/>
                  </a:rPr>
                  <a:t>(1</a:t>
                </a:r>
                <a:r>
                  <a:rPr lang="ko-KR" altLang="en-US" sz="1200" dirty="0">
                    <a:solidFill>
                      <a:schemeClr val="tx1"/>
                    </a:solidFill>
                    <a:latin typeface="HY헤드라인M" pitchFamily="18" charset="-127"/>
                    <a:ea typeface="HY헤드라인M" pitchFamily="18" charset="-127"/>
                  </a:rPr>
                  <a:t>톤</a:t>
                </a:r>
                <a:r>
                  <a:rPr lang="en-US" altLang="ko-KR" sz="1200" dirty="0">
                    <a:solidFill>
                      <a:schemeClr val="tx1"/>
                    </a:solidFill>
                    <a:latin typeface="HY헤드라인M" pitchFamily="18" charset="-127"/>
                    <a:ea typeface="HY헤드라인M" pitchFamily="18" charset="-127"/>
                  </a:rPr>
                  <a:t>/</a:t>
                </a:r>
                <a:r>
                  <a:rPr lang="ko-KR" altLang="en-US" sz="1200" dirty="0">
                    <a:solidFill>
                      <a:schemeClr val="tx1"/>
                    </a:solidFill>
                    <a:latin typeface="HY헤드라인M" pitchFamily="18" charset="-127"/>
                    <a:ea typeface="HY헤드라인M" pitchFamily="18" charset="-127"/>
                  </a:rPr>
                  <a:t>년 이상</a:t>
                </a:r>
                <a:r>
                  <a:rPr lang="en-US" altLang="ko-KR" sz="1200" dirty="0">
                    <a:solidFill>
                      <a:schemeClr val="tx1"/>
                    </a:solidFill>
                    <a:latin typeface="HY헤드라인M" pitchFamily="18" charset="-127"/>
                    <a:ea typeface="HY헤드라인M" pitchFamily="18" charset="-127"/>
                  </a:rPr>
                  <a:t>)</a:t>
                </a:r>
                <a:endParaRPr lang="ko-KR" altLang="en-US" sz="1200" dirty="0">
                  <a:solidFill>
                    <a:schemeClr val="tx1"/>
                  </a:solidFill>
                  <a:latin typeface="HY헤드라인M" pitchFamily="18" charset="-127"/>
                  <a:ea typeface="HY헤드라인M" pitchFamily="18" charset="-127"/>
                </a:endParaRPr>
              </a:p>
            </p:txBody>
          </p:sp>
          <p:cxnSp>
            <p:nvCxnSpPr>
              <p:cNvPr id="24" name="Shape 52"/>
              <p:cNvCxnSpPr>
                <a:stCxn id="0" idx="1"/>
                <a:endCxn id="0" idx="0"/>
              </p:cNvCxnSpPr>
              <p:nvPr/>
            </p:nvCxnSpPr>
            <p:spPr>
              <a:xfrm rot="10800000" flipV="1">
                <a:off x="788568" y="1690594"/>
                <a:ext cx="344136" cy="13379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hape 53"/>
              <p:cNvCxnSpPr>
                <a:stCxn id="0" idx="2"/>
                <a:endCxn id="0" idx="1"/>
              </p:cNvCxnSpPr>
              <p:nvPr/>
            </p:nvCxnSpPr>
            <p:spPr>
              <a:xfrm rot="16200000" flipH="1">
                <a:off x="698739" y="3623192"/>
                <a:ext cx="523794" cy="344136"/>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a:stCxn id="0" idx="3"/>
                <a:endCxn id="0" idx="1"/>
              </p:cNvCxnSpPr>
              <p:nvPr/>
            </p:nvCxnSpPr>
            <p:spPr>
              <a:xfrm>
                <a:off x="4712355" y="3280955"/>
                <a:ext cx="278138" cy="1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0" idx="0"/>
              </p:cNvCxnSpPr>
              <p:nvPr/>
            </p:nvCxnSpPr>
            <p:spPr>
              <a:xfrm rot="16200000" flipV="1">
                <a:off x="4057060" y="2877672"/>
                <a:ext cx="301752" cy="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순서도: 대체 처리 27"/>
              <p:cNvSpPr/>
              <p:nvPr/>
            </p:nvSpPr>
            <p:spPr>
              <a:xfrm>
                <a:off x="3704541" y="3028232"/>
                <a:ext cx="1008000" cy="504000"/>
              </a:xfrm>
              <a:prstGeom prst="flowChartAlternateProcess">
                <a:avLst/>
              </a:prstGeom>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ko-KR" altLang="en-US" sz="1200" dirty="0">
                    <a:solidFill>
                      <a:schemeClr val="tx1"/>
                    </a:solidFill>
                    <a:latin typeface="HY헤드라인M" pitchFamily="18" charset="-127"/>
                    <a:ea typeface="HY헤드라인M" pitchFamily="18" charset="-127"/>
                  </a:rPr>
                  <a:t>유해성심사</a:t>
                </a:r>
              </a:p>
            </p:txBody>
          </p:sp>
          <p:cxnSp>
            <p:nvCxnSpPr>
              <p:cNvPr id="29" name="꺾인 연결선 28"/>
              <p:cNvCxnSpPr/>
              <p:nvPr/>
            </p:nvCxnSpPr>
            <p:spPr>
              <a:xfrm rot="10800000" flipV="1">
                <a:off x="6345041" y="2910883"/>
                <a:ext cx="1571" cy="724962"/>
              </a:xfrm>
              <a:prstGeom prst="bentConnector3">
                <a:avLst>
                  <a:gd name="adj1" fmla="val 14254828"/>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0" idx="2"/>
                <a:endCxn id="0" idx="0"/>
              </p:cNvCxnSpPr>
              <p:nvPr/>
            </p:nvCxnSpPr>
            <p:spPr>
              <a:xfrm rot="5400000">
                <a:off x="1735444" y="2023823"/>
                <a:ext cx="163211" cy="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순서도: 대체 처리 30"/>
              <p:cNvSpPr/>
              <p:nvPr/>
            </p:nvSpPr>
            <p:spPr>
              <a:xfrm>
                <a:off x="2492992" y="3028232"/>
                <a:ext cx="936000" cy="504000"/>
              </a:xfrm>
              <a:prstGeom prst="flowChartAlternateProcess">
                <a:avLst/>
              </a:prstGeom>
              <a:solidFill>
                <a:srgbClr val="0066FF"/>
              </a:solidFill>
              <a:ln w="28575">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등록</a:t>
                </a:r>
              </a:p>
            </p:txBody>
          </p:sp>
          <p:grpSp>
            <p:nvGrpSpPr>
              <p:cNvPr id="98364" name="그룹 27"/>
              <p:cNvGrpSpPr>
                <a:grpSpLocks/>
              </p:cNvGrpSpPr>
              <p:nvPr/>
            </p:nvGrpSpPr>
            <p:grpSpPr bwMode="auto">
              <a:xfrm>
                <a:off x="3703721" y="2222195"/>
                <a:ext cx="1010406" cy="515733"/>
                <a:chOff x="4881562" y="2214554"/>
                <a:chExt cx="740471" cy="515733"/>
              </a:xfrm>
            </p:grpSpPr>
            <p:sp>
              <p:nvSpPr>
                <p:cNvPr id="50" name="순서도: 대체 처리 22"/>
                <p:cNvSpPr/>
                <p:nvPr/>
              </p:nvSpPr>
              <p:spPr>
                <a:xfrm>
                  <a:off x="4883325" y="2226287"/>
                  <a:ext cx="738708" cy="504000"/>
                </a:xfrm>
                <a:prstGeom prst="flowChartAlternateProcess">
                  <a:avLst/>
                </a:prstGeom>
                <a:solidFill>
                  <a:srgbClr val="00B050"/>
                </a:solidFill>
                <a:ln w="25400">
                  <a:noFill/>
                  <a:prstDash val="sysDot"/>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36000" rIns="36000" anchor="ctr"/>
                <a:lstStyle/>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유독물질</a:t>
                  </a:r>
                  <a:endParaRPr lang="en-US" altLang="ko-KR" sz="1200" dirty="0">
                    <a:solidFill>
                      <a:schemeClr val="tx1"/>
                    </a:solidFill>
                    <a:latin typeface="HY헤드라인M" pitchFamily="18" charset="-127"/>
                    <a:ea typeface="HY헤드라인M" pitchFamily="18" charset="-127"/>
                  </a:endParaRPr>
                </a:p>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지정</a:t>
                  </a:r>
                </a:p>
              </p:txBody>
            </p:sp>
            <p:sp>
              <p:nvSpPr>
                <p:cNvPr id="51" name="모서리가 둥근 직사각형 23"/>
                <p:cNvSpPr/>
                <p:nvPr/>
              </p:nvSpPr>
              <p:spPr>
                <a:xfrm>
                  <a:off x="4881412" y="2214339"/>
                  <a:ext cx="738171" cy="504816"/>
                </a:xfrm>
                <a:prstGeom prst="roundRect">
                  <a:avLst/>
                </a:prstGeom>
                <a:noFill/>
                <a:ln w="222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grpSp>
            <p:nvGrpSpPr>
              <p:cNvPr id="98365" name="그룹 28"/>
              <p:cNvGrpSpPr>
                <a:grpSpLocks/>
              </p:cNvGrpSpPr>
              <p:nvPr/>
            </p:nvGrpSpPr>
            <p:grpSpPr bwMode="auto">
              <a:xfrm>
                <a:off x="6347275" y="2651202"/>
                <a:ext cx="1260000" cy="511691"/>
                <a:chOff x="7153200" y="2516801"/>
                <a:chExt cx="1368093" cy="511691"/>
              </a:xfrm>
            </p:grpSpPr>
            <p:sp>
              <p:nvSpPr>
                <p:cNvPr id="48" name="순서도: 대체 처리 47"/>
                <p:cNvSpPr/>
                <p:nvPr/>
              </p:nvSpPr>
              <p:spPr>
                <a:xfrm>
                  <a:off x="7153200" y="2524492"/>
                  <a:ext cx="1368000" cy="504000"/>
                </a:xfrm>
                <a:prstGeom prst="flowChartAlternateProcess">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ko-KR" altLang="en-US" sz="1200" dirty="0">
                      <a:solidFill>
                        <a:schemeClr val="tx1"/>
                      </a:solidFill>
                      <a:latin typeface="HY헤드라인M" pitchFamily="18" charset="-127"/>
                      <a:ea typeface="HY헤드라인M" pitchFamily="18" charset="-127"/>
                    </a:rPr>
                    <a:t>허가물질 지정</a:t>
                  </a:r>
                  <a:endParaRPr lang="en-US" altLang="ko-KR" sz="1200" dirty="0">
                    <a:solidFill>
                      <a:schemeClr val="tx1"/>
                    </a:solidFill>
                    <a:latin typeface="HY헤드라인M" pitchFamily="18" charset="-127"/>
                    <a:ea typeface="HY헤드라인M" pitchFamily="18" charset="-127"/>
                  </a:endParaRPr>
                </a:p>
              </p:txBody>
            </p:sp>
            <p:sp>
              <p:nvSpPr>
                <p:cNvPr id="49" name="모서리가 둥근 직사각형 48"/>
                <p:cNvSpPr/>
                <p:nvPr/>
              </p:nvSpPr>
              <p:spPr>
                <a:xfrm>
                  <a:off x="7152480" y="2516482"/>
                  <a:ext cx="1368379" cy="504816"/>
                </a:xfrm>
                <a:prstGeom prst="roundRect">
                  <a:avLst/>
                </a:prstGeom>
                <a:noFill/>
                <a:ln w="2222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grpSp>
            <p:nvGrpSpPr>
              <p:cNvPr id="98366" name="그룹 27"/>
              <p:cNvGrpSpPr>
                <a:grpSpLocks/>
              </p:cNvGrpSpPr>
              <p:nvPr/>
            </p:nvGrpSpPr>
            <p:grpSpPr bwMode="auto">
              <a:xfrm>
                <a:off x="6338800" y="3377207"/>
                <a:ext cx="1260000" cy="510692"/>
                <a:chOff x="7144725" y="3922095"/>
                <a:chExt cx="1375200" cy="510692"/>
              </a:xfrm>
            </p:grpSpPr>
            <p:sp>
              <p:nvSpPr>
                <p:cNvPr id="46" name="순서도: 대체 처리 45"/>
                <p:cNvSpPr/>
                <p:nvPr/>
              </p:nvSpPr>
              <p:spPr>
                <a:xfrm>
                  <a:off x="7151925" y="3928787"/>
                  <a:ext cx="1368000" cy="504000"/>
                </a:xfrm>
                <a:prstGeom prst="flowChartAlternateProcess">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36000" rIns="36000" anchor="ctr"/>
                <a:lstStyle/>
                <a:p>
                  <a:pPr algn="ctr" fontAlgn="auto">
                    <a:spcBef>
                      <a:spcPts val="0"/>
                    </a:spcBef>
                    <a:spcAft>
                      <a:spcPts val="0"/>
                    </a:spcAft>
                    <a:defRPr/>
                  </a:pPr>
                  <a:r>
                    <a:rPr lang="ko-KR" altLang="en-US" sz="1200" spc="-100" dirty="0">
                      <a:solidFill>
                        <a:schemeClr val="tx1"/>
                      </a:solidFill>
                      <a:latin typeface="HY헤드라인M" pitchFamily="18" charset="-127"/>
                      <a:ea typeface="HY헤드라인M" pitchFamily="18" charset="-127"/>
                    </a:rPr>
                    <a:t>제한</a:t>
                  </a:r>
                  <a:r>
                    <a:rPr lang="en-US" altLang="ko-KR" sz="1200" spc="-100" dirty="0">
                      <a:solidFill>
                        <a:schemeClr val="tx1"/>
                      </a:solidFill>
                      <a:latin typeface="HY헤드라인M" pitchFamily="18" charset="-127"/>
                      <a:ea typeface="HY헤드라인M" pitchFamily="18" charset="-127"/>
                    </a:rPr>
                    <a:t>·</a:t>
                  </a:r>
                  <a:r>
                    <a:rPr lang="ko-KR" altLang="en-US" sz="1200" spc="-100" dirty="0">
                      <a:solidFill>
                        <a:schemeClr val="tx1"/>
                      </a:solidFill>
                      <a:latin typeface="HY헤드라인M" pitchFamily="18" charset="-127"/>
                      <a:ea typeface="HY헤드라인M" pitchFamily="18" charset="-127"/>
                    </a:rPr>
                    <a:t>금지물질</a:t>
                  </a:r>
                  <a:endParaRPr lang="en-US" altLang="ko-KR" sz="1200" spc="-100" dirty="0">
                    <a:solidFill>
                      <a:schemeClr val="tx1"/>
                    </a:solidFill>
                    <a:latin typeface="HY헤드라인M" pitchFamily="18" charset="-127"/>
                    <a:ea typeface="HY헤드라인M" pitchFamily="18" charset="-127"/>
                  </a:endParaRPr>
                </a:p>
                <a:p>
                  <a:pPr algn="ctr" fontAlgn="auto">
                    <a:spcBef>
                      <a:spcPts val="0"/>
                    </a:spcBef>
                    <a:spcAft>
                      <a:spcPts val="0"/>
                    </a:spcAft>
                    <a:defRPr/>
                  </a:pPr>
                  <a:r>
                    <a:rPr lang="ko-KR" altLang="en-US" sz="1200" spc="-100" dirty="0">
                      <a:solidFill>
                        <a:schemeClr val="tx1"/>
                      </a:solidFill>
                      <a:latin typeface="HY헤드라인M" pitchFamily="18" charset="-127"/>
                      <a:ea typeface="HY헤드라인M" pitchFamily="18" charset="-127"/>
                    </a:rPr>
                    <a:t>지정</a:t>
                  </a:r>
                  <a:endParaRPr lang="en-US" altLang="ko-KR" sz="1200" spc="-100" dirty="0">
                    <a:solidFill>
                      <a:schemeClr val="tx1"/>
                    </a:solidFill>
                    <a:latin typeface="HY헤드라인M" pitchFamily="18" charset="-127"/>
                    <a:ea typeface="HY헤드라인M" pitchFamily="18" charset="-127"/>
                  </a:endParaRPr>
                </a:p>
              </p:txBody>
            </p:sp>
            <p:sp>
              <p:nvSpPr>
                <p:cNvPr id="47" name="모서리가 둥근 직사각형 46"/>
                <p:cNvSpPr/>
                <p:nvPr/>
              </p:nvSpPr>
              <p:spPr>
                <a:xfrm>
                  <a:off x="7144676" y="3922632"/>
                  <a:ext cx="1368627" cy="502918"/>
                </a:xfrm>
                <a:prstGeom prst="roundRect">
                  <a:avLst/>
                </a:prstGeom>
                <a:noFill/>
                <a:ln w="222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cxnSp>
            <p:nvCxnSpPr>
              <p:cNvPr id="35" name="Shape 66"/>
              <p:cNvCxnSpPr/>
              <p:nvPr/>
            </p:nvCxnSpPr>
            <p:spPr>
              <a:xfrm rot="16200000" flipH="1">
                <a:off x="1810346" y="2539137"/>
                <a:ext cx="671823" cy="6599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순서도: 대체 처리 35"/>
              <p:cNvSpPr/>
              <p:nvPr/>
            </p:nvSpPr>
            <p:spPr>
              <a:xfrm>
                <a:off x="1133451" y="2104978"/>
                <a:ext cx="1368000" cy="612000"/>
              </a:xfrm>
              <a:prstGeom prst="flowChartAlternateProcess">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36000" rIns="36000" anchor="ctr"/>
              <a:lstStyle/>
              <a:p>
                <a:pPr algn="ctr" fontAlgn="auto">
                  <a:spcBef>
                    <a:spcPts val="0"/>
                  </a:spcBef>
                  <a:spcAft>
                    <a:spcPts val="0"/>
                  </a:spcAft>
                  <a:defRPr/>
                </a:pPr>
                <a:r>
                  <a:rPr lang="ko-KR" altLang="en-US" sz="1200" spc="-20" dirty="0">
                    <a:solidFill>
                      <a:schemeClr val="tx1"/>
                    </a:solidFill>
                    <a:latin typeface="HY헤드라인M" pitchFamily="18" charset="-127"/>
                    <a:ea typeface="HY헤드라인M" pitchFamily="18" charset="-127"/>
                  </a:rPr>
                  <a:t>등록대상</a:t>
                </a:r>
                <a:endParaRPr lang="en-US" altLang="ko-KR" sz="1200" spc="-20" dirty="0">
                  <a:solidFill>
                    <a:schemeClr val="tx1"/>
                  </a:solidFill>
                  <a:latin typeface="HY헤드라인M" pitchFamily="18" charset="-127"/>
                  <a:ea typeface="HY헤드라인M" pitchFamily="18" charset="-127"/>
                </a:endParaRPr>
              </a:p>
              <a:p>
                <a:pPr algn="ctr" fontAlgn="auto">
                  <a:spcBef>
                    <a:spcPts val="0"/>
                  </a:spcBef>
                  <a:spcAft>
                    <a:spcPts val="0"/>
                  </a:spcAft>
                  <a:defRPr/>
                </a:pPr>
                <a:r>
                  <a:rPr lang="ko-KR" altLang="en-US" sz="1200" spc="-20" dirty="0">
                    <a:solidFill>
                      <a:schemeClr val="tx1"/>
                    </a:solidFill>
                    <a:latin typeface="HY헤드라인M" pitchFamily="18" charset="-127"/>
                    <a:ea typeface="HY헤드라인M" pitchFamily="18" charset="-127"/>
                  </a:rPr>
                  <a:t>기존화학물질</a:t>
                </a:r>
                <a:endParaRPr lang="en-US" altLang="ko-KR" sz="1200" spc="-20" dirty="0">
                  <a:solidFill>
                    <a:schemeClr val="tx1"/>
                  </a:solidFill>
                  <a:latin typeface="HY헤드라인M" pitchFamily="18" charset="-127"/>
                  <a:ea typeface="HY헤드라인M" pitchFamily="18" charset="-127"/>
                </a:endParaRPr>
              </a:p>
              <a:p>
                <a:pPr algn="ctr" fontAlgn="auto">
                  <a:spcBef>
                    <a:spcPts val="0"/>
                  </a:spcBef>
                  <a:spcAft>
                    <a:spcPts val="0"/>
                  </a:spcAft>
                  <a:defRPr/>
                </a:pPr>
                <a:r>
                  <a:rPr lang="ko-KR" altLang="en-US" sz="1200" spc="-20" dirty="0">
                    <a:solidFill>
                      <a:schemeClr val="tx1"/>
                    </a:solidFill>
                    <a:latin typeface="HY헤드라인M" pitchFamily="18" charset="-127"/>
                    <a:ea typeface="HY헤드라인M" pitchFamily="18" charset="-127"/>
                  </a:rPr>
                  <a:t>고시</a:t>
                </a:r>
                <a:endParaRPr lang="ko-KR" altLang="en-US" sz="1200" dirty="0">
                  <a:solidFill>
                    <a:schemeClr val="tx1"/>
                  </a:solidFill>
                  <a:latin typeface="HY헤드라인M" pitchFamily="18" charset="-127"/>
                  <a:ea typeface="HY헤드라인M" pitchFamily="18" charset="-127"/>
                </a:endParaRPr>
              </a:p>
            </p:txBody>
          </p:sp>
          <p:cxnSp>
            <p:nvCxnSpPr>
              <p:cNvPr id="37" name="Shape 68"/>
              <p:cNvCxnSpPr/>
              <p:nvPr/>
            </p:nvCxnSpPr>
            <p:spPr>
              <a:xfrm rot="5400000" flipH="1" flipV="1">
                <a:off x="1808449" y="3355194"/>
                <a:ext cx="675619" cy="6599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순서도: 대체 처리 37"/>
              <p:cNvSpPr/>
              <p:nvPr/>
            </p:nvSpPr>
            <p:spPr>
              <a:xfrm>
                <a:off x="1133451" y="3805564"/>
                <a:ext cx="1368000" cy="504000"/>
              </a:xfrm>
              <a:prstGeom prst="flowChartAlternateProcess">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ko-KR" altLang="en-US" sz="1200" dirty="0">
                    <a:solidFill>
                      <a:schemeClr val="tx1"/>
                    </a:solidFill>
                    <a:latin typeface="HY헤드라인M" pitchFamily="18" charset="-127"/>
                    <a:ea typeface="HY헤드라인M" pitchFamily="18" charset="-127"/>
                  </a:rPr>
                  <a:t>신규화학물질</a:t>
                </a:r>
                <a:endParaRPr lang="en-US" altLang="ko-KR" sz="1200" dirty="0">
                  <a:solidFill>
                    <a:schemeClr val="tx1"/>
                  </a:solidFill>
                  <a:latin typeface="HY헤드라인M" pitchFamily="18" charset="-127"/>
                  <a:ea typeface="HY헤드라인M" pitchFamily="18" charset="-127"/>
                </a:endParaRPr>
              </a:p>
              <a:p>
                <a:pPr algn="ctr">
                  <a:defRPr/>
                </a:pPr>
                <a:r>
                  <a:rPr lang="en-US" altLang="ko-KR" sz="1200" dirty="0">
                    <a:solidFill>
                      <a:schemeClr val="tx1"/>
                    </a:solidFill>
                    <a:latin typeface="HY헤드라인M" pitchFamily="18" charset="-127"/>
                    <a:ea typeface="HY헤드라인M" pitchFamily="18" charset="-127"/>
                  </a:rPr>
                  <a:t>(</a:t>
                </a:r>
                <a:r>
                  <a:rPr lang="ko-KR" altLang="en-US" sz="1200" dirty="0">
                    <a:solidFill>
                      <a:schemeClr val="tx1"/>
                    </a:solidFill>
                    <a:latin typeface="HY헤드라인M" pitchFamily="18" charset="-127"/>
                    <a:ea typeface="HY헤드라인M" pitchFamily="18" charset="-127"/>
                  </a:rPr>
                  <a:t>모든</a:t>
                </a:r>
                <a:r>
                  <a:rPr lang="en-US" altLang="ko-KR" sz="1200" dirty="0">
                    <a:solidFill>
                      <a:schemeClr val="tx1"/>
                    </a:solidFill>
                    <a:latin typeface="HY헤드라인M" pitchFamily="18" charset="-127"/>
                    <a:ea typeface="HY헤드라인M" pitchFamily="18" charset="-127"/>
                  </a:rPr>
                  <a:t>)</a:t>
                </a:r>
              </a:p>
            </p:txBody>
          </p:sp>
          <p:cxnSp>
            <p:nvCxnSpPr>
              <p:cNvPr id="39" name="직선 화살표 연결선 38"/>
              <p:cNvCxnSpPr>
                <a:stCxn id="0" idx="3"/>
              </p:cNvCxnSpPr>
              <p:nvPr/>
            </p:nvCxnSpPr>
            <p:spPr>
              <a:xfrm>
                <a:off x="5999333" y="3280955"/>
                <a:ext cx="179140" cy="1898"/>
              </a:xfrm>
              <a:prstGeom prst="straightConnector1">
                <a:avLst/>
              </a:prstGeom>
              <a:ln>
                <a:prstDash val="dash"/>
                <a:tailEnd type="none"/>
              </a:ln>
            </p:spPr>
            <p:style>
              <a:lnRef idx="1">
                <a:schemeClr val="accent1"/>
              </a:lnRef>
              <a:fillRef idx="0">
                <a:schemeClr val="accent1"/>
              </a:fillRef>
              <a:effectRef idx="0">
                <a:schemeClr val="accent1"/>
              </a:effectRef>
              <a:fontRef idx="minor">
                <a:schemeClr val="tx1"/>
              </a:fontRef>
            </p:style>
          </p:cxnSp>
          <p:sp>
            <p:nvSpPr>
              <p:cNvPr id="40" name="오른쪽 중괄호 39"/>
              <p:cNvSpPr/>
              <p:nvPr/>
            </p:nvSpPr>
            <p:spPr>
              <a:xfrm>
                <a:off x="7633589" y="2719204"/>
                <a:ext cx="199567" cy="113109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p>
            </p:txBody>
          </p:sp>
          <p:sp>
            <p:nvSpPr>
              <p:cNvPr id="41" name="순서도: 대체 처리 40"/>
              <p:cNvSpPr/>
              <p:nvPr/>
            </p:nvSpPr>
            <p:spPr>
              <a:xfrm>
                <a:off x="7843861" y="3042704"/>
                <a:ext cx="1044000" cy="504000"/>
              </a:xfrm>
              <a:prstGeom prst="flowChartAlternateProcess">
                <a:avLst/>
              </a:prstGeom>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72000" rIns="72000" anchor="ctr"/>
              <a:lstStyle/>
              <a:p>
                <a:pPr marL="1588" lvl="1" algn="ctr">
                  <a:defRPr/>
                </a:pPr>
                <a:r>
                  <a:rPr lang="ko-KR" altLang="en-US" sz="1200" dirty="0">
                    <a:latin typeface="HY헤드라인M" pitchFamily="18" charset="-127"/>
                    <a:ea typeface="HY헤드라인M" pitchFamily="18" charset="-127"/>
                  </a:rPr>
                  <a:t>정보공개 및 공유</a:t>
                </a:r>
                <a:endParaRPr lang="en-US" altLang="ko-KR" sz="1200" dirty="0">
                  <a:latin typeface="HY헤드라인M" pitchFamily="18" charset="-127"/>
                  <a:ea typeface="HY헤드라인M" pitchFamily="18" charset="-127"/>
                </a:endParaRPr>
              </a:p>
            </p:txBody>
          </p:sp>
          <p:sp>
            <p:nvSpPr>
              <p:cNvPr id="42" name="순서도: 대체 처리 41"/>
              <p:cNvSpPr/>
              <p:nvPr/>
            </p:nvSpPr>
            <p:spPr>
              <a:xfrm>
                <a:off x="2635868" y="3790806"/>
                <a:ext cx="936000" cy="504000"/>
              </a:xfrm>
              <a:prstGeom prst="flowChartAlternateProcess">
                <a:avLst/>
              </a:prstGeom>
              <a:solidFill>
                <a:srgbClr val="FFC000"/>
              </a:solidFill>
              <a:ln w="28575">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등록면제</a:t>
                </a:r>
              </a:p>
            </p:txBody>
          </p:sp>
          <p:grpSp>
            <p:nvGrpSpPr>
              <p:cNvPr id="98383" name="그룹 42"/>
              <p:cNvGrpSpPr>
                <a:grpSpLocks/>
              </p:cNvGrpSpPr>
              <p:nvPr/>
            </p:nvGrpSpPr>
            <p:grpSpPr bwMode="auto">
              <a:xfrm>
                <a:off x="3141651" y="3532908"/>
                <a:ext cx="1589" cy="261832"/>
                <a:chOff x="3141652" y="3381482"/>
                <a:chExt cx="1589" cy="261832"/>
              </a:xfrm>
            </p:grpSpPr>
            <p:cxnSp>
              <p:nvCxnSpPr>
                <p:cNvPr id="44" name="직선 화살표 연결선 43"/>
                <p:cNvCxnSpPr/>
                <p:nvPr/>
              </p:nvCxnSpPr>
              <p:spPr>
                <a:xfrm rot="5400000" flipH="1" flipV="1">
                  <a:off x="3118018" y="3404874"/>
                  <a:ext cx="47444" cy="1572"/>
                </a:xfrm>
                <a:prstGeom prst="straightConnector1">
                  <a:avLst/>
                </a:prstGeom>
                <a:ln w="952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rot="5400000">
                  <a:off x="3034515" y="3535822"/>
                  <a:ext cx="214452" cy="1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sp>
        <p:nvSpPr>
          <p:cNvPr id="98309" name="직사각형 51"/>
          <p:cNvSpPr>
            <a:spLocks noChangeArrowheads="1"/>
          </p:cNvSpPr>
          <p:nvPr/>
        </p:nvSpPr>
        <p:spPr bwMode="auto">
          <a:xfrm>
            <a:off x="214313" y="4819650"/>
            <a:ext cx="8678862" cy="368300"/>
          </a:xfrm>
          <a:prstGeom prst="rect">
            <a:avLst/>
          </a:prstGeom>
          <a:noFill/>
          <a:ln w="9525">
            <a:noFill/>
            <a:miter lim="800000"/>
            <a:headEnd/>
            <a:tailEnd/>
          </a:ln>
        </p:spPr>
        <p:txBody>
          <a:bodyPr>
            <a:spAutoFit/>
          </a:bodyPr>
          <a:lstStyle/>
          <a:p>
            <a:pPr marL="1588" lvl="1">
              <a:buFont typeface="Wingdings" pitchFamily="2" charset="2"/>
              <a:buChar char=""/>
            </a:pPr>
            <a:r>
              <a:rPr lang="en-US" altLang="ko-KR" b="1">
                <a:latin typeface="HY헤드라인M" pitchFamily="18" charset="-127"/>
                <a:ea typeface="HY헤드라인M" pitchFamily="18" charset="-127"/>
              </a:rPr>
              <a:t> (</a:t>
            </a:r>
            <a:r>
              <a:rPr lang="ko-KR" altLang="en-US" b="1">
                <a:latin typeface="HY헤드라인M" pitchFamily="18" charset="-127"/>
                <a:ea typeface="HY헤드라인M" pitchFamily="18" charset="-127"/>
              </a:rPr>
              <a:t>화학제품</a:t>
            </a:r>
            <a:r>
              <a:rPr lang="en-US" altLang="ko-KR" b="1">
                <a:latin typeface="HY헤드라인M" pitchFamily="18" charset="-127"/>
                <a:ea typeface="HY헤드라인M" pitchFamily="18" charset="-127"/>
              </a:rPr>
              <a:t>) </a:t>
            </a:r>
            <a:r>
              <a:rPr lang="ko-KR" altLang="en-US" b="1">
                <a:latin typeface="HY헤드라인M" pitchFamily="18" charset="-127"/>
                <a:ea typeface="HY헤드라인M" pitchFamily="18" charset="-127"/>
              </a:rPr>
              <a:t>위해우려제품 지정 → 제품 위해성평가 → 기준 고시</a:t>
            </a:r>
            <a:r>
              <a:rPr lang="en-US" altLang="ko-KR" b="1">
                <a:latin typeface="HY헤드라인M" pitchFamily="18" charset="-127"/>
                <a:ea typeface="HY헤드라인M" pitchFamily="18" charset="-127"/>
              </a:rPr>
              <a:t>- </a:t>
            </a:r>
            <a:r>
              <a:rPr lang="ko-KR" altLang="en-US" b="1">
                <a:latin typeface="HY헤드라인M" pitchFamily="18" charset="-127"/>
                <a:ea typeface="HY헤드라인M" pitchFamily="18" charset="-127"/>
              </a:rPr>
              <a:t>사후관리</a:t>
            </a:r>
            <a:endParaRPr lang="en-US" altLang="ko-KR" b="1">
              <a:latin typeface="HY헤드라인M" pitchFamily="18" charset="-127"/>
              <a:ea typeface="HY헤드라인M" pitchFamily="18" charset="-127"/>
            </a:endParaRPr>
          </a:p>
        </p:txBody>
      </p:sp>
      <p:cxnSp>
        <p:nvCxnSpPr>
          <p:cNvPr id="53" name="직선 화살표 연결선 52"/>
          <p:cNvCxnSpPr>
            <a:stCxn id="0" idx="3"/>
            <a:endCxn id="0" idx="1"/>
          </p:cNvCxnSpPr>
          <p:nvPr/>
        </p:nvCxnSpPr>
        <p:spPr>
          <a:xfrm>
            <a:off x="1924050" y="5499100"/>
            <a:ext cx="496888" cy="1588"/>
          </a:xfrm>
          <a:prstGeom prst="straightConnector1">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순서도: 대체 처리 53"/>
          <p:cNvSpPr/>
          <p:nvPr/>
        </p:nvSpPr>
        <p:spPr>
          <a:xfrm>
            <a:off x="6215074" y="6020291"/>
            <a:ext cx="2357454" cy="684000"/>
          </a:xfrm>
          <a:prstGeom prst="flowChartAlternateProcess">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defRPr/>
            </a:pPr>
            <a:r>
              <a:rPr lang="ko-KR" altLang="en-US" sz="1200" dirty="0">
                <a:solidFill>
                  <a:schemeClr val="tx1"/>
                </a:solidFill>
                <a:latin typeface="HY헤드라인M" pitchFamily="18" charset="-127"/>
                <a:ea typeface="HY헤드라인M" pitchFamily="18" charset="-127"/>
              </a:rPr>
              <a:t>기준위반 </a:t>
            </a:r>
            <a:r>
              <a:rPr lang="en-US" altLang="ko-KR" sz="1200" dirty="0">
                <a:solidFill>
                  <a:schemeClr val="tx1"/>
                </a:solidFill>
                <a:latin typeface="HY헤드라인M" pitchFamily="18" charset="-127"/>
                <a:ea typeface="HY헤드라인M" pitchFamily="18" charset="-127"/>
              </a:rPr>
              <a:t>: </a:t>
            </a:r>
            <a:r>
              <a:rPr lang="ko-KR" altLang="en-US" sz="1200" dirty="0">
                <a:solidFill>
                  <a:schemeClr val="tx1"/>
                </a:solidFill>
                <a:latin typeface="HY헤드라인M" pitchFamily="18" charset="-127"/>
                <a:ea typeface="HY헤드라인M" pitchFamily="18" charset="-127"/>
              </a:rPr>
              <a:t>회수조치</a:t>
            </a:r>
            <a:endParaRPr lang="en-US" altLang="ko-KR" sz="1200" dirty="0">
              <a:solidFill>
                <a:schemeClr val="tx1"/>
              </a:solidFill>
              <a:latin typeface="HY헤드라인M" pitchFamily="18" charset="-127"/>
              <a:ea typeface="HY헤드라인M" pitchFamily="18" charset="-127"/>
            </a:endParaRPr>
          </a:p>
          <a:p>
            <a:pPr>
              <a:defRPr/>
            </a:pPr>
            <a:r>
              <a:rPr lang="ko-KR" altLang="en-US" sz="1200" dirty="0" err="1">
                <a:solidFill>
                  <a:schemeClr val="tx1"/>
                </a:solidFill>
                <a:latin typeface="HY헤드라인M" pitchFamily="18" charset="-127"/>
                <a:ea typeface="HY헤드라인M" pitchFamily="18" charset="-127"/>
              </a:rPr>
              <a:t>미기준</a:t>
            </a:r>
            <a:r>
              <a:rPr lang="ko-KR" altLang="en-US" sz="1200" dirty="0">
                <a:solidFill>
                  <a:schemeClr val="tx1"/>
                </a:solidFill>
                <a:latin typeface="HY헤드라인M" pitchFamily="18" charset="-127"/>
                <a:ea typeface="HY헤드라인M" pitchFamily="18" charset="-127"/>
              </a:rPr>
              <a:t> </a:t>
            </a:r>
            <a:r>
              <a:rPr lang="en-US" altLang="ko-KR" sz="1200" dirty="0">
                <a:solidFill>
                  <a:schemeClr val="tx1"/>
                </a:solidFill>
                <a:latin typeface="HY헤드라인M" pitchFamily="18" charset="-127"/>
                <a:ea typeface="HY헤드라인M" pitchFamily="18" charset="-127"/>
              </a:rPr>
              <a:t>: </a:t>
            </a:r>
            <a:r>
              <a:rPr lang="ko-KR" altLang="en-US" sz="1200" dirty="0">
                <a:solidFill>
                  <a:schemeClr val="tx1"/>
                </a:solidFill>
                <a:latin typeface="HY헤드라인M" pitchFamily="18" charset="-127"/>
                <a:ea typeface="HY헤드라인M" pitchFamily="18" charset="-127"/>
              </a:rPr>
              <a:t>유해성자료제출</a:t>
            </a:r>
            <a:r>
              <a:rPr lang="en-US" altLang="ko-KR" sz="1200" dirty="0">
                <a:solidFill>
                  <a:schemeClr val="tx1"/>
                </a:solidFill>
                <a:latin typeface="HY헤드라인M" pitchFamily="18" charset="-127"/>
                <a:ea typeface="HY헤드라인M" pitchFamily="18" charset="-127"/>
              </a:rPr>
              <a:t>, </a:t>
            </a:r>
          </a:p>
          <a:p>
            <a:pPr marL="38100">
              <a:defRPr/>
            </a:pPr>
            <a:r>
              <a:rPr lang="en-US" altLang="ko-KR" sz="1200" dirty="0">
                <a:solidFill>
                  <a:schemeClr val="tx1"/>
                </a:solidFill>
                <a:latin typeface="HY헤드라인M" pitchFamily="18" charset="-127"/>
                <a:ea typeface="HY헤드라인M" pitchFamily="18" charset="-127"/>
              </a:rPr>
              <a:t>           </a:t>
            </a:r>
            <a:r>
              <a:rPr lang="ko-KR" altLang="en-US" sz="1200" dirty="0">
                <a:solidFill>
                  <a:schemeClr val="tx1"/>
                </a:solidFill>
                <a:latin typeface="HY헤드라인M" pitchFamily="18" charset="-127"/>
                <a:ea typeface="HY헤드라인M" pitchFamily="18" charset="-127"/>
              </a:rPr>
              <a:t>환경부장관 승인 필요</a:t>
            </a:r>
          </a:p>
        </p:txBody>
      </p:sp>
      <p:cxnSp>
        <p:nvCxnSpPr>
          <p:cNvPr id="55" name="직선 화살표 연결선 54"/>
          <p:cNvCxnSpPr>
            <a:stCxn id="0" idx="3"/>
            <a:endCxn id="0" idx="1"/>
          </p:cNvCxnSpPr>
          <p:nvPr/>
        </p:nvCxnSpPr>
        <p:spPr>
          <a:xfrm flipV="1">
            <a:off x="5721350" y="6362700"/>
            <a:ext cx="493713" cy="1588"/>
          </a:xfrm>
          <a:prstGeom prst="straightConnector1">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p:cNvCxnSpPr>
            <a:stCxn id="0" idx="3"/>
            <a:endCxn id="0" idx="1"/>
          </p:cNvCxnSpPr>
          <p:nvPr/>
        </p:nvCxnSpPr>
        <p:spPr>
          <a:xfrm>
            <a:off x="1924050" y="6364288"/>
            <a:ext cx="496888" cy="1587"/>
          </a:xfrm>
          <a:prstGeom prst="straightConnector1">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a:stCxn id="0" idx="3"/>
            <a:endCxn id="0" idx="1"/>
          </p:cNvCxnSpPr>
          <p:nvPr/>
        </p:nvCxnSpPr>
        <p:spPr>
          <a:xfrm>
            <a:off x="3787775" y="6364288"/>
            <a:ext cx="493713" cy="1587"/>
          </a:xfrm>
          <a:prstGeom prst="straightConnector1">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순서도: 대체 처리 57"/>
          <p:cNvSpPr/>
          <p:nvPr/>
        </p:nvSpPr>
        <p:spPr>
          <a:xfrm>
            <a:off x="2420172" y="6111541"/>
            <a:ext cx="1368000" cy="504000"/>
          </a:xfrm>
          <a:prstGeom prst="flowChartAlternateProcess">
            <a:avLst/>
          </a:prstGeom>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위해성평가</a:t>
            </a:r>
          </a:p>
        </p:txBody>
      </p:sp>
      <p:sp>
        <p:nvSpPr>
          <p:cNvPr id="59" name="순서도: 대체 처리 58"/>
          <p:cNvSpPr/>
          <p:nvPr/>
        </p:nvSpPr>
        <p:spPr>
          <a:xfrm>
            <a:off x="4281623" y="6111541"/>
            <a:ext cx="1440000" cy="504000"/>
          </a:xfrm>
          <a:prstGeom prst="flowChartAlternateProcess">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ko-KR" altLang="en-US" sz="1200" dirty="0">
                <a:solidFill>
                  <a:schemeClr val="tx1"/>
                </a:solidFill>
                <a:latin typeface="HY헤드라인M" pitchFamily="18" charset="-127"/>
                <a:ea typeface="HY헤드라인M" pitchFamily="18" charset="-127"/>
              </a:rPr>
              <a:t>안전</a:t>
            </a:r>
            <a:r>
              <a:rPr lang="en-US" altLang="ko-KR" sz="1200" dirty="0">
                <a:solidFill>
                  <a:schemeClr val="tx1"/>
                </a:solidFill>
                <a:latin typeface="HY헤드라인M" pitchFamily="18" charset="-127"/>
                <a:ea typeface="HY헤드라인M" pitchFamily="18" charset="-127"/>
              </a:rPr>
              <a:t>·</a:t>
            </a:r>
            <a:r>
              <a:rPr lang="ko-KR" altLang="en-US" sz="1200" dirty="0">
                <a:solidFill>
                  <a:schemeClr val="tx1"/>
                </a:solidFill>
                <a:latin typeface="HY헤드라인M" pitchFamily="18" charset="-127"/>
                <a:ea typeface="HY헤드라인M" pitchFamily="18" charset="-127"/>
              </a:rPr>
              <a:t>표시기준</a:t>
            </a:r>
            <a:endParaRPr lang="en-US" altLang="ko-KR" sz="1200" dirty="0">
              <a:solidFill>
                <a:schemeClr val="tx1"/>
              </a:solidFill>
              <a:latin typeface="HY헤드라인M" pitchFamily="18" charset="-127"/>
              <a:ea typeface="HY헤드라인M" pitchFamily="18" charset="-127"/>
            </a:endParaRPr>
          </a:p>
          <a:p>
            <a:pPr algn="ctr">
              <a:defRPr/>
            </a:pPr>
            <a:r>
              <a:rPr lang="ko-KR" altLang="en-US" sz="1200" dirty="0">
                <a:solidFill>
                  <a:schemeClr val="tx1"/>
                </a:solidFill>
                <a:latin typeface="HY헤드라인M" pitchFamily="18" charset="-127"/>
                <a:ea typeface="HY헤드라인M" pitchFamily="18" charset="-127"/>
              </a:rPr>
              <a:t>고시</a:t>
            </a:r>
          </a:p>
        </p:txBody>
      </p:sp>
      <p:sp>
        <p:nvSpPr>
          <p:cNvPr id="60" name="순서도: 대체 처리 59"/>
          <p:cNvSpPr/>
          <p:nvPr/>
        </p:nvSpPr>
        <p:spPr>
          <a:xfrm>
            <a:off x="555749" y="6111541"/>
            <a:ext cx="1368000" cy="504000"/>
          </a:xfrm>
          <a:prstGeom prst="flowChartAlternateProcess">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o-KR" altLang="en-US" sz="1200" dirty="0" err="1">
                <a:solidFill>
                  <a:schemeClr val="tx1"/>
                </a:solidFill>
                <a:latin typeface="HY헤드라인M" pitchFamily="18" charset="-127"/>
                <a:ea typeface="HY헤드라인M" pitchFamily="18" charset="-127"/>
              </a:rPr>
              <a:t>위해우려제품</a:t>
            </a:r>
            <a:endParaRPr lang="ko-KR" altLang="en-US" sz="1200" dirty="0">
              <a:solidFill>
                <a:schemeClr val="tx1"/>
              </a:solidFill>
              <a:latin typeface="HY헤드라인M" pitchFamily="18" charset="-127"/>
              <a:ea typeface="HY헤드라인M" pitchFamily="18" charset="-127"/>
            </a:endParaRPr>
          </a:p>
        </p:txBody>
      </p:sp>
      <p:sp>
        <p:nvSpPr>
          <p:cNvPr id="61" name="순서도: 대체 처리 60"/>
          <p:cNvSpPr/>
          <p:nvPr/>
        </p:nvSpPr>
        <p:spPr>
          <a:xfrm>
            <a:off x="2420549" y="5247541"/>
            <a:ext cx="2088000" cy="504000"/>
          </a:xfrm>
          <a:prstGeom prst="flowChartAlternateProcess">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72000" rIns="72000" anchor="ctr"/>
          <a:lstStyle/>
          <a:p>
            <a:pPr algn="ctr">
              <a:defRPr/>
            </a:pPr>
            <a:r>
              <a:rPr lang="ko-KR" altLang="en-US" sz="1200" dirty="0">
                <a:solidFill>
                  <a:schemeClr val="tx1"/>
                </a:solidFill>
                <a:latin typeface="HY헤드라인M" pitchFamily="18" charset="-127"/>
                <a:ea typeface="HY헤드라인M" pitchFamily="18" charset="-127"/>
              </a:rPr>
              <a:t>제품 내 유해화학물질 신고</a:t>
            </a:r>
            <a:endParaRPr lang="en-US" altLang="ko-KR" sz="1200" dirty="0">
              <a:solidFill>
                <a:schemeClr val="tx1"/>
              </a:solidFill>
              <a:latin typeface="HY헤드라인M" pitchFamily="18" charset="-127"/>
              <a:ea typeface="HY헤드라인M" pitchFamily="18" charset="-127"/>
            </a:endParaRPr>
          </a:p>
        </p:txBody>
      </p:sp>
      <p:sp>
        <p:nvSpPr>
          <p:cNvPr id="62" name="순서도: 대체 처리 61"/>
          <p:cNvSpPr/>
          <p:nvPr/>
        </p:nvSpPr>
        <p:spPr>
          <a:xfrm>
            <a:off x="555749" y="5247541"/>
            <a:ext cx="1368000" cy="504000"/>
          </a:xfrm>
          <a:prstGeom prst="flowChartAlternateProcess">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제품</a:t>
            </a:r>
          </a:p>
        </p:txBody>
      </p:sp>
      <p:cxnSp>
        <p:nvCxnSpPr>
          <p:cNvPr id="63" name="꺾인 연결선 62"/>
          <p:cNvCxnSpPr>
            <a:stCxn id="0" idx="2"/>
            <a:endCxn id="0" idx="0"/>
          </p:cNvCxnSpPr>
          <p:nvPr/>
        </p:nvCxnSpPr>
        <p:spPr>
          <a:xfrm rot="5400000">
            <a:off x="2171701" y="4819650"/>
            <a:ext cx="360362" cy="2224087"/>
          </a:xfrm>
          <a:prstGeom prst="bentConnector3">
            <a:avLst>
              <a:gd name="adj1" fmla="val 50000"/>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순서도: 대체 처리 63"/>
          <p:cNvSpPr/>
          <p:nvPr/>
        </p:nvSpPr>
        <p:spPr>
          <a:xfrm>
            <a:off x="5143504" y="5247541"/>
            <a:ext cx="936000" cy="504000"/>
          </a:xfrm>
          <a:prstGeom prst="flowChartAlternateProcess">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o-KR" altLang="en-US" sz="1200" dirty="0">
                <a:solidFill>
                  <a:schemeClr val="tx1"/>
                </a:solidFill>
                <a:latin typeface="HY헤드라인M" pitchFamily="18" charset="-127"/>
                <a:ea typeface="HY헤드라인M" pitchFamily="18" charset="-127"/>
              </a:rPr>
              <a:t>신고면제</a:t>
            </a:r>
          </a:p>
        </p:txBody>
      </p:sp>
      <p:grpSp>
        <p:nvGrpSpPr>
          <p:cNvPr id="98336" name="그룹 64"/>
          <p:cNvGrpSpPr>
            <a:grpSpLocks/>
          </p:cNvGrpSpPr>
          <p:nvPr/>
        </p:nvGrpSpPr>
        <p:grpSpPr bwMode="auto">
          <a:xfrm>
            <a:off x="4500563" y="5462588"/>
            <a:ext cx="642937" cy="1587"/>
            <a:chOff x="6143636" y="4857760"/>
            <a:chExt cx="642942" cy="1588"/>
          </a:xfrm>
        </p:grpSpPr>
        <p:cxnSp>
          <p:nvCxnSpPr>
            <p:cNvPr id="66" name="직선 화살표 연결선 65"/>
            <p:cNvCxnSpPr/>
            <p:nvPr/>
          </p:nvCxnSpPr>
          <p:spPr>
            <a:xfrm>
              <a:off x="6643702" y="4857760"/>
              <a:ext cx="142876" cy="1588"/>
            </a:xfrm>
            <a:prstGeom prst="straightConnector1">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p:cNvCxnSpPr/>
            <p:nvPr/>
          </p:nvCxnSpPr>
          <p:spPr>
            <a:xfrm rot="10800000">
              <a:off x="6143636" y="4857760"/>
              <a:ext cx="496891" cy="1588"/>
            </a:xfrm>
            <a:prstGeom prst="straightConnector1">
              <a:avLst/>
            </a:prstGeom>
            <a:ln>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7" name="모서리가 둥근 직사각형 6"/>
          <p:cNvSpPr/>
          <p:nvPr/>
        </p:nvSpPr>
        <p:spPr>
          <a:xfrm>
            <a:off x="468313" y="1052513"/>
            <a:ext cx="8207375" cy="5256212"/>
          </a:xfrm>
          <a:prstGeom prst="roundRect">
            <a:avLst>
              <a:gd name="adj" fmla="val 356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nSpc>
                <a:spcPct val="130000"/>
              </a:lnSpc>
              <a:spcAft>
                <a:spcPts val="600"/>
              </a:spcAft>
              <a:defRPr/>
            </a:pPr>
            <a:endParaRPr lang="ko-KR" altLang="en-US" sz="1600" dirty="0">
              <a:solidFill>
                <a:schemeClr val="tx1"/>
              </a:solidFill>
              <a:latin typeface="HY헤드라인M" panose="02030600000101010101" pitchFamily="18" charset="-127"/>
              <a:ea typeface="HY헤드라인M" panose="02030600000101010101" pitchFamily="18" charset="-127"/>
            </a:endParaRPr>
          </a:p>
        </p:txBody>
      </p:sp>
      <p:sp>
        <p:nvSpPr>
          <p:cNvPr id="8" name="직사각형 7"/>
          <p:cNvSpPr/>
          <p:nvPr/>
        </p:nvSpPr>
        <p:spPr>
          <a:xfrm>
            <a:off x="611188" y="1201738"/>
            <a:ext cx="8064500" cy="4964112"/>
          </a:xfrm>
          <a:prstGeom prst="rect">
            <a:avLst/>
          </a:prstGeom>
        </p:spPr>
        <p:txBody>
          <a:bodyPr>
            <a:spAutoFit/>
          </a:bodyPr>
          <a:lstStyle/>
          <a:p>
            <a:pPr>
              <a:spcAft>
                <a:spcPts val="900"/>
              </a:spcAft>
              <a:defRPr/>
            </a:pPr>
            <a:r>
              <a:rPr lang="en-US" altLang="ko-KR" dirty="0">
                <a:latin typeface="HY헤드라인M" panose="02030600000101010101" pitchFamily="18" charset="-127"/>
                <a:ea typeface="HY헤드라인M" panose="02030600000101010101" pitchFamily="18" charset="-127"/>
              </a:rPr>
              <a:t>1. </a:t>
            </a:r>
            <a:r>
              <a:rPr lang="ko-KR" altLang="en-US" dirty="0">
                <a:latin typeface="HY헤드라인M" panose="02030600000101010101" pitchFamily="18" charset="-127"/>
                <a:ea typeface="HY헤드라인M" panose="02030600000101010101" pitchFamily="18" charset="-127"/>
              </a:rPr>
              <a:t>원자력안전법에 따른 방사성물질</a:t>
            </a:r>
          </a:p>
          <a:p>
            <a:pPr>
              <a:spcAft>
                <a:spcPts val="900"/>
              </a:spcAft>
              <a:defRPr/>
            </a:pPr>
            <a:r>
              <a:rPr lang="en-US" altLang="ko-KR" dirty="0">
                <a:latin typeface="HY헤드라인M" panose="02030600000101010101" pitchFamily="18" charset="-127"/>
                <a:ea typeface="HY헤드라인M" panose="02030600000101010101" pitchFamily="18" charset="-127"/>
              </a:rPr>
              <a:t>2. </a:t>
            </a:r>
            <a:r>
              <a:rPr lang="ko-KR" altLang="en-US" dirty="0">
                <a:latin typeface="HY헤드라인M" panose="02030600000101010101" pitchFamily="18" charset="-127"/>
                <a:ea typeface="HY헤드라인M" panose="02030600000101010101" pitchFamily="18" charset="-127"/>
              </a:rPr>
              <a:t>약사법에 따른 의약품 및 </a:t>
            </a:r>
            <a:r>
              <a:rPr lang="ko-KR" altLang="en-US" dirty="0" err="1">
                <a:latin typeface="HY헤드라인M" panose="02030600000101010101" pitchFamily="18" charset="-127"/>
                <a:ea typeface="HY헤드라인M" panose="02030600000101010101" pitchFamily="18" charset="-127"/>
              </a:rPr>
              <a:t>의약외품</a:t>
            </a:r>
            <a:endParaRPr lang="ko-KR" altLang="en-US" dirty="0">
              <a:latin typeface="HY헤드라인M" panose="02030600000101010101" pitchFamily="18" charset="-127"/>
              <a:ea typeface="HY헤드라인M" panose="02030600000101010101" pitchFamily="18" charset="-127"/>
            </a:endParaRPr>
          </a:p>
          <a:p>
            <a:pPr>
              <a:spcAft>
                <a:spcPts val="900"/>
              </a:spcAft>
              <a:defRPr/>
            </a:pPr>
            <a:r>
              <a:rPr lang="en-US" altLang="ko-KR" dirty="0">
                <a:latin typeface="HY헤드라인M" panose="02030600000101010101" pitchFamily="18" charset="-127"/>
                <a:ea typeface="HY헤드라인M" panose="02030600000101010101" pitchFamily="18" charset="-127"/>
              </a:rPr>
              <a:t>3. </a:t>
            </a:r>
            <a:r>
              <a:rPr lang="ko-KR" altLang="en-US" dirty="0">
                <a:latin typeface="HY헤드라인M" panose="02030600000101010101" pitchFamily="18" charset="-127"/>
                <a:ea typeface="HY헤드라인M" panose="02030600000101010101" pitchFamily="18" charset="-127"/>
              </a:rPr>
              <a:t>마약류 관리에 관한 법률에 따른 마약류</a:t>
            </a:r>
          </a:p>
          <a:p>
            <a:pPr>
              <a:spcAft>
                <a:spcPts val="900"/>
              </a:spcAft>
              <a:defRPr/>
            </a:pPr>
            <a:r>
              <a:rPr lang="en-US" altLang="ko-KR" dirty="0">
                <a:latin typeface="HY헤드라인M" panose="02030600000101010101" pitchFamily="18" charset="-127"/>
                <a:ea typeface="HY헤드라인M" panose="02030600000101010101" pitchFamily="18" charset="-127"/>
              </a:rPr>
              <a:t>4. </a:t>
            </a:r>
            <a:r>
              <a:rPr lang="ko-KR" altLang="en-US" dirty="0" err="1">
                <a:latin typeface="HY헤드라인M" panose="02030600000101010101" pitchFamily="18" charset="-127"/>
                <a:ea typeface="HY헤드라인M" panose="02030600000101010101" pitchFamily="18" charset="-127"/>
              </a:rPr>
              <a:t>화장품법에</a:t>
            </a:r>
            <a:r>
              <a:rPr lang="ko-KR" altLang="en-US" dirty="0">
                <a:latin typeface="HY헤드라인M" panose="02030600000101010101" pitchFamily="18" charset="-127"/>
                <a:ea typeface="HY헤드라인M" panose="02030600000101010101" pitchFamily="18" charset="-127"/>
              </a:rPr>
              <a:t> 따른 화장품과 화장품에 사용하는 원료</a:t>
            </a:r>
          </a:p>
          <a:p>
            <a:pPr>
              <a:spcAft>
                <a:spcPts val="900"/>
              </a:spcAft>
              <a:defRPr/>
            </a:pPr>
            <a:r>
              <a:rPr lang="en-US" altLang="ko-KR" dirty="0">
                <a:latin typeface="HY헤드라인M" panose="02030600000101010101" pitchFamily="18" charset="-127"/>
                <a:ea typeface="HY헤드라인M" panose="02030600000101010101" pitchFamily="18" charset="-127"/>
              </a:rPr>
              <a:t>5. </a:t>
            </a:r>
            <a:r>
              <a:rPr lang="ko-KR" altLang="en-US" dirty="0">
                <a:latin typeface="HY헤드라인M" panose="02030600000101010101" pitchFamily="18" charset="-127"/>
                <a:ea typeface="HY헤드라인M" panose="02030600000101010101" pitchFamily="18" charset="-127"/>
              </a:rPr>
              <a:t>농약관리법에 따른 농약과 원제</a:t>
            </a:r>
            <a:r>
              <a:rPr lang="en-US" altLang="ko-KR" dirty="0">
                <a:latin typeface="HY헤드라인M" panose="02030600000101010101" pitchFamily="18" charset="-127"/>
                <a:ea typeface="HY헤드라인M" panose="02030600000101010101" pitchFamily="18" charset="-127"/>
              </a:rPr>
              <a:t>(</a:t>
            </a:r>
            <a:r>
              <a:rPr lang="ko-KR" altLang="en-US" dirty="0">
                <a:latin typeface="HY헤드라인M" panose="02030600000101010101" pitchFamily="18" charset="-127"/>
                <a:ea typeface="HY헤드라인M" panose="02030600000101010101" pitchFamily="18" charset="-127"/>
              </a:rPr>
              <a:t>原劑</a:t>
            </a:r>
            <a:r>
              <a:rPr lang="en-US" altLang="ko-KR" dirty="0">
                <a:latin typeface="HY헤드라인M" panose="02030600000101010101" pitchFamily="18" charset="-127"/>
                <a:ea typeface="HY헤드라인M" panose="02030600000101010101" pitchFamily="18" charset="-127"/>
              </a:rPr>
              <a:t>)</a:t>
            </a:r>
            <a:endParaRPr lang="ko-KR" altLang="en-US" dirty="0">
              <a:latin typeface="HY헤드라인M" panose="02030600000101010101" pitchFamily="18" charset="-127"/>
              <a:ea typeface="HY헤드라인M" panose="02030600000101010101" pitchFamily="18" charset="-127"/>
            </a:endParaRPr>
          </a:p>
          <a:p>
            <a:pPr>
              <a:spcAft>
                <a:spcPts val="900"/>
              </a:spcAft>
              <a:defRPr/>
            </a:pPr>
            <a:r>
              <a:rPr lang="en-US" altLang="ko-KR" dirty="0">
                <a:latin typeface="HY헤드라인M" panose="02030600000101010101" pitchFamily="18" charset="-127"/>
                <a:ea typeface="HY헤드라인M" panose="02030600000101010101" pitchFamily="18" charset="-127"/>
              </a:rPr>
              <a:t>6. </a:t>
            </a:r>
            <a:r>
              <a:rPr lang="ko-KR" altLang="en-US" dirty="0">
                <a:latin typeface="HY헤드라인M" panose="02030600000101010101" pitchFamily="18" charset="-127"/>
                <a:ea typeface="HY헤드라인M" panose="02030600000101010101" pitchFamily="18" charset="-127"/>
              </a:rPr>
              <a:t>비료관리법에 따른 비료</a:t>
            </a:r>
          </a:p>
          <a:p>
            <a:pPr>
              <a:spcAft>
                <a:spcPts val="900"/>
              </a:spcAft>
              <a:defRPr/>
            </a:pPr>
            <a:r>
              <a:rPr lang="en-US" altLang="ko-KR" dirty="0">
                <a:latin typeface="HY헤드라인M" panose="02030600000101010101" pitchFamily="18" charset="-127"/>
                <a:ea typeface="HY헤드라인M" panose="02030600000101010101" pitchFamily="18" charset="-127"/>
              </a:rPr>
              <a:t>7. </a:t>
            </a:r>
            <a:r>
              <a:rPr lang="ko-KR" altLang="en-US" dirty="0">
                <a:latin typeface="HY헤드라인M" panose="02030600000101010101" pitchFamily="18" charset="-127"/>
                <a:ea typeface="HY헤드라인M" panose="02030600000101010101" pitchFamily="18" charset="-127"/>
              </a:rPr>
              <a:t>식품위생법에 따른 식품</a:t>
            </a:r>
            <a:r>
              <a:rPr lang="en-US" altLang="ko-KR" dirty="0">
                <a:latin typeface="HY헤드라인M" panose="02030600000101010101" pitchFamily="18" charset="-127"/>
                <a:ea typeface="HY헤드라인M" panose="02030600000101010101" pitchFamily="18" charset="-127"/>
              </a:rPr>
              <a:t>, </a:t>
            </a:r>
            <a:r>
              <a:rPr lang="ko-KR" altLang="en-US" dirty="0">
                <a:latin typeface="HY헤드라인M" panose="02030600000101010101" pitchFamily="18" charset="-127"/>
                <a:ea typeface="HY헤드라인M" panose="02030600000101010101" pitchFamily="18" charset="-127"/>
              </a:rPr>
              <a:t>식품첨가물</a:t>
            </a:r>
            <a:r>
              <a:rPr lang="en-US" altLang="ko-KR" dirty="0">
                <a:latin typeface="HY헤드라인M" panose="02030600000101010101" pitchFamily="18" charset="-127"/>
                <a:ea typeface="HY헤드라인M" panose="02030600000101010101" pitchFamily="18" charset="-127"/>
              </a:rPr>
              <a:t>, </a:t>
            </a:r>
            <a:r>
              <a:rPr lang="ko-KR" altLang="en-US" dirty="0">
                <a:latin typeface="HY헤드라인M" panose="02030600000101010101" pitchFamily="18" charset="-127"/>
                <a:ea typeface="HY헤드라인M" panose="02030600000101010101" pitchFamily="18" charset="-127"/>
              </a:rPr>
              <a:t>기구 및 용기ㆍ포장</a:t>
            </a:r>
          </a:p>
          <a:p>
            <a:pPr>
              <a:spcAft>
                <a:spcPts val="900"/>
              </a:spcAft>
              <a:defRPr/>
            </a:pPr>
            <a:r>
              <a:rPr lang="en-US" altLang="ko-KR" dirty="0">
                <a:latin typeface="HY헤드라인M" panose="02030600000101010101" pitchFamily="18" charset="-127"/>
                <a:ea typeface="HY헤드라인M" panose="02030600000101010101" pitchFamily="18" charset="-127"/>
              </a:rPr>
              <a:t>8. </a:t>
            </a:r>
            <a:r>
              <a:rPr lang="ko-KR" altLang="en-US" dirty="0">
                <a:latin typeface="HY헤드라인M" panose="02030600000101010101" pitchFamily="18" charset="-127"/>
                <a:ea typeface="HY헤드라인M" panose="02030600000101010101" pitchFamily="18" charset="-127"/>
              </a:rPr>
              <a:t>사료관리법에 따른 사료</a:t>
            </a:r>
          </a:p>
          <a:p>
            <a:pPr>
              <a:spcAft>
                <a:spcPts val="900"/>
              </a:spcAft>
              <a:defRPr/>
            </a:pPr>
            <a:r>
              <a:rPr lang="en-US" altLang="ko-KR" dirty="0">
                <a:latin typeface="HY헤드라인M" panose="02030600000101010101" pitchFamily="18" charset="-127"/>
                <a:ea typeface="HY헤드라인M" panose="02030600000101010101" pitchFamily="18" charset="-127"/>
              </a:rPr>
              <a:t>9. </a:t>
            </a:r>
            <a:r>
              <a:rPr lang="ko-KR" altLang="en-US" dirty="0">
                <a:latin typeface="HY헤드라인M" panose="02030600000101010101" pitchFamily="18" charset="-127"/>
                <a:ea typeface="HY헤드라인M" panose="02030600000101010101" pitchFamily="18" charset="-127"/>
              </a:rPr>
              <a:t>총포∙도검∙화약류 등 단속법에 따른 화약류</a:t>
            </a:r>
          </a:p>
          <a:p>
            <a:pPr marL="396000" indent="-457200">
              <a:spcAft>
                <a:spcPts val="900"/>
              </a:spcAft>
              <a:defRPr/>
            </a:pPr>
            <a:r>
              <a:rPr lang="en-US" altLang="ko-KR" dirty="0">
                <a:latin typeface="HY헤드라인M" panose="02030600000101010101" pitchFamily="18" charset="-127"/>
                <a:ea typeface="HY헤드라인M" panose="02030600000101010101" pitchFamily="18" charset="-127"/>
              </a:rPr>
              <a:t>10. </a:t>
            </a:r>
            <a:r>
              <a:rPr lang="ko-KR" altLang="en-US" dirty="0">
                <a:latin typeface="HY헤드라인M" panose="02030600000101010101" pitchFamily="18" charset="-127"/>
                <a:ea typeface="HY헤드라인M" panose="02030600000101010101" pitchFamily="18" charset="-127"/>
              </a:rPr>
              <a:t>군수품관리법 및 방위사업법에 따른 군수품</a:t>
            </a:r>
            <a:r>
              <a:rPr lang="en-US" altLang="ko-KR" dirty="0">
                <a:latin typeface="HY헤드라인M" panose="02030600000101010101" pitchFamily="18" charset="-127"/>
                <a:ea typeface="HY헤드라인M" panose="02030600000101010101" pitchFamily="18" charset="-127"/>
              </a:rPr>
              <a:t>(</a:t>
            </a:r>
            <a:r>
              <a:rPr lang="ko-KR" altLang="en-US" dirty="0">
                <a:latin typeface="HY헤드라인M" panose="02030600000101010101" pitchFamily="18" charset="-127"/>
                <a:ea typeface="HY헤드라인M" panose="02030600000101010101" pitchFamily="18" charset="-127"/>
              </a:rPr>
              <a:t>군수품관리법에 따른 </a:t>
            </a:r>
            <a:r>
              <a:rPr lang="ko-KR" altLang="en-US" dirty="0" err="1">
                <a:latin typeface="HY헤드라인M" panose="02030600000101010101" pitchFamily="18" charset="-127"/>
                <a:ea typeface="HY헤드라인M" panose="02030600000101010101" pitchFamily="18" charset="-127"/>
              </a:rPr>
              <a:t>통상품</a:t>
            </a:r>
            <a:r>
              <a:rPr lang="en-US" altLang="ko-KR" dirty="0">
                <a:latin typeface="HY헤드라인M" panose="02030600000101010101" pitchFamily="18" charset="-127"/>
                <a:ea typeface="HY헤드라인M" panose="02030600000101010101" pitchFamily="18" charset="-127"/>
              </a:rPr>
              <a:t>(</a:t>
            </a:r>
            <a:r>
              <a:rPr lang="ko-KR" altLang="en-US" dirty="0">
                <a:latin typeface="HY헤드라인M" panose="02030600000101010101" pitchFamily="18" charset="-127"/>
                <a:ea typeface="HY헤드라인M" panose="02030600000101010101" pitchFamily="18" charset="-127"/>
              </a:rPr>
              <a:t>通常品</a:t>
            </a:r>
            <a:r>
              <a:rPr lang="en-US" altLang="ko-KR" dirty="0">
                <a:latin typeface="HY헤드라인M" panose="02030600000101010101" pitchFamily="18" charset="-127"/>
                <a:ea typeface="HY헤드라인M" panose="02030600000101010101" pitchFamily="18" charset="-127"/>
              </a:rPr>
              <a:t>)</a:t>
            </a:r>
            <a:r>
              <a:rPr lang="ko-KR" altLang="en-US" dirty="0">
                <a:latin typeface="HY헤드라인M" panose="02030600000101010101" pitchFamily="18" charset="-127"/>
                <a:ea typeface="HY헤드라인M" panose="02030600000101010101" pitchFamily="18" charset="-127"/>
              </a:rPr>
              <a:t>은 제외한다</a:t>
            </a:r>
            <a:r>
              <a:rPr lang="en-US" altLang="ko-KR" dirty="0">
                <a:latin typeface="HY헤드라인M" panose="02030600000101010101" pitchFamily="18" charset="-127"/>
                <a:ea typeface="HY헤드라인M" panose="02030600000101010101" pitchFamily="18" charset="-127"/>
              </a:rPr>
              <a:t>. </a:t>
            </a:r>
            <a:r>
              <a:rPr lang="ko-KR" altLang="en-US" dirty="0">
                <a:latin typeface="HY헤드라인M" panose="02030600000101010101" pitchFamily="18" charset="-127"/>
                <a:ea typeface="HY헤드라인M" panose="02030600000101010101" pitchFamily="18" charset="-127"/>
              </a:rPr>
              <a:t>通常品 </a:t>
            </a:r>
            <a:r>
              <a:rPr lang="ko-KR" altLang="en-US" dirty="0">
                <a:latin typeface="휴먼둥근헤드라인"/>
                <a:ea typeface="휴먼둥근헤드라인"/>
              </a:rPr>
              <a:t>↔ </a:t>
            </a:r>
            <a:r>
              <a:rPr lang="ko-KR" altLang="en-US" dirty="0"/>
              <a:t>戰備品</a:t>
            </a:r>
            <a:r>
              <a:rPr lang="en-US" altLang="ko-KR" dirty="0">
                <a:latin typeface="HY헤드라인M" panose="02030600000101010101" pitchFamily="18" charset="-127"/>
                <a:ea typeface="HY헤드라인M" panose="02030600000101010101" pitchFamily="18" charset="-127"/>
              </a:rPr>
              <a:t>).</a:t>
            </a:r>
            <a:endParaRPr lang="ko-KR" altLang="en-US" dirty="0">
              <a:latin typeface="HY헤드라인M" panose="02030600000101010101" pitchFamily="18" charset="-127"/>
              <a:ea typeface="HY헤드라인M" panose="02030600000101010101" pitchFamily="18" charset="-127"/>
            </a:endParaRPr>
          </a:p>
          <a:p>
            <a:pPr>
              <a:spcAft>
                <a:spcPts val="900"/>
              </a:spcAft>
              <a:defRPr/>
            </a:pPr>
            <a:r>
              <a:rPr lang="en-US" altLang="ko-KR" dirty="0">
                <a:latin typeface="HY헤드라인M" panose="02030600000101010101" pitchFamily="18" charset="-127"/>
                <a:ea typeface="HY헤드라인M" panose="02030600000101010101" pitchFamily="18" charset="-127"/>
              </a:rPr>
              <a:t>11. </a:t>
            </a:r>
            <a:r>
              <a:rPr lang="ko-KR" altLang="en-US" dirty="0">
                <a:latin typeface="HY헤드라인M" panose="02030600000101010101" pitchFamily="18" charset="-127"/>
                <a:ea typeface="HY헤드라인M" panose="02030600000101010101" pitchFamily="18" charset="-127"/>
              </a:rPr>
              <a:t>건강기능식품에 관한 법률에 따른 건강기능식품</a:t>
            </a:r>
          </a:p>
          <a:p>
            <a:pPr>
              <a:spcAft>
                <a:spcPts val="900"/>
              </a:spcAft>
              <a:defRPr/>
            </a:pPr>
            <a:r>
              <a:rPr lang="en-US" altLang="ko-KR" dirty="0">
                <a:latin typeface="HY헤드라인M" panose="02030600000101010101" pitchFamily="18" charset="-127"/>
                <a:ea typeface="HY헤드라인M" panose="02030600000101010101" pitchFamily="18" charset="-127"/>
              </a:rPr>
              <a:t>12. </a:t>
            </a:r>
            <a:r>
              <a:rPr lang="ko-KR" altLang="en-US" dirty="0">
                <a:latin typeface="HY헤드라인M" panose="02030600000101010101" pitchFamily="18" charset="-127"/>
                <a:ea typeface="HY헤드라인M" panose="02030600000101010101" pitchFamily="18" charset="-127"/>
              </a:rPr>
              <a:t>의료기기법에 따른 의료기기</a:t>
            </a:r>
          </a:p>
        </p:txBody>
      </p:sp>
      <p:sp>
        <p:nvSpPr>
          <p:cNvPr id="9" name="직사각형 8"/>
          <p:cNvSpPr/>
          <p:nvPr/>
        </p:nvSpPr>
        <p:spPr>
          <a:xfrm>
            <a:off x="152400" y="71438"/>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err="1">
                <a:solidFill>
                  <a:sysClr val="windowText" lastClr="000000"/>
                </a:solidFill>
                <a:latin typeface="HY헤드라인M" panose="02030600000101010101" pitchFamily="18" charset="-127"/>
                <a:ea typeface="HY헤드라인M" panose="02030600000101010101" pitchFamily="18" charset="-127"/>
              </a:rPr>
              <a:t>화평법</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 적용 제외</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3</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0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3" name="직사각형 2"/>
          <p:cNvSpPr/>
          <p:nvPr/>
        </p:nvSpPr>
        <p:spPr>
          <a:xfrm>
            <a:off x="0" y="22225"/>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제조 등의 보고</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0356" name="모서리가 둥근 직사각형 3"/>
          <p:cNvSpPr>
            <a:spLocks noChangeArrowheads="1"/>
          </p:cNvSpPr>
          <p:nvPr/>
        </p:nvSpPr>
        <p:spPr bwMode="auto">
          <a:xfrm>
            <a:off x="374650" y="890588"/>
            <a:ext cx="2471738"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latin typeface="HY헤드라인M" pitchFamily="18" charset="-127"/>
                <a:ea typeface="HY헤드라인M" pitchFamily="18" charset="-127"/>
                <a:cs typeface="Arial" pitchFamily="34" charset="0"/>
                <a:sym typeface="맑은 고딕" pitchFamily="50" charset="-127"/>
              </a:rPr>
              <a:t>대상</a:t>
            </a:r>
            <a:endParaRPr lang="en-US" altLang="ko-KR" sz="1200">
              <a:latin typeface="HY헤드라인M" pitchFamily="18" charset="-127"/>
              <a:ea typeface="HY헤드라인M" pitchFamily="18" charset="-127"/>
              <a:cs typeface="Arial" pitchFamily="34" charset="0"/>
              <a:sym typeface="맑은 고딕" pitchFamily="50" charset="-127"/>
            </a:endParaRPr>
          </a:p>
        </p:txBody>
      </p:sp>
      <p:sp>
        <p:nvSpPr>
          <p:cNvPr id="100357" name="모서리가 둥근 직사각형 4"/>
          <p:cNvSpPr>
            <a:spLocks noChangeArrowheads="1"/>
          </p:cNvSpPr>
          <p:nvPr/>
        </p:nvSpPr>
        <p:spPr bwMode="auto">
          <a:xfrm>
            <a:off x="341313" y="1403350"/>
            <a:ext cx="8388350" cy="1547813"/>
          </a:xfrm>
          <a:prstGeom prst="roundRect">
            <a:avLst>
              <a:gd name="adj" fmla="val 0"/>
            </a:avLst>
          </a:prstGeom>
          <a:noFill/>
          <a:ln w="9525">
            <a:noFill/>
            <a:round/>
            <a:headEnd/>
            <a:tailEnd/>
          </a:ln>
        </p:spPr>
        <p:txBody>
          <a:bodyPr/>
          <a:lstStyle/>
          <a:p>
            <a:pPr marL="503238" indent="-215900" defTabSz="1042988" eaLnBrk="0" hangingPunct="0">
              <a:lnSpc>
                <a:spcPct val="120000"/>
              </a:lnSpc>
              <a:spcAft>
                <a:spcPts val="600"/>
              </a:spcAft>
              <a:buClr>
                <a:srgbClr val="161645"/>
              </a:buClr>
              <a:buSzPct val="85000"/>
              <a:buFont typeface="Arial" pitchFamily="34" charset="0"/>
              <a:buChar char="•"/>
            </a:pP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모든 신규화학물질</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연간 </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1</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톤 이상 기존화학물질을 제조</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수입</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판매하는 자</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20000"/>
              </a:lnSpc>
              <a:spcAft>
                <a:spcPts val="600"/>
              </a:spcAft>
              <a:buClr>
                <a:srgbClr val="161645"/>
              </a:buClr>
              <a:buSzPct val="85000"/>
              <a:buFont typeface="Arial" pitchFamily="34" charset="0"/>
              <a:buChar char="•"/>
            </a:pP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위탁하여 제조하는 경우는 위탁자가 </a:t>
            </a:r>
            <a:r>
              <a:rPr lang="ko-KR" altLang="en-US" sz="1600">
                <a:latin typeface="HY헤드라인M" pitchFamily="18" charset="-127"/>
                <a:ea typeface="HY헤드라인M" pitchFamily="18" charset="-127"/>
                <a:cs typeface="Arial" pitchFamily="34" charset="0"/>
                <a:sym typeface="맑은 고딕" pitchFamily="50" charset="-127"/>
              </a:rPr>
              <a:t>보고할 수 있으며</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판매는 사업장에서 제품의 원료로 사용하는 자에게 판매하는 자를 말함</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제품을 최종소비자에 직접 판매 시 해당 제외</a:t>
            </a:r>
            <a:r>
              <a:rPr lang="en-US" altLang="ko-KR" sz="1400">
                <a:latin typeface="HY헤드라인M" pitchFamily="18" charset="-127"/>
                <a:ea typeface="HY헤드라인M" pitchFamily="18" charset="-127"/>
                <a:cs typeface="Arial" pitchFamily="34" charset="0"/>
                <a:sym typeface="맑은 고딕" pitchFamily="50" charset="-127"/>
              </a:rPr>
              <a:t>)</a:t>
            </a:r>
          </a:p>
          <a:p>
            <a:pPr marL="503238" indent="-215900" defTabSz="1042988" eaLnBrk="0" hangingPunct="0">
              <a:lnSpc>
                <a:spcPct val="120000"/>
              </a:lnSpc>
              <a:buClr>
                <a:srgbClr val="161645"/>
              </a:buClr>
              <a:buSzPct val="85000"/>
              <a:buFont typeface="Arial" pitchFamily="34" charset="0"/>
              <a:buChar char="•"/>
            </a:pP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국외 제조</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생산자의 경우 국내의 수입자를 대신하여 대리인을 선임하여 보고 가능</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p:txBody>
      </p:sp>
      <p:sp>
        <p:nvSpPr>
          <p:cNvPr id="6" name="모서리가 둥근 직사각형 5"/>
          <p:cNvSpPr/>
          <p:nvPr/>
        </p:nvSpPr>
        <p:spPr>
          <a:xfrm>
            <a:off x="738188" y="3429000"/>
            <a:ext cx="7596187" cy="2808288"/>
          </a:xfrm>
          <a:prstGeom prst="roundRect">
            <a:avLst>
              <a:gd name="adj" fmla="val 5819"/>
            </a:avLst>
          </a:prstGeom>
          <a:solidFill>
            <a:schemeClr val="bg1"/>
          </a:solidFill>
          <a:ln w="2857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marL="180000" indent="-180000">
              <a:lnSpc>
                <a:spcPct val="120000"/>
              </a:lnSpc>
              <a:spcAft>
                <a:spcPts val="6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6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6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r>
              <a:rPr lang="ko-KR" altLang="en-US" sz="1400" dirty="0">
                <a:solidFill>
                  <a:schemeClr val="tx1"/>
                </a:solidFill>
                <a:latin typeface="HY헤드라인M" panose="02030600000101010101" pitchFamily="18" charset="-127"/>
                <a:ea typeface="HY헤드라인M" panose="02030600000101010101" pitchFamily="18" charset="-127"/>
              </a:rPr>
              <a:t>기계에 내장되어 수입되는 화학물질</a:t>
            </a: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r>
              <a:rPr lang="ko-KR" altLang="en-US" sz="1400" dirty="0">
                <a:solidFill>
                  <a:schemeClr val="tx1"/>
                </a:solidFill>
                <a:latin typeface="HY헤드라인M" panose="02030600000101010101" pitchFamily="18" charset="-127"/>
                <a:ea typeface="HY헤드라인M" panose="02030600000101010101" pitchFamily="18" charset="-127"/>
              </a:rPr>
              <a:t>시험운전용으로 기계 또는 </a:t>
            </a:r>
            <a:r>
              <a:rPr lang="ko-KR" altLang="en-US" sz="1400" dirty="0" err="1">
                <a:solidFill>
                  <a:schemeClr val="tx1"/>
                </a:solidFill>
                <a:latin typeface="HY헤드라인M" panose="02030600000101010101" pitchFamily="18" charset="-127"/>
                <a:ea typeface="HY헤드라인M" panose="02030600000101010101" pitchFamily="18" charset="-127"/>
              </a:rPr>
              <a:t>장치류와</a:t>
            </a:r>
            <a:r>
              <a:rPr lang="ko-KR" altLang="en-US" sz="1400" dirty="0">
                <a:solidFill>
                  <a:schemeClr val="tx1"/>
                </a:solidFill>
                <a:latin typeface="HY헤드라인M" panose="02030600000101010101" pitchFamily="18" charset="-127"/>
                <a:ea typeface="HY헤드라인M" panose="02030600000101010101" pitchFamily="18" charset="-127"/>
              </a:rPr>
              <a:t> 함께 수입되는 화학물질</a:t>
            </a: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r>
              <a:rPr lang="ko-KR" altLang="en-US" sz="1400" dirty="0">
                <a:solidFill>
                  <a:schemeClr val="tx1"/>
                </a:solidFill>
                <a:latin typeface="HY헤드라인M" panose="02030600000101010101" pitchFamily="18" charset="-127"/>
                <a:ea typeface="HY헤드라인M" panose="02030600000101010101" pitchFamily="18" charset="-127"/>
              </a:rPr>
              <a:t>특정한 고체 형태로 일정한 기능을 발휘하는 제품에 함유되어 그 사용과정에서 유출되지 아니하는 화학물질</a:t>
            </a: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spcAft>
                <a:spcPts val="300"/>
              </a:spcAft>
              <a:buFont typeface="Arial" panose="020B0604020202020204" pitchFamily="34" charset="0"/>
              <a:buChar char="•"/>
              <a:defRPr/>
            </a:pPr>
            <a:r>
              <a:rPr lang="ko-KR" altLang="en-US" sz="1400" dirty="0">
                <a:solidFill>
                  <a:schemeClr val="tx1"/>
                </a:solidFill>
                <a:latin typeface="HY헤드라인M" panose="02030600000101010101" pitchFamily="18" charset="-127"/>
                <a:ea typeface="HY헤드라인M" panose="02030600000101010101" pitchFamily="18" charset="-127"/>
              </a:rPr>
              <a:t>시약 등 과학적 실험</a:t>
            </a:r>
            <a:r>
              <a:rPr lang="en-US" altLang="ko-KR" sz="1400" dirty="0">
                <a:solidFill>
                  <a:schemeClr val="tx1"/>
                </a:solidFill>
                <a:latin typeface="HY헤드라인M" panose="02030600000101010101" pitchFamily="18" charset="-127"/>
                <a:ea typeface="HY헤드라인M" panose="02030600000101010101" pitchFamily="18" charset="-127"/>
              </a:rPr>
              <a:t>, </a:t>
            </a:r>
            <a:r>
              <a:rPr lang="ko-KR" altLang="en-US" sz="1400" dirty="0">
                <a:solidFill>
                  <a:schemeClr val="tx1"/>
                </a:solidFill>
                <a:latin typeface="HY헤드라인M" panose="02030600000101010101" pitchFamily="18" charset="-127"/>
                <a:ea typeface="HY헤드라인M" panose="02030600000101010101" pitchFamily="18" charset="-127"/>
              </a:rPr>
              <a:t>분석 또는 연구를 위해 제조</a:t>
            </a:r>
            <a:r>
              <a:rPr lang="en-US" altLang="ko-KR" sz="1400" dirty="0">
                <a:solidFill>
                  <a:schemeClr val="tx1"/>
                </a:solidFill>
                <a:latin typeface="HY헤드라인M" panose="02030600000101010101" pitchFamily="18" charset="-127"/>
                <a:ea typeface="HY헤드라인M" panose="02030600000101010101" pitchFamily="18" charset="-127"/>
              </a:rPr>
              <a:t>∙</a:t>
            </a:r>
            <a:r>
              <a:rPr lang="ko-KR" altLang="en-US" sz="1400" dirty="0">
                <a:solidFill>
                  <a:schemeClr val="tx1"/>
                </a:solidFill>
                <a:latin typeface="HY헤드라인M" panose="02030600000101010101" pitchFamily="18" charset="-127"/>
                <a:ea typeface="HY헤드라인M" panose="02030600000101010101" pitchFamily="18" charset="-127"/>
              </a:rPr>
              <a:t>수입되는 화학물질</a:t>
            </a: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buFont typeface="Arial" panose="020B0604020202020204" pitchFamily="34" charset="0"/>
              <a:buChar char="•"/>
              <a:defRPr/>
            </a:pPr>
            <a:r>
              <a:rPr lang="ko-KR" altLang="en-US" sz="1400" dirty="0">
                <a:solidFill>
                  <a:schemeClr val="tx1"/>
                </a:solidFill>
                <a:latin typeface="HY헤드라인M" panose="02030600000101010101" pitchFamily="18" charset="-127"/>
                <a:ea typeface="HY헤드라인M" panose="02030600000101010101" pitchFamily="18" charset="-127"/>
              </a:rPr>
              <a:t>연구개발용으로 제조</a:t>
            </a:r>
            <a:r>
              <a:rPr lang="en-US" altLang="ko-KR" sz="1400" dirty="0">
                <a:solidFill>
                  <a:schemeClr val="tx1"/>
                </a:solidFill>
                <a:latin typeface="HY헤드라인M" panose="02030600000101010101" pitchFamily="18" charset="-127"/>
                <a:ea typeface="HY헤드라인M" panose="02030600000101010101" pitchFamily="18" charset="-127"/>
              </a:rPr>
              <a:t>∙</a:t>
            </a:r>
            <a:r>
              <a:rPr lang="ko-KR" altLang="en-US" sz="1400" dirty="0">
                <a:solidFill>
                  <a:schemeClr val="tx1"/>
                </a:solidFill>
                <a:latin typeface="HY헤드라인M" panose="02030600000101010101" pitchFamily="18" charset="-127"/>
                <a:ea typeface="HY헤드라인M" panose="02030600000101010101" pitchFamily="18" charset="-127"/>
              </a:rPr>
              <a:t>수입되는 다음 각 목에 해당하는 화학물질</a:t>
            </a:r>
            <a:endParaRPr lang="en-US" altLang="ko-KR" sz="1400" dirty="0">
              <a:solidFill>
                <a:schemeClr val="tx1"/>
              </a:solidFill>
              <a:latin typeface="HY헤드라인M" panose="02030600000101010101" pitchFamily="18" charset="-127"/>
              <a:ea typeface="HY헤드라인M" panose="02030600000101010101" pitchFamily="18" charset="-127"/>
            </a:endParaRPr>
          </a:p>
          <a:p>
            <a:pPr>
              <a:lnSpc>
                <a:spcPct val="120000"/>
              </a:lnSpc>
              <a:spcAft>
                <a:spcPts val="300"/>
              </a:spcAft>
              <a:defRPr/>
            </a:pPr>
            <a:r>
              <a:rPr lang="en-US" altLang="ko-KR" sz="1200" dirty="0">
                <a:solidFill>
                  <a:schemeClr val="tx1"/>
                </a:solidFill>
                <a:latin typeface="HY헤드라인M" panose="02030600000101010101" pitchFamily="18" charset="-127"/>
                <a:ea typeface="HY헤드라인M" panose="02030600000101010101" pitchFamily="18" charset="-127"/>
              </a:rPr>
              <a:t>   </a:t>
            </a:r>
            <a:r>
              <a:rPr lang="en-US" altLang="ko-KR" sz="1200" spc="-150" dirty="0">
                <a:solidFill>
                  <a:schemeClr val="tx1"/>
                </a:solidFill>
                <a:latin typeface="HY헤드라인M" panose="02030600000101010101" pitchFamily="18" charset="-127"/>
                <a:ea typeface="HY헤드라인M" panose="02030600000101010101" pitchFamily="18" charset="-127"/>
              </a:rPr>
              <a:t>(</a:t>
            </a:r>
            <a:r>
              <a:rPr lang="ko-KR" altLang="en-US" sz="1200" spc="-150" dirty="0">
                <a:solidFill>
                  <a:schemeClr val="tx1"/>
                </a:solidFill>
                <a:latin typeface="HY헤드라인M" panose="02030600000101010101" pitchFamily="18" charset="-127"/>
                <a:ea typeface="HY헤드라인M" panose="02030600000101010101" pitchFamily="18" charset="-127"/>
              </a:rPr>
              <a:t>화학물질 또는 제품</a:t>
            </a:r>
            <a:r>
              <a:rPr lang="ko-KR" altLang="en-US" sz="1200" spc="-150" dirty="0">
                <a:solidFill>
                  <a:schemeClr val="tx1"/>
                </a:solidFill>
              </a:rPr>
              <a:t>∙</a:t>
            </a:r>
            <a:r>
              <a:rPr lang="ko-KR" altLang="en-US" sz="1200" spc="-150" dirty="0">
                <a:solidFill>
                  <a:schemeClr val="tx1"/>
                </a:solidFill>
                <a:latin typeface="HY헤드라인M" panose="02030600000101010101" pitchFamily="18" charset="-127"/>
                <a:ea typeface="HY헤드라인M" panose="02030600000101010101" pitchFamily="18" charset="-127"/>
              </a:rPr>
              <a:t>상품 개발</a:t>
            </a:r>
            <a:r>
              <a:rPr lang="en-US" altLang="ko-KR" sz="1200" spc="-150" dirty="0">
                <a:solidFill>
                  <a:schemeClr val="tx1"/>
                </a:solidFill>
                <a:latin typeface="HY헤드라인M" panose="02030600000101010101" pitchFamily="18" charset="-127"/>
                <a:ea typeface="HY헤드라인M" panose="02030600000101010101" pitchFamily="18" charset="-127"/>
              </a:rPr>
              <a:t>,  </a:t>
            </a:r>
            <a:r>
              <a:rPr lang="ko-KR" altLang="en-US" sz="1200" spc="-150" dirty="0">
                <a:solidFill>
                  <a:schemeClr val="tx1"/>
                </a:solidFill>
                <a:latin typeface="HY헤드라인M" panose="02030600000101010101" pitchFamily="18" charset="-127"/>
                <a:ea typeface="HY헤드라인M" panose="02030600000101010101" pitchFamily="18" charset="-127"/>
              </a:rPr>
              <a:t>공정 개선</a:t>
            </a:r>
            <a:r>
              <a:rPr lang="ko-KR" altLang="en-US" sz="1200" spc="-150" dirty="0">
                <a:solidFill>
                  <a:schemeClr val="tx1"/>
                </a:solidFill>
              </a:rPr>
              <a:t>∙</a:t>
            </a:r>
            <a:r>
              <a:rPr lang="ko-KR" altLang="en-US" sz="1200" spc="-150" dirty="0">
                <a:solidFill>
                  <a:schemeClr val="tx1"/>
                </a:solidFill>
                <a:latin typeface="HY헤드라인M" panose="02030600000101010101" pitchFamily="18" charset="-127"/>
                <a:ea typeface="HY헤드라인M" panose="02030600000101010101" pitchFamily="18" charset="-127"/>
              </a:rPr>
              <a:t>개발</a:t>
            </a:r>
            <a:r>
              <a:rPr lang="en-US" altLang="ko-KR" sz="1200" spc="-150" dirty="0">
                <a:solidFill>
                  <a:schemeClr val="tx1"/>
                </a:solidFill>
                <a:latin typeface="HY헤드라인M" panose="02030600000101010101" pitchFamily="18" charset="-127"/>
                <a:ea typeface="HY헤드라인M" panose="02030600000101010101" pitchFamily="18" charset="-127"/>
              </a:rPr>
              <a:t>,  </a:t>
            </a:r>
            <a:r>
              <a:rPr lang="ko-KR" altLang="en-US" sz="1200" spc="-150" dirty="0">
                <a:solidFill>
                  <a:schemeClr val="tx1"/>
                </a:solidFill>
                <a:latin typeface="HY헤드라인M" panose="02030600000101010101" pitchFamily="18" charset="-127"/>
                <a:ea typeface="HY헤드라인M" panose="02030600000101010101" pitchFamily="18" charset="-127"/>
              </a:rPr>
              <a:t>화학물질의 시범제조 또는 제품</a:t>
            </a:r>
            <a:r>
              <a:rPr lang="ko-KR" altLang="en-US" sz="1200" spc="-150" dirty="0">
                <a:solidFill>
                  <a:schemeClr val="tx1"/>
                </a:solidFill>
              </a:rPr>
              <a:t>∙</a:t>
            </a:r>
            <a:r>
              <a:rPr lang="ko-KR" altLang="en-US" sz="1200" spc="-150" dirty="0">
                <a:solidFill>
                  <a:schemeClr val="tx1"/>
                </a:solidFill>
                <a:latin typeface="HY헤드라인M" panose="02030600000101010101" pitchFamily="18" charset="-127"/>
                <a:ea typeface="HY헤드라인M" panose="02030600000101010101" pitchFamily="18" charset="-127"/>
              </a:rPr>
              <a:t>상품의 시범생산</a:t>
            </a:r>
            <a:r>
              <a:rPr lang="en-US" altLang="ko-KR" sz="1200" spc="-150" dirty="0">
                <a:solidFill>
                  <a:schemeClr val="tx1"/>
                </a:solidFill>
                <a:latin typeface="HY헤드라인M" panose="02030600000101010101" pitchFamily="18" charset="-127"/>
                <a:ea typeface="HY헤드라인M" panose="02030600000101010101" pitchFamily="18" charset="-127"/>
              </a:rPr>
              <a:t>,  </a:t>
            </a:r>
            <a:r>
              <a:rPr lang="ko-KR" altLang="en-US" sz="1200" spc="-150" dirty="0">
                <a:solidFill>
                  <a:schemeClr val="tx1"/>
                </a:solidFill>
                <a:latin typeface="HY헤드라인M" panose="02030600000101010101" pitchFamily="18" charset="-127"/>
                <a:ea typeface="HY헤드라인M" panose="02030600000101010101" pitchFamily="18" charset="-127"/>
              </a:rPr>
              <a:t>화학물질 적용분야 시험</a:t>
            </a:r>
            <a:r>
              <a:rPr lang="en-US" altLang="ko-KR" sz="1200" spc="-150" dirty="0">
                <a:solidFill>
                  <a:schemeClr val="tx1"/>
                </a:solidFill>
                <a:latin typeface="HY헤드라인M" panose="02030600000101010101" pitchFamily="18" charset="-127"/>
                <a:ea typeface="HY헤드라인M" panose="02030600000101010101" pitchFamily="18" charset="-127"/>
              </a:rPr>
              <a:t>)</a:t>
            </a:r>
          </a:p>
          <a:p>
            <a:pPr marL="180000" indent="-180000">
              <a:lnSpc>
                <a:spcPct val="120000"/>
              </a:lnSpc>
              <a:buFont typeface="Arial" panose="020B0604020202020204" pitchFamily="34" charset="0"/>
              <a:buChar char="•"/>
              <a:defRPr/>
            </a:pPr>
            <a:r>
              <a:rPr lang="ko-KR" altLang="en-US" sz="1400" dirty="0" err="1">
                <a:solidFill>
                  <a:schemeClr val="tx1"/>
                </a:solidFill>
                <a:latin typeface="HY헤드라인M" panose="02030600000101010101" pitchFamily="18" charset="-127"/>
                <a:ea typeface="HY헤드라인M" panose="02030600000101010101" pitchFamily="18" charset="-127"/>
              </a:rPr>
              <a:t>비분리중간체</a:t>
            </a:r>
            <a:endParaRPr lang="en-US" altLang="ko-KR" sz="1400" dirty="0">
              <a:solidFill>
                <a:schemeClr val="tx1"/>
              </a:solidFill>
              <a:latin typeface="HY헤드라인M" panose="02030600000101010101" pitchFamily="18" charset="-127"/>
              <a:ea typeface="HY헤드라인M" panose="02030600000101010101" pitchFamily="18" charset="-127"/>
            </a:endParaRPr>
          </a:p>
          <a:p>
            <a:pPr marL="180000" indent="-180000">
              <a:lnSpc>
                <a:spcPct val="120000"/>
              </a:lnSpc>
              <a:buFont typeface="Arial" panose="020B0604020202020204" pitchFamily="34" charset="0"/>
              <a:buChar char="•"/>
              <a:defRPr/>
            </a:pPr>
            <a:r>
              <a:rPr lang="ko-KR" altLang="en-US" sz="1400" dirty="0">
                <a:solidFill>
                  <a:schemeClr val="tx1"/>
                </a:solidFill>
                <a:latin typeface="HY헤드라인M" panose="02030600000101010101" pitchFamily="18" charset="-127"/>
                <a:ea typeface="HY헤드라인M" panose="02030600000101010101" pitchFamily="18" charset="-127"/>
              </a:rPr>
              <a:t>기존화학물질로서 위해성이 극히 낮다는 충분한 정보가 알려져 있는 등 환경부장관이 </a:t>
            </a:r>
            <a:endParaRPr lang="en-US" altLang="ko-KR" sz="1400" dirty="0">
              <a:solidFill>
                <a:schemeClr val="tx1"/>
              </a:solidFill>
              <a:latin typeface="HY헤드라인M" panose="02030600000101010101" pitchFamily="18" charset="-127"/>
              <a:ea typeface="HY헤드라인M" panose="02030600000101010101" pitchFamily="18" charset="-127"/>
            </a:endParaRPr>
          </a:p>
          <a:p>
            <a:pPr>
              <a:lnSpc>
                <a:spcPct val="120000"/>
              </a:lnSpc>
              <a:defRPr/>
            </a:pPr>
            <a:r>
              <a:rPr lang="ko-KR" altLang="en-US" sz="1400" dirty="0">
                <a:solidFill>
                  <a:schemeClr val="tx1"/>
                </a:solidFill>
                <a:latin typeface="HY헤드라인M" panose="02030600000101010101" pitchFamily="18" charset="-127"/>
                <a:ea typeface="HY헤드라인M" panose="02030600000101010101" pitchFamily="18" charset="-127"/>
              </a:rPr>
              <a:t>   고시한 화학물질</a:t>
            </a:r>
          </a:p>
        </p:txBody>
      </p:sp>
      <p:sp>
        <p:nvSpPr>
          <p:cNvPr id="7" name="모서리가 둥근 직사각형 6"/>
          <p:cNvSpPr/>
          <p:nvPr/>
        </p:nvSpPr>
        <p:spPr>
          <a:xfrm>
            <a:off x="2846816" y="3068960"/>
            <a:ext cx="3168352" cy="360040"/>
          </a:xfrm>
          <a:prstGeom prst="roundRect">
            <a:avLst>
              <a:gd name="adj" fmla="val 0"/>
            </a:avLst>
          </a:prstGeom>
          <a:solidFill>
            <a:schemeClr val="bg1"/>
          </a:solidFill>
          <a:ln w="22225">
            <a:solidFill>
              <a:srgbClr val="0070C0"/>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a:defRPr/>
            </a:pPr>
            <a:r>
              <a:rPr lang="ko-KR" altLang="en-US" sz="1600" dirty="0">
                <a:solidFill>
                  <a:srgbClr val="002060"/>
                </a:solidFill>
                <a:latin typeface="HY헤드라인M" panose="02030600000101010101" pitchFamily="18" charset="-127"/>
                <a:ea typeface="HY헤드라인M" panose="02030600000101010101" pitchFamily="18" charset="-127"/>
              </a:rPr>
              <a:t>보고 제외대상</a:t>
            </a:r>
            <a:r>
              <a:rPr lang="en-US" altLang="ko-KR" sz="1200" dirty="0">
                <a:solidFill>
                  <a:schemeClr val="tx1"/>
                </a:solidFill>
                <a:latin typeface="HY헤드라인M" panose="02030600000101010101" pitchFamily="18" charset="-127"/>
                <a:ea typeface="HY헤드라인M" panose="02030600000101010101" pitchFamily="18" charset="-127"/>
              </a:rPr>
              <a:t>(</a:t>
            </a:r>
            <a:r>
              <a:rPr lang="ko-KR" altLang="en-US" sz="1200" dirty="0">
                <a:solidFill>
                  <a:schemeClr val="tx1"/>
                </a:solidFill>
                <a:latin typeface="HY헤드라인M" panose="02030600000101010101" pitchFamily="18" charset="-127"/>
                <a:ea typeface="HY헤드라인M" panose="02030600000101010101" pitchFamily="18" charset="-127"/>
              </a:rPr>
              <a:t>법</a:t>
            </a:r>
            <a:r>
              <a:rPr lang="en-US" altLang="ko-KR" sz="1200" dirty="0">
                <a:solidFill>
                  <a:schemeClr val="tx1"/>
                </a:solidFill>
                <a:latin typeface="HY헤드라인M" panose="02030600000101010101" pitchFamily="18" charset="-127"/>
                <a:ea typeface="HY헤드라인M" panose="02030600000101010101" pitchFamily="18" charset="-127"/>
              </a:rPr>
              <a:t>8</a:t>
            </a:r>
            <a:r>
              <a:rPr lang="ko-KR" altLang="en-US" sz="1200" dirty="0">
                <a:solidFill>
                  <a:schemeClr val="tx1"/>
                </a:solidFill>
                <a:latin typeface="HY헤드라인M" panose="02030600000101010101" pitchFamily="18" charset="-127"/>
                <a:ea typeface="HY헤드라인M" panose="02030600000101010101" pitchFamily="18" charset="-127"/>
              </a:rPr>
              <a:t>조</a:t>
            </a:r>
            <a:r>
              <a:rPr lang="en-US" altLang="ko-KR" sz="1200" dirty="0">
                <a:solidFill>
                  <a:schemeClr val="tx1"/>
                </a:solidFill>
                <a:latin typeface="HY헤드라인M" panose="02030600000101010101" pitchFamily="18" charset="-127"/>
                <a:ea typeface="HY헤드라인M" panose="02030600000101010101" pitchFamily="18" charset="-127"/>
              </a:rPr>
              <a:t>, </a:t>
            </a:r>
            <a:r>
              <a:rPr lang="ko-KR" altLang="en-US" sz="1200" dirty="0">
                <a:solidFill>
                  <a:schemeClr val="tx1"/>
                </a:solidFill>
                <a:latin typeface="HY헤드라인M" panose="02030600000101010101" pitchFamily="18" charset="-127"/>
                <a:ea typeface="HY헤드라인M" panose="02030600000101010101" pitchFamily="18" charset="-127"/>
              </a:rPr>
              <a:t>영</a:t>
            </a:r>
            <a:r>
              <a:rPr lang="en-US" altLang="ko-KR" sz="1200" dirty="0">
                <a:solidFill>
                  <a:schemeClr val="tx1"/>
                </a:solidFill>
                <a:latin typeface="HY헤드라인M" panose="02030600000101010101" pitchFamily="18" charset="-127"/>
                <a:ea typeface="HY헤드라인M" panose="02030600000101010101" pitchFamily="18" charset="-127"/>
              </a:rPr>
              <a:t>8</a:t>
            </a:r>
            <a:r>
              <a:rPr lang="ko-KR" altLang="en-US" sz="1200" dirty="0">
                <a:solidFill>
                  <a:schemeClr val="tx1"/>
                </a:solidFill>
                <a:latin typeface="HY헤드라인M" panose="02030600000101010101" pitchFamily="18" charset="-127"/>
                <a:ea typeface="HY헤드라인M" panose="02030600000101010101" pitchFamily="18" charset="-127"/>
              </a:rPr>
              <a:t>조</a:t>
            </a:r>
            <a:r>
              <a:rPr lang="en-US" altLang="ko-KR" sz="1200" dirty="0">
                <a:solidFill>
                  <a:schemeClr val="tx1"/>
                </a:solidFill>
                <a:latin typeface="HY헤드라인M" panose="02030600000101010101" pitchFamily="18" charset="-127"/>
                <a:ea typeface="HY헤드라인M" panose="02030600000101010101" pitchFamily="18" charset="-127"/>
              </a:rPr>
              <a:t>)</a:t>
            </a:r>
            <a:endParaRPr lang="ko-KR" altLang="en-US" sz="1600" dirty="0">
              <a:solidFill>
                <a:schemeClr val="tx1"/>
              </a:solidFill>
              <a:latin typeface="HY헤드라인M" panose="02030600000101010101" pitchFamily="18" charset="-127"/>
              <a:ea typeface="HY헤드라인M" panose="02030600000101010101" pitchFamily="18" charset="-127"/>
            </a:endParaRPr>
          </a:p>
        </p:txBody>
      </p:sp>
      <p:sp>
        <p:nvSpPr>
          <p:cNvPr id="9" name="직사각형 8"/>
          <p:cNvSpPr/>
          <p:nvPr/>
        </p:nvSpPr>
        <p:spPr>
          <a:xfrm>
            <a:off x="0" y="6357938"/>
            <a:ext cx="2714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4445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1379" name="모서리가 둥근 직사각형 3"/>
          <p:cNvSpPr>
            <a:spLocks noChangeArrowheads="1"/>
          </p:cNvSpPr>
          <p:nvPr/>
        </p:nvSpPr>
        <p:spPr bwMode="auto">
          <a:xfrm>
            <a:off x="395288" y="960438"/>
            <a:ext cx="2471737"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보고내용</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a:latin typeface="HY헤드라인M" pitchFamily="18" charset="-127"/>
              <a:ea typeface="HY헤드라인M" pitchFamily="18" charset="-127"/>
              <a:cs typeface="Arial" pitchFamily="34" charset="0"/>
              <a:sym typeface="맑은 고딕" pitchFamily="50" charset="-127"/>
            </a:endParaRPr>
          </a:p>
        </p:txBody>
      </p:sp>
      <p:sp>
        <p:nvSpPr>
          <p:cNvPr id="101380" name="모서리가 둥근 직사각형 4"/>
          <p:cNvSpPr>
            <a:spLocks noChangeArrowheads="1"/>
          </p:cNvSpPr>
          <p:nvPr/>
        </p:nvSpPr>
        <p:spPr bwMode="auto">
          <a:xfrm>
            <a:off x="611188" y="1368425"/>
            <a:ext cx="7956550" cy="2016125"/>
          </a:xfrm>
          <a:prstGeom prst="roundRect">
            <a:avLst>
              <a:gd name="adj" fmla="val 7880"/>
            </a:avLst>
          </a:prstGeom>
          <a:solidFill>
            <a:schemeClr val="bg1"/>
          </a:solidFill>
          <a:ln w="3175">
            <a:solidFill>
              <a:schemeClr val="tx1"/>
            </a:solidFill>
            <a:round/>
            <a:headEnd/>
            <a:tailEnd/>
          </a:ln>
        </p:spPr>
        <p:txBody>
          <a:bodyPr rIns="0"/>
          <a:lstStyle/>
          <a:p>
            <a:pPr marL="287338" indent="-179388" defTabSz="1042988" eaLnBrk="0" hangingPunct="0">
              <a:lnSpc>
                <a:spcPct val="130000"/>
              </a:lnSpc>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화학물질을 제조</a:t>
            </a:r>
            <a:r>
              <a:rPr lang="ko-KR" altLang="en-US" sz="1600">
                <a:latin typeface="맑은 고딕" pitchFamily="50" charset="-127"/>
                <a:ea typeface="맑은 고딕" pitchFamily="50"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수입</a:t>
            </a:r>
            <a:r>
              <a:rPr lang="ko-KR" altLang="en-US" sz="1600">
                <a:latin typeface="맑은 고딕" pitchFamily="50" charset="-127"/>
                <a:ea typeface="맑은 고딕" pitchFamily="50"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판매하는 자의 정보</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상호</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소재지</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연락처 등</a:t>
            </a:r>
            <a:r>
              <a:rPr lang="en-US" altLang="ko-KR" sz="1600">
                <a:latin typeface="HY헤드라인M" pitchFamily="18" charset="-127"/>
                <a:ea typeface="HY헤드라인M" pitchFamily="18" charset="-127"/>
                <a:cs typeface="Arial" pitchFamily="34" charset="0"/>
                <a:sym typeface="맑은 고딕" pitchFamily="50" charset="-127"/>
              </a:rPr>
              <a:t>)</a:t>
            </a:r>
          </a:p>
          <a:p>
            <a:pPr marL="287338" indent="-179388" defTabSz="1042988" eaLnBrk="0" hangingPunct="0">
              <a:lnSpc>
                <a:spcPct val="130000"/>
              </a:lnSpc>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국외 제조자가 선임한 자의 정보</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상호</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소재지</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연락처 등</a:t>
            </a:r>
            <a:r>
              <a:rPr lang="en-US" altLang="ko-KR" sz="1600">
                <a:latin typeface="HY헤드라인M" pitchFamily="18" charset="-127"/>
                <a:ea typeface="HY헤드라인M" pitchFamily="18" charset="-127"/>
                <a:cs typeface="Arial" pitchFamily="34" charset="0"/>
                <a:sym typeface="맑은 고딕" pitchFamily="50" charset="-127"/>
              </a:rPr>
              <a:t>)</a:t>
            </a:r>
          </a:p>
          <a:p>
            <a:pPr marL="287338" indent="-179388" defTabSz="1042988" eaLnBrk="0" hangingPunct="0">
              <a:lnSpc>
                <a:spcPct val="130000"/>
              </a:lnSpc>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화학물질의 정보</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명칭</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고유번호 등</a:t>
            </a:r>
            <a:r>
              <a:rPr lang="en-US" altLang="ko-KR" sz="1600">
                <a:latin typeface="HY헤드라인M" pitchFamily="18" charset="-127"/>
                <a:ea typeface="HY헤드라인M" pitchFamily="18" charset="-127"/>
                <a:cs typeface="Arial" pitchFamily="34" charset="0"/>
                <a:sym typeface="맑은 고딕" pitchFamily="50" charset="-127"/>
              </a:rPr>
              <a:t>)</a:t>
            </a:r>
          </a:p>
          <a:p>
            <a:pPr marL="287338" indent="-179388" defTabSz="1042988" eaLnBrk="0" hangingPunct="0">
              <a:lnSpc>
                <a:spcPct val="130000"/>
              </a:lnSpc>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화학물질의 용도 및 용도별 제조</a:t>
            </a:r>
            <a:r>
              <a:rPr lang="ko-KR" altLang="en-US" sz="1600">
                <a:latin typeface="맑은 고딕" pitchFamily="50" charset="-127"/>
                <a:ea typeface="맑은 고딕" pitchFamily="50"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수입</a:t>
            </a:r>
            <a:r>
              <a:rPr lang="ko-KR" altLang="en-US" sz="1600">
                <a:latin typeface="맑은 고딕" pitchFamily="50" charset="-127"/>
                <a:ea typeface="맑은 고딕" pitchFamily="50"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판매량     </a:t>
            </a:r>
            <a:r>
              <a:rPr lang="en-US" altLang="ko-KR" baseline="30000">
                <a:latin typeface="HY헤드라인M" pitchFamily="18" charset="-127"/>
                <a:ea typeface="HY헤드라인M" pitchFamily="18" charset="-127"/>
                <a:cs typeface="Arial" pitchFamily="34" charset="0"/>
                <a:sym typeface="맑은 고딕" pitchFamily="50" charset="-127"/>
              </a:rPr>
              <a:t>*</a:t>
            </a:r>
            <a:r>
              <a:rPr lang="en-US" altLang="ko-KR" sz="1400" baseline="30000">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용도</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시행령 별표</a:t>
            </a:r>
            <a:r>
              <a:rPr lang="en-US" altLang="ko-KR" sz="1400">
                <a:latin typeface="HY헤드라인M" pitchFamily="18" charset="-127"/>
                <a:ea typeface="HY헤드라인M" pitchFamily="18" charset="-127"/>
                <a:cs typeface="Arial" pitchFamily="34" charset="0"/>
                <a:sym typeface="맑은 고딕" pitchFamily="50" charset="-127"/>
              </a:rPr>
              <a:t>1)</a:t>
            </a:r>
            <a:r>
              <a:rPr lang="ko-KR" altLang="en-US" sz="1400">
                <a:latin typeface="HY헤드라인M" pitchFamily="18" charset="-127"/>
                <a:ea typeface="HY헤드라인M" pitchFamily="18" charset="-127"/>
                <a:cs typeface="Arial" pitchFamily="34" charset="0"/>
                <a:sym typeface="맑은 고딕" pitchFamily="50" charset="-127"/>
              </a:rPr>
              <a:t> </a:t>
            </a:r>
            <a:r>
              <a:rPr lang="en-US" altLang="ko-KR" sz="1400">
                <a:latin typeface="HY헤드라인M" pitchFamily="18" charset="-127"/>
                <a:ea typeface="HY헤드라인M" pitchFamily="18" charset="-127"/>
                <a:cs typeface="Arial" pitchFamily="34" charset="0"/>
                <a:sym typeface="맑은 고딕" pitchFamily="50" charset="-127"/>
              </a:rPr>
              <a:t>: 55</a:t>
            </a:r>
            <a:r>
              <a:rPr lang="ko-KR" altLang="en-US" sz="1400">
                <a:latin typeface="HY헤드라인M" pitchFamily="18" charset="-127"/>
                <a:ea typeface="HY헤드라인M" pitchFamily="18" charset="-127"/>
                <a:cs typeface="Arial" pitchFamily="34" charset="0"/>
                <a:sym typeface="맑은 고딕" pitchFamily="50" charset="-127"/>
              </a:rPr>
              <a:t>개 분류체계</a:t>
            </a:r>
            <a:endParaRPr lang="en-US" altLang="ko-KR" sz="1400">
              <a:latin typeface="HY헤드라인M" pitchFamily="18" charset="-127"/>
              <a:ea typeface="HY헤드라인M" pitchFamily="18" charset="-127"/>
              <a:cs typeface="Arial" pitchFamily="34" charset="0"/>
              <a:sym typeface="맑은 고딕" pitchFamily="50" charset="-127"/>
            </a:endParaRPr>
          </a:p>
          <a:p>
            <a:pPr marL="287338" indent="-179388" defTabSz="1042988" eaLnBrk="0" hangingPunct="0">
              <a:lnSpc>
                <a:spcPct val="130000"/>
              </a:lnSpc>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위탁 제조자는 수탁자 정보 및 위탁계약서 사본 등 위탁증명서류</a:t>
            </a:r>
            <a:endParaRPr lang="en-US" altLang="ko-KR" sz="1600">
              <a:latin typeface="HY헤드라인M" pitchFamily="18" charset="-127"/>
              <a:ea typeface="HY헤드라인M" pitchFamily="18" charset="-127"/>
              <a:cs typeface="Arial" pitchFamily="34" charset="0"/>
              <a:sym typeface="맑은 고딕" pitchFamily="50" charset="-127"/>
            </a:endParaRPr>
          </a:p>
          <a:p>
            <a:pPr marL="287338" indent="-179388" defTabSz="1042988" eaLnBrk="0" hangingPunct="0">
              <a:lnSpc>
                <a:spcPct val="130000"/>
              </a:lnSpc>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국외 제조자가 선임한 자는 국외제조자 선임사실 신고확인증</a:t>
            </a:r>
            <a:endParaRPr lang="en-US" altLang="ko-KR" sz="1600">
              <a:latin typeface="HY헤드라인M" pitchFamily="18" charset="-127"/>
              <a:ea typeface="HY헤드라인M" pitchFamily="18" charset="-127"/>
              <a:cs typeface="Arial" pitchFamily="34" charset="0"/>
              <a:sym typeface="맑은 고딕" pitchFamily="50" charset="-127"/>
            </a:endParaRPr>
          </a:p>
        </p:txBody>
      </p:sp>
      <p:sp>
        <p:nvSpPr>
          <p:cNvPr id="101381" name="모서리가 둥근 직사각형 5"/>
          <p:cNvSpPr>
            <a:spLocks noChangeArrowheads="1"/>
          </p:cNvSpPr>
          <p:nvPr/>
        </p:nvSpPr>
        <p:spPr bwMode="auto">
          <a:xfrm>
            <a:off x="395288" y="3600450"/>
            <a:ext cx="7561262"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보고방법</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매년 </a:t>
            </a:r>
            <a:r>
              <a:rPr lang="en-US" altLang="ko-KR" sz="1600">
                <a:latin typeface="HY헤드라인M" pitchFamily="18" charset="-127"/>
                <a:ea typeface="HY헤드라인M" pitchFamily="18" charset="-127"/>
                <a:cs typeface="Arial" pitchFamily="34" charset="0"/>
                <a:sym typeface="맑은 고딕" pitchFamily="50" charset="-127"/>
              </a:rPr>
              <a:t>6</a:t>
            </a:r>
            <a:r>
              <a:rPr lang="ko-KR" altLang="en-US" sz="1600">
                <a:latin typeface="HY헤드라인M" pitchFamily="18" charset="-127"/>
                <a:ea typeface="HY헤드라인M" pitchFamily="18" charset="-127"/>
                <a:cs typeface="Arial" pitchFamily="34" charset="0"/>
                <a:sym typeface="맑은 고딕" pitchFamily="50" charset="-127"/>
              </a:rPr>
              <a:t>월 </a:t>
            </a:r>
            <a:r>
              <a:rPr lang="en-US" altLang="ko-KR" sz="1600">
                <a:latin typeface="HY헤드라인M" pitchFamily="18" charset="-127"/>
                <a:ea typeface="HY헤드라인M" pitchFamily="18" charset="-127"/>
                <a:cs typeface="Arial" pitchFamily="34" charset="0"/>
                <a:sym typeface="맑은 고딕" pitchFamily="50" charset="-127"/>
              </a:rPr>
              <a:t>30</a:t>
            </a:r>
            <a:r>
              <a:rPr lang="ko-KR" altLang="en-US" sz="1600">
                <a:latin typeface="HY헤드라인M" pitchFamily="18" charset="-127"/>
                <a:ea typeface="HY헤드라인M" pitchFamily="18" charset="-127"/>
                <a:cs typeface="Arial" pitchFamily="34" charset="0"/>
                <a:sym typeface="맑은 고딕" pitchFamily="50" charset="-127"/>
              </a:rPr>
              <a:t>일까지</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관할 지방환경관서에 보고서 제출</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sp>
        <p:nvSpPr>
          <p:cNvPr id="101382" name="모서리가 둥근 직사각형 6"/>
          <p:cNvSpPr>
            <a:spLocks noChangeArrowheads="1"/>
          </p:cNvSpPr>
          <p:nvPr/>
        </p:nvSpPr>
        <p:spPr bwMode="auto">
          <a:xfrm>
            <a:off x="395288" y="4065588"/>
            <a:ext cx="2952750"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변경보고</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9</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a:latin typeface="HY헤드라인M" pitchFamily="18" charset="-127"/>
              <a:ea typeface="HY헤드라인M" pitchFamily="18" charset="-127"/>
              <a:cs typeface="Arial" pitchFamily="34" charset="0"/>
              <a:sym typeface="맑은 고딕" pitchFamily="50" charset="-127"/>
            </a:endParaRPr>
          </a:p>
        </p:txBody>
      </p:sp>
      <p:graphicFrame>
        <p:nvGraphicFramePr>
          <p:cNvPr id="8" name="표 7"/>
          <p:cNvGraphicFramePr>
            <a:graphicFrameLocks noGrp="1"/>
          </p:cNvGraphicFramePr>
          <p:nvPr/>
        </p:nvGraphicFramePr>
        <p:xfrm>
          <a:off x="611188" y="4516438"/>
          <a:ext cx="7920879" cy="1544568"/>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736303">
                  <a:extLst>
                    <a:ext uri="{9D8B030D-6E8A-4147-A177-3AD203B41FA5}">
                      <a16:colId xmlns:a16="http://schemas.microsoft.com/office/drawing/2014/main" val="20002"/>
                    </a:ext>
                  </a:extLst>
                </a:gridCol>
              </a:tblGrid>
              <a:tr h="370840">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보고대상</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보고기한</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기타</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7664">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보고자 정보변경</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변경사실 발생한 날로부터 </a:t>
                      </a:r>
                      <a:r>
                        <a:rPr lang="en-US" altLang="ko-KR" sz="1600" dirty="0" smtClean="0">
                          <a:latin typeface="HY헤드라인M" panose="02030600000101010101" pitchFamily="18" charset="-127"/>
                          <a:ea typeface="HY헤드라인M" panose="02030600000101010101" pitchFamily="18" charset="-127"/>
                        </a:rPr>
                        <a:t>1</a:t>
                      </a:r>
                      <a:r>
                        <a:rPr lang="ko-KR" altLang="en-US" sz="1600" dirty="0" smtClean="0">
                          <a:latin typeface="HY헤드라인M" panose="02030600000101010101" pitchFamily="18" charset="-127"/>
                          <a:ea typeface="HY헤드라인M" panose="02030600000101010101" pitchFamily="18" charset="-127"/>
                        </a:rPr>
                        <a:t>개월</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상호</a:t>
                      </a:r>
                      <a:r>
                        <a:rPr lang="en-US" altLang="ko-KR" sz="1600" dirty="0" smtClean="0">
                          <a:latin typeface="HY헤드라인M" panose="02030600000101010101" pitchFamily="18" charset="-127"/>
                          <a:ea typeface="HY헤드라인M" panose="02030600000101010101" pitchFamily="18" charset="-127"/>
                        </a:rPr>
                        <a:t>, </a:t>
                      </a:r>
                      <a:r>
                        <a:rPr lang="ko-KR" altLang="en-US" sz="1600" dirty="0" smtClean="0">
                          <a:latin typeface="HY헤드라인M" panose="02030600000101010101" pitchFamily="18" charset="-127"/>
                          <a:ea typeface="HY헤드라인M" panose="02030600000101010101" pitchFamily="18" charset="-127"/>
                        </a:rPr>
                        <a:t>소재지</a:t>
                      </a:r>
                      <a:r>
                        <a:rPr lang="en-US" altLang="ko-KR" sz="1600" dirty="0" smtClean="0">
                          <a:latin typeface="HY헤드라인M" panose="02030600000101010101" pitchFamily="18" charset="-127"/>
                          <a:ea typeface="HY헤드라인M" panose="02030600000101010101" pitchFamily="18" charset="-127"/>
                        </a:rPr>
                        <a:t>, </a:t>
                      </a:r>
                      <a:r>
                        <a:rPr lang="ko-KR" altLang="en-US" sz="1600" dirty="0" smtClean="0">
                          <a:latin typeface="HY헤드라인M" panose="02030600000101010101" pitchFamily="18" charset="-127"/>
                          <a:ea typeface="HY헤드라인M" panose="02030600000101010101" pitchFamily="18" charset="-127"/>
                        </a:rPr>
                        <a:t>연락처 등</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6064">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용도변경</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변경사실을 안 날로부터 </a:t>
                      </a:r>
                      <a:r>
                        <a:rPr lang="en-US" altLang="ko-KR" sz="1600" dirty="0" smtClean="0">
                          <a:latin typeface="HY헤드라인M" panose="02030600000101010101" pitchFamily="18" charset="-127"/>
                          <a:ea typeface="HY헤드라인M" panose="02030600000101010101" pitchFamily="18" charset="-127"/>
                        </a:rPr>
                        <a:t>1</a:t>
                      </a:r>
                      <a:r>
                        <a:rPr lang="ko-KR" altLang="en-US" sz="1600" dirty="0" smtClean="0">
                          <a:latin typeface="HY헤드라인M" panose="02030600000101010101" pitchFamily="18" charset="-127"/>
                          <a:ea typeface="HY헤드라인M" panose="02030600000101010101" pitchFamily="18" charset="-127"/>
                        </a:rPr>
                        <a:t>개월</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ko-KR" altLang="en-US" sz="1600" dirty="0" smtClean="0">
                          <a:latin typeface="HY헤드라인M" panose="02030600000101010101" pitchFamily="18" charset="-127"/>
                          <a:ea typeface="HY헤드라인M" panose="02030600000101010101" pitchFamily="18" charset="-127"/>
                        </a:rPr>
                        <a:t>용도분류체계 내에서 변경</a:t>
                      </a:r>
                      <a:endParaRPr lang="ko-KR" altLang="en-US" sz="1600" dirty="0">
                        <a:latin typeface="HY헤드라인M" panose="02030600000101010101" pitchFamily="18" charset="-127"/>
                        <a:ea typeface="HY헤드라인M" panose="02030600000101010101"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1401" name="모서리가 둥근 직사각형 8"/>
          <p:cNvSpPr>
            <a:spLocks noChangeArrowheads="1"/>
          </p:cNvSpPr>
          <p:nvPr/>
        </p:nvSpPr>
        <p:spPr bwMode="auto">
          <a:xfrm>
            <a:off x="395288" y="6218238"/>
            <a:ext cx="8137525"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벌칙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미보고 또는 거짓으로 보고한 자는 </a:t>
            </a:r>
            <a:r>
              <a:rPr lang="en-US" altLang="ko-KR" sz="1600" b="1">
                <a:latin typeface="맑은 고딕" pitchFamily="50" charset="-127"/>
                <a:ea typeface="HY헤드라인M" pitchFamily="18" charset="-127"/>
                <a:cs typeface="Arial" pitchFamily="34" charset="0"/>
                <a:sym typeface="맑은 고딕" pitchFamily="50" charset="-127"/>
              </a:rPr>
              <a:t>‘</a:t>
            </a:r>
            <a:r>
              <a:rPr lang="en-US" altLang="ko-KR" sz="1600">
                <a:latin typeface="HY헤드라인M" pitchFamily="18" charset="-127"/>
                <a:ea typeface="HY헤드라인M" pitchFamily="18" charset="-127"/>
                <a:cs typeface="Arial" pitchFamily="34" charset="0"/>
                <a:sym typeface="맑은 고딕" pitchFamily="50" charset="-127"/>
              </a:rPr>
              <a:t>3</a:t>
            </a:r>
            <a:r>
              <a:rPr lang="ko-KR" altLang="en-US" sz="1600">
                <a:latin typeface="HY헤드라인M" pitchFamily="18" charset="-127"/>
                <a:ea typeface="HY헤드라인M" pitchFamily="18" charset="-127"/>
                <a:cs typeface="Arial" pitchFamily="34" charset="0"/>
                <a:sym typeface="맑은 고딕" pitchFamily="50" charset="-127"/>
              </a:rPr>
              <a:t>년 이하 징역 또는 </a:t>
            </a:r>
            <a:r>
              <a:rPr lang="en-US" altLang="ko-KR" sz="1600">
                <a:latin typeface="HY헤드라인M" pitchFamily="18" charset="-127"/>
                <a:ea typeface="HY헤드라인M" pitchFamily="18" charset="-127"/>
                <a:cs typeface="Arial" pitchFamily="34" charset="0"/>
                <a:sym typeface="맑은 고딕" pitchFamily="50" charset="-127"/>
              </a:rPr>
              <a:t>5</a:t>
            </a:r>
            <a:r>
              <a:rPr lang="ko-KR" altLang="en-US" sz="1600">
                <a:latin typeface="HY헤드라인M" pitchFamily="18" charset="-127"/>
                <a:ea typeface="HY헤드라인M" pitchFamily="18" charset="-127"/>
                <a:cs typeface="Arial" pitchFamily="34" charset="0"/>
                <a:sym typeface="맑은 고딕" pitchFamily="50" charset="-127"/>
              </a:rPr>
              <a:t>천만원 이하 벌금</a:t>
            </a:r>
            <a:r>
              <a:rPr lang="en-US" altLang="ko-KR" sz="1600" b="1">
                <a:latin typeface="맑은 고딕" pitchFamily="50" charset="-127"/>
                <a:ea typeface="HY헤드라인M" pitchFamily="18" charset="-127"/>
                <a:cs typeface="Arial" pitchFamily="34" charset="0"/>
                <a:sym typeface="맑은 고딕" pitchFamily="50" charset="-127"/>
              </a:rPr>
              <a:t>’</a:t>
            </a:r>
          </a:p>
        </p:txBody>
      </p:sp>
      <p:sp>
        <p:nvSpPr>
          <p:cNvPr id="13" name="직사각형 12"/>
          <p:cNvSpPr/>
          <p:nvPr/>
        </p:nvSpPr>
        <p:spPr>
          <a:xfrm>
            <a:off x="0" y="22225"/>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제조 등의 보고</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8</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09550" y="-4763"/>
            <a:ext cx="8826500" cy="784226"/>
          </a:xfrm>
          <a:prstGeom prst="rect">
            <a:avLst/>
          </a:prstGeom>
          <a:noFill/>
          <a:ln w="9525">
            <a:noFill/>
            <a:miter lim="800000"/>
            <a:headEnd/>
            <a:tailEnd/>
          </a:ln>
        </p:spPr>
        <p:txBody>
          <a:bodyPr anchor="ctr"/>
          <a:lstStyle/>
          <a:p>
            <a:pPr algn="ctr"/>
            <a:r>
              <a:rPr lang="en-US" altLang="ko-KR" sz="2800" dirty="0">
                <a:solidFill>
                  <a:srgbClr val="000000"/>
                </a:solidFill>
                <a:latin typeface="HY헤드라인M" pitchFamily="18" charset="-127"/>
                <a:ea typeface="HY헤드라인M" pitchFamily="18" charset="-127"/>
              </a:rPr>
              <a:t> </a:t>
            </a:r>
            <a:r>
              <a:rPr lang="ko-KR" altLang="en-US" sz="2800" dirty="0" err="1" smtClean="0">
                <a:solidFill>
                  <a:srgbClr val="000000"/>
                </a:solidFill>
                <a:latin typeface="HY헤드라인M" pitchFamily="18" charset="-127"/>
                <a:ea typeface="HY헤드라인M" pitchFamily="18" charset="-127"/>
              </a:rPr>
              <a:t>화관법</a:t>
            </a:r>
            <a:r>
              <a:rPr lang="ko-KR" altLang="en-US" sz="2800" dirty="0" smtClean="0">
                <a:solidFill>
                  <a:srgbClr val="000000"/>
                </a:solidFill>
                <a:latin typeface="HY헤드라인M" pitchFamily="18" charset="-127"/>
                <a:ea typeface="HY헤드라인M" pitchFamily="18" charset="-127"/>
              </a:rPr>
              <a:t> 주요 변경내용</a:t>
            </a:r>
            <a:endParaRPr lang="ko-KR" altLang="en-US" sz="2800" dirty="0">
              <a:solidFill>
                <a:srgbClr val="000000"/>
              </a:solidFill>
              <a:latin typeface="맑은 고딕" pitchFamily="50" charset="-127"/>
            </a:endParaRPr>
          </a:p>
        </p:txBody>
      </p:sp>
      <p:pic>
        <p:nvPicPr>
          <p:cNvPr id="35" name="그림 34" descr="1.PNG"/>
          <p:cNvPicPr>
            <a:picLocks noChangeAspect="1"/>
          </p:cNvPicPr>
          <p:nvPr/>
        </p:nvPicPr>
        <p:blipFill>
          <a:blip r:embed="rId3" cstate="print"/>
          <a:stretch>
            <a:fillRect/>
          </a:stretch>
        </p:blipFill>
        <p:spPr>
          <a:xfrm>
            <a:off x="539646" y="1439069"/>
            <a:ext cx="8102308" cy="4629086"/>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9~10</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2403" name="모서리가 둥근 직사각형 4"/>
          <p:cNvSpPr>
            <a:spLocks noChangeArrowheads="1"/>
          </p:cNvSpPr>
          <p:nvPr/>
        </p:nvSpPr>
        <p:spPr bwMode="auto">
          <a:xfrm>
            <a:off x="361950" y="944563"/>
            <a:ext cx="4392613" cy="360362"/>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등록의무자 및 대상물질</a:t>
            </a:r>
            <a:endParaRPr lang="en-US" altLang="ko-KR" sz="1200">
              <a:solidFill>
                <a:srgbClr val="002060"/>
              </a:solidFill>
              <a:latin typeface="HY헤드라인M" pitchFamily="18" charset="-127"/>
              <a:ea typeface="HY헤드라인M" pitchFamily="18" charset="-127"/>
              <a:cs typeface="Arial" pitchFamily="34" charset="0"/>
              <a:sym typeface="맑은 고딕" pitchFamily="50" charset="-127"/>
            </a:endParaRPr>
          </a:p>
        </p:txBody>
      </p:sp>
      <p:sp>
        <p:nvSpPr>
          <p:cNvPr id="102404" name="모서리가 둥근 직사각형 5"/>
          <p:cNvSpPr>
            <a:spLocks noChangeArrowheads="1"/>
          </p:cNvSpPr>
          <p:nvPr/>
        </p:nvSpPr>
        <p:spPr bwMode="auto">
          <a:xfrm>
            <a:off x="346075" y="1419225"/>
            <a:ext cx="8281988" cy="2028825"/>
          </a:xfrm>
          <a:prstGeom prst="roundRect">
            <a:avLst>
              <a:gd name="adj" fmla="val 0"/>
            </a:avLst>
          </a:prstGeom>
          <a:noFill/>
          <a:ln w="9525">
            <a:noFill/>
            <a:round/>
            <a:headEnd/>
            <a:tailEnd/>
          </a:ln>
        </p:spPr>
        <p:txBody>
          <a:bodyPr/>
          <a:lstStyle/>
          <a:p>
            <a:pPr marL="503238" indent="-215900" defTabSz="1042988" eaLnBrk="0" hangingPunct="0">
              <a:lnSpc>
                <a:spcPct val="120000"/>
              </a:lnSpc>
              <a:spcAft>
                <a:spcPts val="600"/>
              </a:spcAft>
              <a:buClr>
                <a:srgbClr val="161645"/>
              </a:buClr>
              <a:buSzPct val="85000"/>
              <a:buFont typeface="Arial" pitchFamily="34" charset="0"/>
              <a:buChar char="•"/>
            </a:pP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모든 신규화학물질 및 연간 </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1</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톤 이</a:t>
            </a:r>
            <a:r>
              <a:rPr lang="ko-KR" altLang="en-US" sz="1600">
                <a:latin typeface="HY헤드라인M" pitchFamily="18" charset="-127"/>
                <a:ea typeface="HY헤드라인M" pitchFamily="18" charset="-127"/>
                <a:cs typeface="Arial" pitchFamily="34" charset="0"/>
                <a:sym typeface="맑은 고딕" pitchFamily="50" charset="-127"/>
              </a:rPr>
              <a:t>상 등록대상기존화학물질</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을 제조</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수입하려는 자</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20000"/>
              </a:lnSpc>
              <a:spcBef>
                <a:spcPts val="1200"/>
              </a:spcBef>
              <a:spcAft>
                <a:spcPts val="600"/>
              </a:spcAft>
              <a:buClr>
                <a:srgbClr val="161645"/>
              </a:buClr>
              <a:buSzPct val="85000"/>
              <a:buFont typeface="Arial" pitchFamily="34" charset="0"/>
              <a:buChar char="•"/>
            </a:pP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등록대상 기존화학물질 중 위해 우려가 큰 물질로서 환경부장관이 고시하는 물질은 제조</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수입량 연간 </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1</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톤 미만이라도 등록</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20000"/>
              </a:lnSpc>
              <a:spcAft>
                <a:spcPts val="600"/>
              </a:spcAft>
              <a:buClr>
                <a:srgbClr val="161645"/>
              </a:buClr>
              <a:buSzPct val="85000"/>
              <a:buFont typeface="Arial" pitchFamily="34" charset="0"/>
              <a:buChar char="•"/>
            </a:pP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국외 제조</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생산자의 경우 국내의 수입자를 대신하여 대리인을 선임하여 등록 가능</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20000"/>
              </a:lnSpc>
              <a:buClr>
                <a:srgbClr val="161645"/>
              </a:buClr>
              <a:buSzPct val="85000"/>
              <a:buFont typeface="Arial" pitchFamily="34" charset="0"/>
              <a:buChar char="•"/>
            </a:pP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“1</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톤</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 등록연도 </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1.1</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부터</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~12.31</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까지의 제조</a:t>
            </a:r>
            <a:r>
              <a:rPr lang="ko-KR" altLang="en-US" sz="1600">
                <a:solidFill>
                  <a:srgbClr val="10253F"/>
                </a:solidFill>
                <a:latin typeface="맑은 고딕" pitchFamily="50" charset="-127"/>
                <a:ea typeface="맑은 고딕" pitchFamily="50"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수입 예정량</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p:txBody>
      </p:sp>
      <p:sp>
        <p:nvSpPr>
          <p:cNvPr id="102405" name="모서리가 둥근 직사각형 6"/>
          <p:cNvSpPr>
            <a:spLocks noChangeArrowheads="1"/>
          </p:cNvSpPr>
          <p:nvPr/>
        </p:nvSpPr>
        <p:spPr bwMode="auto">
          <a:xfrm>
            <a:off x="382588" y="3644900"/>
            <a:ext cx="4392612" cy="360363"/>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등록대상 기존화학물질</a:t>
            </a:r>
            <a:endParaRPr lang="en-US" altLang="ko-KR">
              <a:solidFill>
                <a:srgbClr val="000000"/>
              </a:solidFill>
              <a:latin typeface="HY헤드라인M" pitchFamily="18" charset="-127"/>
              <a:ea typeface="HY헤드라인M" pitchFamily="18" charset="-127"/>
              <a:cs typeface="Arial" pitchFamily="34" charset="0"/>
              <a:sym typeface="맑은 고딕" pitchFamily="50" charset="-127"/>
            </a:endParaRPr>
          </a:p>
        </p:txBody>
      </p:sp>
      <p:sp>
        <p:nvSpPr>
          <p:cNvPr id="102406" name="모서리가 둥근 직사각형 7"/>
          <p:cNvSpPr>
            <a:spLocks noChangeArrowheads="1"/>
          </p:cNvSpPr>
          <p:nvPr/>
        </p:nvSpPr>
        <p:spPr bwMode="auto">
          <a:xfrm>
            <a:off x="382588" y="4005263"/>
            <a:ext cx="8280400" cy="863600"/>
          </a:xfrm>
          <a:prstGeom prst="roundRect">
            <a:avLst>
              <a:gd name="adj" fmla="val 0"/>
            </a:avLst>
          </a:prstGeom>
          <a:noFill/>
          <a:ln w="9525">
            <a:noFill/>
            <a:round/>
            <a:headEnd/>
            <a:tailEnd/>
          </a:ln>
        </p:spPr>
        <p:txBody>
          <a:bodyPr/>
          <a:lstStyle/>
          <a:p>
            <a:pPr marL="503238" indent="-215900" defTabSz="1042988" eaLnBrk="0" hangingPunct="0">
              <a:lnSpc>
                <a:spcPct val="120000"/>
              </a:lnSpc>
              <a:spcAft>
                <a:spcPts val="600"/>
              </a:spcAft>
              <a:buClr>
                <a:srgbClr val="161645"/>
              </a:buClr>
              <a:buSzPct val="85000"/>
              <a:buFont typeface="Arial" pitchFamily="34" charset="0"/>
              <a:buChar char="•"/>
            </a:pP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지정기준</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국내 유통량</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유해성 또는 위해성</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기타 필요 정보</a:t>
            </a:r>
            <a:endParaRPr lang="en-US" altLang="ko-KR" sz="1600">
              <a:solidFill>
                <a:srgbClr val="10253F"/>
              </a:solidFill>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20000"/>
              </a:lnSpc>
              <a:spcAft>
                <a:spcPts val="600"/>
              </a:spcAft>
              <a:buClr>
                <a:srgbClr val="161645"/>
              </a:buClr>
              <a:buSzPct val="85000"/>
              <a:buFont typeface="Arial" pitchFamily="34" charset="0"/>
              <a:buChar char="•"/>
            </a:pP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고시방법</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3</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년 마다 환경부장관이 고시</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화학물질명</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고유번호</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 </a:t>
            </a:r>
            <a:r>
              <a:rPr lang="ko-KR" altLang="en-US" sz="1600">
                <a:solidFill>
                  <a:srgbClr val="10253F"/>
                </a:solidFill>
                <a:latin typeface="HY헤드라인M" pitchFamily="18" charset="-127"/>
                <a:ea typeface="HY헤드라인M" pitchFamily="18" charset="-127"/>
                <a:cs typeface="Arial" pitchFamily="34" charset="0"/>
                <a:sym typeface="맑은 고딕" pitchFamily="50" charset="-127"/>
              </a:rPr>
              <a:t>등록유예기간</a:t>
            </a:r>
            <a:r>
              <a:rPr lang="en-US" altLang="ko-KR" sz="1600">
                <a:solidFill>
                  <a:srgbClr val="10253F"/>
                </a:solidFill>
                <a:latin typeface="HY헤드라인M" pitchFamily="18" charset="-127"/>
                <a:ea typeface="HY헤드라인M" pitchFamily="18" charset="-127"/>
                <a:cs typeface="Arial" pitchFamily="34" charset="0"/>
                <a:sym typeface="맑은 고딕" pitchFamily="50" charset="-127"/>
              </a:rPr>
              <a:t>)</a:t>
            </a:r>
          </a:p>
        </p:txBody>
      </p:sp>
      <p:graphicFrame>
        <p:nvGraphicFramePr>
          <p:cNvPr id="9" name="표 8"/>
          <p:cNvGraphicFramePr>
            <a:graphicFrameLocks noGrp="1"/>
          </p:cNvGraphicFramePr>
          <p:nvPr/>
        </p:nvGraphicFramePr>
        <p:xfrm>
          <a:off x="911225" y="4795838"/>
          <a:ext cx="7464152" cy="731280"/>
        </p:xfrm>
        <a:graphic>
          <a:graphicData uri="http://schemas.openxmlformats.org/drawingml/2006/table">
            <a:tbl>
              <a:tblPr firstRow="1" bandRow="1">
                <a:tableStyleId>{5940675A-B579-460E-94D1-54222C63F5DA}</a:tableStyleId>
              </a:tblPr>
              <a:tblGrid>
                <a:gridCol w="191953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24000">
                <a:tc>
                  <a:txBody>
                    <a:bodyPr/>
                    <a:lstStyle/>
                    <a:p>
                      <a:pPr algn="ctr" latinLnBrk="1"/>
                      <a:r>
                        <a:rPr lang="ko-KR" altLang="en-US" sz="1600" dirty="0" smtClean="0">
                          <a:solidFill>
                            <a:schemeClr val="tx1"/>
                          </a:solidFill>
                          <a:latin typeface="HY헤드라인M" panose="02030600000101010101" pitchFamily="18" charset="-127"/>
                          <a:ea typeface="HY헤드라인M" panose="02030600000101010101" pitchFamily="18" charset="-127"/>
                        </a:rPr>
                        <a:t>구분</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tx2">
                        <a:lumMod val="20000"/>
                        <a:lumOff val="80000"/>
                      </a:schemeClr>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1</a:t>
                      </a:r>
                      <a:r>
                        <a:rPr lang="ko-KR" altLang="en-US" sz="1600" dirty="0" smtClean="0">
                          <a:solidFill>
                            <a:schemeClr val="tx1"/>
                          </a:solidFill>
                          <a:latin typeface="HY헤드라인M" panose="02030600000101010101" pitchFamily="18" charset="-127"/>
                          <a:ea typeface="HY헤드라인M" panose="02030600000101010101" pitchFamily="18" charset="-127"/>
                        </a:rPr>
                        <a:t>차</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tx2">
                        <a:lumMod val="20000"/>
                        <a:lumOff val="80000"/>
                      </a:schemeClr>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2</a:t>
                      </a:r>
                      <a:r>
                        <a:rPr lang="ko-KR" altLang="en-US" sz="1600" dirty="0" smtClean="0">
                          <a:solidFill>
                            <a:schemeClr val="tx1"/>
                          </a:solidFill>
                          <a:latin typeface="HY헤드라인M" panose="02030600000101010101" pitchFamily="18" charset="-127"/>
                          <a:ea typeface="HY헤드라인M" panose="02030600000101010101" pitchFamily="18" charset="-127"/>
                        </a:rPr>
                        <a:t>차</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tx2">
                        <a:lumMod val="20000"/>
                        <a:lumOff val="80000"/>
                      </a:schemeClr>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3</a:t>
                      </a:r>
                      <a:r>
                        <a:rPr lang="ko-KR" altLang="en-US" sz="1600" dirty="0" smtClean="0">
                          <a:solidFill>
                            <a:schemeClr val="tx1"/>
                          </a:solidFill>
                          <a:latin typeface="HY헤드라인M" panose="02030600000101010101" pitchFamily="18" charset="-127"/>
                          <a:ea typeface="HY헤드라인M" panose="02030600000101010101" pitchFamily="18" charset="-127"/>
                        </a:rPr>
                        <a:t>차</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tx2">
                        <a:lumMod val="20000"/>
                        <a:lumOff val="80000"/>
                      </a:schemeClr>
                    </a:solidFill>
                  </a:tcPr>
                </a:tc>
                <a:extLst>
                  <a:ext uri="{0D108BD9-81ED-4DB2-BD59-A6C34878D82A}">
                    <a16:rowId xmlns:a16="http://schemas.microsoft.com/office/drawing/2014/main" val="10000"/>
                  </a:ext>
                </a:extLst>
              </a:tr>
              <a:tr h="396000">
                <a:tc>
                  <a:txBody>
                    <a:bodyPr/>
                    <a:lstStyle/>
                    <a:p>
                      <a:pPr algn="ctr" latinLnBrk="1"/>
                      <a:r>
                        <a:rPr lang="ko-KR" altLang="en-US" sz="1600" dirty="0" smtClean="0">
                          <a:solidFill>
                            <a:schemeClr val="tx1"/>
                          </a:solidFill>
                          <a:latin typeface="HY헤드라인M" panose="02030600000101010101" pitchFamily="18" charset="-127"/>
                          <a:ea typeface="HY헤드라인M" panose="02030600000101010101" pitchFamily="18" charset="-127"/>
                        </a:rPr>
                        <a:t>고시시기</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bg1"/>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2015</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bg1"/>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2018</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bg1"/>
                    </a:solidFill>
                  </a:tcPr>
                </a:tc>
                <a:tc>
                  <a:txBody>
                    <a:bodyPr/>
                    <a:lstStyle/>
                    <a:p>
                      <a:pPr algn="ctr" latinLnBrk="1"/>
                      <a:r>
                        <a:rPr lang="en-US" altLang="ko-KR" sz="1600" dirty="0" smtClean="0">
                          <a:solidFill>
                            <a:schemeClr val="tx1"/>
                          </a:solidFill>
                          <a:latin typeface="HY헤드라인M" panose="02030600000101010101" pitchFamily="18" charset="-127"/>
                          <a:ea typeface="HY헤드라인M" panose="02030600000101010101" pitchFamily="18" charset="-127"/>
                        </a:rPr>
                        <a:t>2021</a:t>
                      </a:r>
                      <a:endParaRPr lang="ko-KR" altLang="en-US" sz="1600" dirty="0">
                        <a:solidFill>
                          <a:schemeClr val="tx1"/>
                        </a:solidFill>
                        <a:latin typeface="HY헤드라인M" panose="02030600000101010101" pitchFamily="18" charset="-127"/>
                        <a:ea typeface="HY헤드라인M" panose="02030600000101010101" pitchFamily="18" charset="-127"/>
                      </a:endParaRPr>
                    </a:p>
                  </a:txBody>
                  <a:tcPr anchor="c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6357938"/>
            <a:ext cx="2714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03427" name="모서리가 둥근 직사각형 4"/>
          <p:cNvSpPr>
            <a:spLocks noChangeArrowheads="1"/>
          </p:cNvSpPr>
          <p:nvPr/>
        </p:nvSpPr>
        <p:spPr bwMode="auto">
          <a:xfrm>
            <a:off x="323850" y="836613"/>
            <a:ext cx="4248150"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등록시기 및 유예기간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10</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sp>
        <p:nvSpPr>
          <p:cNvPr id="103428" name="모서리가 둥근 직사각형 5"/>
          <p:cNvSpPr>
            <a:spLocks noChangeArrowheads="1"/>
          </p:cNvSpPr>
          <p:nvPr/>
        </p:nvSpPr>
        <p:spPr bwMode="auto">
          <a:xfrm>
            <a:off x="323850" y="1216025"/>
            <a:ext cx="8280400" cy="1781175"/>
          </a:xfrm>
          <a:prstGeom prst="roundRect">
            <a:avLst>
              <a:gd name="adj" fmla="val 0"/>
            </a:avLst>
          </a:prstGeom>
          <a:noFill/>
          <a:ln w="9525">
            <a:noFill/>
            <a:round/>
            <a:headEnd/>
            <a:tailEnd/>
          </a:ln>
        </p:spPr>
        <p:txBody>
          <a:bodyPr/>
          <a:lstStyle/>
          <a:p>
            <a:pPr marL="503238" indent="-215900" defTabSz="1042988" eaLnBrk="0" hangingPunct="0">
              <a:lnSpc>
                <a:spcPct val="120000"/>
              </a:lnSpc>
              <a:spcAft>
                <a:spcPts val="600"/>
              </a:spcAft>
              <a:buClr>
                <a:srgbClr val="161645"/>
              </a:buClr>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등록시기</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제조</a:t>
            </a:r>
            <a:r>
              <a:rPr lang="ko-KR" altLang="en-US" sz="1600">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수입 전에 등록 </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등록대상 기존화학물질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등록유예기간 동안 등록 없이 제조</a:t>
            </a:r>
            <a:r>
              <a:rPr lang="ko-KR" altLang="en-US" sz="1600">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수입 가능</a:t>
            </a:r>
            <a:r>
              <a:rPr lang="en-US" altLang="ko-KR" sz="1600">
                <a:latin typeface="HY헤드라인M" pitchFamily="18" charset="-127"/>
                <a:ea typeface="HY헤드라인M" pitchFamily="18" charset="-127"/>
                <a:cs typeface="Arial" pitchFamily="34" charset="0"/>
                <a:sym typeface="맑은 고딕" pitchFamily="50" charset="-127"/>
              </a:rPr>
              <a:t>)</a:t>
            </a:r>
          </a:p>
          <a:p>
            <a:pPr marL="503238" indent="-215900" defTabSz="1042988" eaLnBrk="0" hangingPunct="0">
              <a:lnSpc>
                <a:spcPct val="120000"/>
              </a:lnSpc>
              <a:spcAft>
                <a:spcPts val="600"/>
              </a:spcAft>
              <a:buClr>
                <a:srgbClr val="161645"/>
              </a:buClr>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유예기간</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등록대상 기존화학물질의 등록유예기간은 고시한 시점으로부터 </a:t>
            </a:r>
            <a:r>
              <a:rPr lang="en-US" altLang="ko-KR" sz="1600">
                <a:latin typeface="HY헤드라인M" pitchFamily="18" charset="-127"/>
                <a:ea typeface="HY헤드라인M" pitchFamily="18" charset="-127"/>
                <a:cs typeface="Arial" pitchFamily="34" charset="0"/>
                <a:sym typeface="맑은 고딕" pitchFamily="50" charset="-127"/>
              </a:rPr>
              <a:t>3</a:t>
            </a:r>
            <a:r>
              <a:rPr lang="ko-KR" altLang="en-US" sz="1600">
                <a:latin typeface="HY헤드라인M" pitchFamily="18" charset="-127"/>
                <a:ea typeface="HY헤드라인M" pitchFamily="18" charset="-127"/>
                <a:cs typeface="Arial" pitchFamily="34" charset="0"/>
                <a:sym typeface="맑은 고딕" pitchFamily="50" charset="-127"/>
              </a:rPr>
              <a:t>년</a:t>
            </a:r>
            <a:endParaRPr lang="en-US" altLang="ko-KR" sz="16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20000"/>
              </a:lnSpc>
              <a:spcAft>
                <a:spcPts val="600"/>
              </a:spcAft>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단</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등록유예기간 만료일 전 </a:t>
            </a:r>
            <a:r>
              <a:rPr lang="en-US" altLang="ko-KR" sz="1600">
                <a:latin typeface="HY헤드라인M" pitchFamily="18" charset="-127"/>
                <a:ea typeface="HY헤드라인M" pitchFamily="18" charset="-127"/>
                <a:cs typeface="Arial" pitchFamily="34" charset="0"/>
                <a:sym typeface="맑은 고딕" pitchFamily="50" charset="-127"/>
              </a:rPr>
              <a:t>2</a:t>
            </a:r>
            <a:r>
              <a:rPr lang="ko-KR" altLang="en-US" sz="1600">
                <a:latin typeface="HY헤드라인M" pitchFamily="18" charset="-127"/>
                <a:ea typeface="HY헤드라인M" pitchFamily="18" charset="-127"/>
                <a:cs typeface="Arial" pitchFamily="34" charset="0"/>
                <a:sym typeface="맑은 고딕" pitchFamily="50" charset="-127"/>
              </a:rPr>
              <a:t>개월 동안 등록신청을 한 경우는 등록유예기간 만료 후 </a:t>
            </a:r>
            <a:r>
              <a:rPr lang="en-US" altLang="ko-KR" sz="1600">
                <a:latin typeface="HY헤드라인M" pitchFamily="18" charset="-127"/>
                <a:ea typeface="HY헤드라인M" pitchFamily="18" charset="-127"/>
                <a:cs typeface="Arial" pitchFamily="34" charset="0"/>
                <a:sym typeface="맑은 고딕" pitchFamily="50" charset="-127"/>
              </a:rPr>
              <a:t>3</a:t>
            </a:r>
            <a:r>
              <a:rPr lang="ko-KR" altLang="en-US" sz="1600">
                <a:latin typeface="HY헤드라인M" pitchFamily="18" charset="-127"/>
                <a:ea typeface="HY헤드라인M" pitchFamily="18" charset="-127"/>
                <a:cs typeface="Arial" pitchFamily="34" charset="0"/>
                <a:sym typeface="맑은 고딕" pitchFamily="50" charset="-127"/>
              </a:rPr>
              <a:t>개월까지로 등록유예기간 연장</a:t>
            </a:r>
            <a:endParaRPr lang="en-US" altLang="ko-KR" sz="1600">
              <a:latin typeface="HY헤드라인M" pitchFamily="18" charset="-127"/>
              <a:ea typeface="HY헤드라인M" pitchFamily="18" charset="-127"/>
              <a:cs typeface="Arial" pitchFamily="34" charset="0"/>
              <a:sym typeface="맑은 고딕" pitchFamily="50" charset="-127"/>
            </a:endParaRPr>
          </a:p>
        </p:txBody>
      </p:sp>
      <p:sp>
        <p:nvSpPr>
          <p:cNvPr id="103429" name="모서리가 둥근 직사각형 6"/>
          <p:cNvSpPr>
            <a:spLocks noChangeArrowheads="1"/>
          </p:cNvSpPr>
          <p:nvPr/>
        </p:nvSpPr>
        <p:spPr bwMode="auto">
          <a:xfrm>
            <a:off x="395288" y="3141663"/>
            <a:ext cx="8064500" cy="3587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등록신청에 관한 경과조치</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03430" name="모서리가 둥근 직사각형 7"/>
          <p:cNvSpPr>
            <a:spLocks noChangeArrowheads="1"/>
          </p:cNvSpPr>
          <p:nvPr/>
        </p:nvSpPr>
        <p:spPr bwMode="auto">
          <a:xfrm>
            <a:off x="539750" y="3581400"/>
            <a:ext cx="8280400" cy="239077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20000"/>
              </a:lnSpc>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종전의 「유해법」에 따라 유해성심사를 받은 자는 이 법에 따른 화학물질의 등록 및 유해성심사를 마친 것으로 봄</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다만</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아래와 같이 국립환경과학원에 신고하여야 함</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신고기한</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신규화학물질은 </a:t>
            </a:r>
            <a:r>
              <a:rPr lang="en-US" altLang="ko-KR" sz="1600">
                <a:latin typeface="HY헤드라인M" pitchFamily="18" charset="-127"/>
                <a:ea typeface="HY헤드라인M" pitchFamily="18" charset="-127"/>
                <a:cs typeface="Arial" pitchFamily="34" charset="0"/>
                <a:sym typeface="맑은 고딕" pitchFamily="50" charset="-127"/>
              </a:rPr>
              <a:t>2015.6.30, </a:t>
            </a:r>
            <a:r>
              <a:rPr lang="ko-KR" altLang="en-US" sz="1600">
                <a:latin typeface="HY헤드라인M" pitchFamily="18" charset="-127"/>
                <a:ea typeface="HY헤드라인M" pitchFamily="18" charset="-127"/>
                <a:cs typeface="Arial" pitchFamily="34" charset="0"/>
                <a:sym typeface="맑은 고딕" pitchFamily="50" charset="-127"/>
              </a:rPr>
              <a:t>등록대상기존화학물질은 고시한 날부터 </a:t>
            </a:r>
            <a:r>
              <a:rPr lang="en-US" altLang="ko-KR" sz="1600">
                <a:latin typeface="HY헤드라인M" pitchFamily="18" charset="-127"/>
                <a:ea typeface="HY헤드라인M" pitchFamily="18" charset="-127"/>
                <a:cs typeface="Arial" pitchFamily="34" charset="0"/>
                <a:sym typeface="맑은 고딕" pitchFamily="50" charset="-127"/>
              </a:rPr>
              <a:t>6</a:t>
            </a:r>
            <a:r>
              <a:rPr lang="ko-KR" altLang="en-US" sz="1600">
                <a:latin typeface="HY헤드라인M" pitchFamily="18" charset="-127"/>
                <a:ea typeface="HY헤드라인M" pitchFamily="18" charset="-127"/>
                <a:cs typeface="Arial" pitchFamily="34" charset="0"/>
                <a:sym typeface="맑은 고딕" pitchFamily="50" charset="-127"/>
              </a:rPr>
              <a:t>개월</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신고사항</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신고서</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유해성심사 결과 통지서</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당해 연도를 포함한 최근 </a:t>
            </a:r>
            <a:r>
              <a:rPr lang="en-US" altLang="ko-KR" sz="1600">
                <a:latin typeface="HY헤드라인M" pitchFamily="18" charset="-127"/>
                <a:ea typeface="HY헤드라인M" pitchFamily="18" charset="-127"/>
                <a:cs typeface="Arial" pitchFamily="34" charset="0"/>
                <a:sym typeface="맑은 고딕" pitchFamily="50" charset="-127"/>
              </a:rPr>
              <a:t>3</a:t>
            </a:r>
            <a:r>
              <a:rPr lang="ko-KR" altLang="en-US" sz="1600">
                <a:latin typeface="HY헤드라인M" pitchFamily="18" charset="-127"/>
                <a:ea typeface="HY헤드라인M" pitchFamily="18" charset="-127"/>
                <a:cs typeface="Arial" pitchFamily="34" charset="0"/>
                <a:sym typeface="맑은 고딕" pitchFamily="50" charset="-127"/>
              </a:rPr>
              <a:t>년간 해당 화학물질의 제조</a:t>
            </a:r>
            <a:r>
              <a:rPr lang="ko-KR" altLang="en-US" sz="1600">
                <a:latin typeface="맑은 고딕" pitchFamily="50" charset="-127"/>
                <a:ea typeface="맑은 고딕" pitchFamily="50"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수입량</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용도분류체계 상의 용도</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20000"/>
              </a:lnSpc>
              <a:spcAft>
                <a:spcPts val="600"/>
              </a:spcAft>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결과통지</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국립환경과학원은 아래 내용의 적정성을 검토하고</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신고기한 종료 후 </a:t>
            </a:r>
            <a:r>
              <a:rPr lang="en-US" altLang="ko-KR" sz="1600">
                <a:latin typeface="HY헤드라인M" pitchFamily="18" charset="-127"/>
                <a:ea typeface="HY헤드라인M" pitchFamily="18" charset="-127"/>
                <a:cs typeface="Arial" pitchFamily="34" charset="0"/>
                <a:sym typeface="맑은 고딕" pitchFamily="50" charset="-127"/>
              </a:rPr>
              <a:t>30</a:t>
            </a:r>
            <a:r>
              <a:rPr lang="ko-KR" altLang="en-US" sz="1600">
                <a:latin typeface="HY헤드라인M" pitchFamily="18" charset="-127"/>
                <a:ea typeface="HY헤드라인M" pitchFamily="18" charset="-127"/>
                <a:cs typeface="Arial" pitchFamily="34" charset="0"/>
                <a:sym typeface="맑은 고딕" pitchFamily="50" charset="-127"/>
              </a:rPr>
              <a:t>일</a:t>
            </a:r>
            <a:r>
              <a:rPr lang="ko-KR" altLang="en-US" sz="1600">
                <a:solidFill>
                  <a:srgbClr val="FF0000"/>
                </a:solidFill>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이내에 결과 통지</a:t>
            </a:r>
            <a:endParaRPr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9" name="Group 4"/>
          <p:cNvGraphicFramePr>
            <a:graphicFrameLocks noGrp="1"/>
          </p:cNvGraphicFramePr>
          <p:nvPr/>
        </p:nvGraphicFramePr>
        <p:xfrm>
          <a:off x="900113" y="5930900"/>
          <a:ext cx="7704137" cy="431800"/>
        </p:xfrm>
        <a:graphic>
          <a:graphicData uri="http://schemas.openxmlformats.org/drawingml/2006/table">
            <a:tbl>
              <a:tblPr/>
              <a:tblGrid>
                <a:gridCol w="7704137">
                  <a:extLst>
                    <a:ext uri="{9D8B030D-6E8A-4147-A177-3AD203B41FA5}">
                      <a16:colId xmlns:a16="http://schemas.microsoft.com/office/drawing/2014/main" val="20000"/>
                    </a:ext>
                  </a:extLst>
                </a:gridCol>
              </a:tblGrid>
              <a:tr h="431800">
                <a:tc>
                  <a:txBody>
                    <a:bodyPr/>
                    <a:lstStyle/>
                    <a:p>
                      <a:pPr marL="179388" marR="0" lvl="0" indent="-179388" algn="l" defTabSz="1042988" rtl="0" eaLnBrk="0" fontAlgn="base" latinLnBrk="1" hangingPunct="0">
                        <a:lnSpc>
                          <a:spcPct val="100000"/>
                        </a:lnSpc>
                        <a:spcBef>
                          <a:spcPct val="0"/>
                        </a:spcBef>
                        <a:spcAft>
                          <a:spcPts val="300"/>
                        </a:spcAft>
                        <a:buClrTx/>
                        <a:buSzPct val="85000"/>
                        <a:buFont typeface="맑은 고딕" pitchFamily="50" charset="-127"/>
                        <a:buAutoNum type="arabicPeriod"/>
                        <a:tabLst/>
                      </a:pP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해당 화학물질의 제조</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수입량 및 용도 </a:t>
                      </a:r>
                      <a:r>
                        <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   2. </a:t>
                      </a:r>
                      <a:r>
                        <a:rPr kumimoji="0" lang="ko-KR" altLang="en-US"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rPr>
                        <a:t>종전의 「유해법」에 따라 제출된 자료의 내용</a:t>
                      </a:r>
                      <a:endParaRPr kumimoji="0" lang="en-US" altLang="ko-KR" sz="1400" b="0" i="0" u="none" strike="noStrike" cap="none" normalizeH="0" baseline="0" smtClean="0">
                        <a:ln>
                          <a:noFill/>
                        </a:ln>
                        <a:solidFill>
                          <a:schemeClr val="tx1"/>
                        </a:solidFill>
                        <a:effectLst/>
                        <a:latin typeface="HY헤드라인M" pitchFamily="18" charset="-127"/>
                        <a:ea typeface="HY헤드라인M" pitchFamily="18" charset="-127"/>
                        <a:cs typeface="Arial" pitchFamily="34" charset="0"/>
                        <a:sym typeface="맑은 고딕" pitchFamily="50" charset="-127"/>
                      </a:endParaRPr>
                    </a:p>
                  </a:txBody>
                  <a:tcPr marL="108000" marR="32400" marT="0" marB="0" anchor="ctr" horzOverflow="overflow">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 name="직사각형 10"/>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9~10</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2"/>
          <p:cNvSpPr txBox="1">
            <a:spLocks/>
          </p:cNvSpPr>
          <p:nvPr/>
        </p:nvSpPr>
        <p:spPr>
          <a:xfrm>
            <a:off x="714348" y="1428736"/>
            <a:ext cx="7918598" cy="4357718"/>
          </a:xfrm>
          <a:prstGeom prst="rect">
            <a:avLst/>
          </a:prstGeom>
          <a:ln w="19050"/>
          <a:effectLst>
            <a:outerShdw blurRad="50800" dist="38100" dir="2700000" algn="tl" rotWithShape="0">
              <a:prstClr val="black">
                <a:alpha val="40000"/>
              </a:prstClr>
            </a:outerShdw>
            <a:softEdge rad="31750"/>
          </a:effectLst>
        </p:spPr>
        <p:style>
          <a:lnRef idx="2">
            <a:schemeClr val="accent3"/>
          </a:lnRef>
          <a:fillRef idx="1">
            <a:schemeClr val="lt1"/>
          </a:fillRef>
          <a:effectRef idx="0">
            <a:schemeClr val="accent3"/>
          </a:effectRef>
          <a:fontRef idx="minor">
            <a:schemeClr val="dk1"/>
          </a:fontRef>
        </p:style>
        <p:txBody>
          <a:bodyPr/>
          <a:lst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1. </a:t>
            </a:r>
            <a:r>
              <a:rPr lang="ko-KR" altLang="en-US" sz="1600" dirty="0" smtClean="0">
                <a:latin typeface="HY헤드라인M" panose="02030600000101010101" pitchFamily="18" charset="-127"/>
                <a:ea typeface="HY헤드라인M" panose="02030600000101010101" pitchFamily="18" charset="-127"/>
              </a:rPr>
              <a:t>제조 수입자의 명칭</a:t>
            </a:r>
            <a:r>
              <a:rPr lang="en-US" altLang="ko-KR" sz="1600" dirty="0" smtClean="0">
                <a:latin typeface="HY헤드라인M" panose="02030600000101010101" pitchFamily="18" charset="-127"/>
                <a:ea typeface="HY헤드라인M" panose="02030600000101010101" pitchFamily="18" charset="-127"/>
              </a:rPr>
              <a:t>, </a:t>
            </a:r>
            <a:r>
              <a:rPr lang="ko-KR" altLang="en-US" sz="1600" dirty="0" smtClean="0">
                <a:latin typeface="HY헤드라인M" panose="02030600000101010101" pitchFamily="18" charset="-127"/>
                <a:ea typeface="HY헤드라인M" panose="02030600000101010101" pitchFamily="18" charset="-127"/>
              </a:rPr>
              <a:t>소재지 및 대표자</a:t>
            </a:r>
            <a:endParaRPr lang="en-US" altLang="ko-KR" sz="1600" dirty="0" smtClean="0">
              <a:latin typeface="HY헤드라인M" panose="02030600000101010101" pitchFamily="18" charset="-127"/>
              <a:ea typeface="HY헤드라인M" panose="02030600000101010101" pitchFamily="18" charset="-127"/>
            </a:endParaRPr>
          </a:p>
          <a:p>
            <a:pPr marL="0" lvl="1" indent="0">
              <a:lnSpc>
                <a:spcPct val="130000"/>
              </a:lnSpc>
              <a:spcBef>
                <a:spcPts val="1200"/>
              </a:spcBef>
              <a:buClr>
                <a:schemeClr val="tx1"/>
              </a:buClr>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2. </a:t>
            </a:r>
            <a:r>
              <a:rPr lang="ko-KR" altLang="en-US" sz="1600" dirty="0" smtClean="0">
                <a:latin typeface="HY헤드라인M" panose="02030600000101010101" pitchFamily="18" charset="-127"/>
                <a:ea typeface="HY헤드라인M" panose="02030600000101010101" pitchFamily="18" charset="-127"/>
              </a:rPr>
              <a:t>화학물질의 명칭</a:t>
            </a:r>
            <a:r>
              <a:rPr lang="en-US" altLang="ko-KR" sz="1600" dirty="0" smtClean="0">
                <a:latin typeface="HY헤드라인M" panose="02030600000101010101" pitchFamily="18" charset="-127"/>
                <a:ea typeface="HY헤드라인M" panose="02030600000101010101" pitchFamily="18" charset="-127"/>
              </a:rPr>
              <a:t>, </a:t>
            </a:r>
            <a:r>
              <a:rPr lang="ko-KR" altLang="en-US" sz="1600" dirty="0" smtClean="0">
                <a:latin typeface="HY헤드라인M" panose="02030600000101010101" pitchFamily="18" charset="-127"/>
                <a:ea typeface="HY헤드라인M" panose="02030600000101010101" pitchFamily="18" charset="-127"/>
              </a:rPr>
              <a:t>분자식</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구조식 등 화학물질 식별 정보</a:t>
            </a:r>
            <a:endParaRPr lang="en-US" altLang="ko-KR" sz="1600" dirty="0" smtClean="0">
              <a:latin typeface="HY헤드라인M" panose="02030600000101010101" pitchFamily="18" charset="-127"/>
              <a:ea typeface="HY헤드라인M" panose="02030600000101010101" pitchFamily="18" charset="-127"/>
            </a:endParaRPr>
          </a:p>
          <a:p>
            <a:pPr marL="0" lvl="1" indent="0">
              <a:lnSpc>
                <a:spcPct val="130000"/>
              </a:lnSpc>
              <a:spcBef>
                <a:spcPts val="1200"/>
              </a:spcBef>
              <a:buClr>
                <a:schemeClr val="tx1"/>
              </a:buClr>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3.</a:t>
            </a:r>
            <a:r>
              <a:rPr lang="ko-KR" altLang="en-US" sz="1600" dirty="0" smtClean="0">
                <a:latin typeface="HY헤드라인M" panose="02030600000101010101" pitchFamily="18" charset="-127"/>
                <a:ea typeface="HY헤드라인M" panose="02030600000101010101" pitchFamily="18" charset="-127"/>
              </a:rPr>
              <a:t> 화학물질의 분류 및 표시</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시행   규칙 </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7] </a:t>
            </a:r>
            <a:r>
              <a:rPr lang="ko-KR" altLang="en-US" sz="1600" dirty="0" smtClean="0">
                <a:latin typeface="HY헤드라인M" panose="02030600000101010101" pitchFamily="18" charset="-127"/>
                <a:ea typeface="HY헤드라인M" panose="02030600000101010101" pitchFamily="18" charset="-127"/>
              </a:rPr>
              <a:t>및 과학원 고시</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 </a:t>
            </a:r>
            <a:endParaRPr lang="en-US" altLang="ko-KR" sz="1600" dirty="0" smtClean="0">
              <a:latin typeface="HY헤드라인M" panose="02030600000101010101" pitchFamily="18" charset="-127"/>
              <a:ea typeface="HY헤드라인M" panose="02030600000101010101" pitchFamily="18" charset="-127"/>
            </a:endParaRPr>
          </a:p>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4.</a:t>
            </a:r>
            <a:r>
              <a:rPr lang="ko-KR" altLang="en-US" sz="1600" dirty="0" smtClean="0">
                <a:latin typeface="HY헤드라인M" panose="02030600000101010101" pitchFamily="18" charset="-127"/>
                <a:ea typeface="HY헤드라인M" panose="02030600000101010101" pitchFamily="18" charset="-127"/>
              </a:rPr>
              <a:t> 물리적</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화학적 특성 자료</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시행규칙 </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1], [</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4])</a:t>
            </a:r>
          </a:p>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5.</a:t>
            </a:r>
            <a:r>
              <a:rPr lang="ko-KR" altLang="en-US" sz="1600" dirty="0" smtClean="0">
                <a:latin typeface="HY헤드라인M" panose="02030600000101010101" pitchFamily="18" charset="-127"/>
                <a:ea typeface="HY헤드라인M" panose="02030600000101010101" pitchFamily="18" charset="-127"/>
              </a:rPr>
              <a:t> 화학물질의 유해성 자료</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시행규칙 </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1], [</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4])</a:t>
            </a:r>
          </a:p>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6.</a:t>
            </a:r>
            <a:r>
              <a:rPr lang="ko-KR" altLang="en-US" sz="1600" dirty="0" smtClean="0">
                <a:latin typeface="HY헤드라인M" panose="02030600000101010101" pitchFamily="18" charset="-127"/>
                <a:ea typeface="HY헤드라인M" panose="02030600000101010101" pitchFamily="18" charset="-127"/>
              </a:rPr>
              <a:t> 화학물질의 위해성에 관한 자료</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시행규칙 </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2])</a:t>
            </a:r>
          </a:p>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7.</a:t>
            </a:r>
            <a:r>
              <a:rPr lang="ko-KR" altLang="en-US" sz="1600" dirty="0" smtClean="0">
                <a:latin typeface="HY헤드라인M" panose="02030600000101010101" pitchFamily="18" charset="-127"/>
                <a:ea typeface="HY헤드라인M" panose="02030600000101010101" pitchFamily="18" charset="-127"/>
              </a:rPr>
              <a:t> 안전사용을 위한 지침 관련 자료</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시행규칙 </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3])</a:t>
            </a:r>
          </a:p>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8.</a:t>
            </a:r>
            <a:r>
              <a:rPr lang="ko-KR" altLang="en-US" sz="1600" dirty="0" smtClean="0">
                <a:latin typeface="HY헤드라인M" panose="02030600000101010101" pitchFamily="18" charset="-127"/>
                <a:ea typeface="HY헤드라인M" panose="02030600000101010101" pitchFamily="18" charset="-127"/>
              </a:rPr>
              <a:t> 용도와 관련한 노출정보</a:t>
            </a:r>
            <a:r>
              <a:rPr lang="en-US" altLang="ko-KR" sz="1600" dirty="0" smtClean="0">
                <a:latin typeface="HY헤드라인M" panose="02030600000101010101" pitchFamily="18" charset="-127"/>
                <a:ea typeface="HY헤드라인M" panose="02030600000101010101" pitchFamily="18" charset="-127"/>
              </a:rPr>
              <a:t> (</a:t>
            </a:r>
            <a:r>
              <a:rPr lang="ko-KR" altLang="en-US" sz="1600" dirty="0" smtClean="0">
                <a:latin typeface="HY헤드라인M" panose="02030600000101010101" pitchFamily="18" charset="-127"/>
                <a:ea typeface="HY헤드라인M" panose="02030600000101010101" pitchFamily="18" charset="-127"/>
              </a:rPr>
              <a:t>시행규칙 </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별표 </a:t>
            </a:r>
            <a:r>
              <a:rPr lang="en-US" altLang="ko-KR" sz="1600" dirty="0" smtClean="0">
                <a:latin typeface="HY헤드라인M" panose="02030600000101010101" pitchFamily="18" charset="-127"/>
                <a:ea typeface="HY헤드라인M" panose="02030600000101010101" pitchFamily="18" charset="-127"/>
              </a:rPr>
              <a:t>8])</a:t>
            </a:r>
          </a:p>
          <a:p>
            <a:pPr marL="0" indent="0">
              <a:lnSpc>
                <a:spcPct val="130000"/>
              </a:lnSpc>
              <a:spcBef>
                <a:spcPts val="1200"/>
              </a:spcBef>
              <a:buFont typeface="Arial" panose="020B0604020202020204" pitchFamily="34" charset="0"/>
              <a:buNone/>
              <a:defRPr/>
            </a:pPr>
            <a:r>
              <a:rPr lang="en-US" altLang="ko-KR" sz="1600" dirty="0" smtClean="0">
                <a:latin typeface="HY헤드라인M" panose="02030600000101010101" pitchFamily="18" charset="-127"/>
                <a:ea typeface="HY헤드라인M" panose="02030600000101010101" pitchFamily="18" charset="-127"/>
              </a:rPr>
              <a:t>9.</a:t>
            </a:r>
            <a:r>
              <a:rPr lang="ko-KR" altLang="en-US" sz="1600" dirty="0" smtClean="0">
                <a:latin typeface="HY헤드라인M" panose="02030600000101010101" pitchFamily="18" charset="-127"/>
                <a:ea typeface="HY헤드라인M" panose="02030600000101010101" pitchFamily="18" charset="-127"/>
              </a:rPr>
              <a:t> 등록신청자료의 생략사유 및 증명자료</a:t>
            </a:r>
            <a:r>
              <a:rPr lang="en-US" altLang="ko-KR" sz="1600" dirty="0" smtClean="0">
                <a:latin typeface="HY헤드라인M" panose="02030600000101010101" pitchFamily="18" charset="-127"/>
                <a:ea typeface="HY헤드라인M" panose="02030600000101010101" pitchFamily="18" charset="-127"/>
              </a:rPr>
              <a:t>(</a:t>
            </a:r>
            <a:r>
              <a:rPr lang="ko-KR" altLang="en-US" sz="1600" dirty="0" smtClean="0">
                <a:latin typeface="HY헤드라인M" panose="02030600000101010101" pitchFamily="18" charset="-127"/>
                <a:ea typeface="HY헤드라인M" panose="02030600000101010101" pitchFamily="18" charset="-127"/>
              </a:rPr>
              <a:t>시행령 제</a:t>
            </a:r>
            <a:r>
              <a:rPr lang="en-US" altLang="ko-KR" sz="1600" dirty="0" smtClean="0">
                <a:latin typeface="HY헤드라인M" panose="02030600000101010101" pitchFamily="18" charset="-127"/>
                <a:ea typeface="HY헤드라인M" panose="02030600000101010101" pitchFamily="18" charset="-127"/>
              </a:rPr>
              <a:t>13</a:t>
            </a:r>
            <a:r>
              <a:rPr lang="ko-KR" altLang="en-US" sz="1600" dirty="0" smtClean="0">
                <a:latin typeface="HY헤드라인M" panose="02030600000101010101" pitchFamily="18" charset="-127"/>
                <a:ea typeface="HY헤드라인M" panose="02030600000101010101" pitchFamily="18" charset="-127"/>
              </a:rPr>
              <a:t>조 등</a:t>
            </a:r>
            <a:r>
              <a:rPr lang="en-US" altLang="ko-KR" sz="1600" dirty="0" smtClean="0">
                <a:latin typeface="HY헤드라인M" panose="02030600000101010101" pitchFamily="18" charset="-127"/>
                <a:ea typeface="HY헤드라인M" panose="02030600000101010101" pitchFamily="18" charset="-127"/>
              </a:rPr>
              <a:t>)</a:t>
            </a:r>
          </a:p>
          <a:p>
            <a:pPr marL="457200" lvl="1" indent="0">
              <a:lnSpc>
                <a:spcPct val="130000"/>
              </a:lnSpc>
              <a:buFont typeface="Arial" panose="020B0604020202020204" pitchFamily="34" charset="0"/>
              <a:buNone/>
              <a:defRPr/>
            </a:pPr>
            <a:endParaRPr lang="ko-KR" altLang="en-US" sz="1400" dirty="0">
              <a:latin typeface="HY헤드라인M" panose="02030600000101010101" pitchFamily="18" charset="-127"/>
              <a:ea typeface="HY헤드라인M" panose="02030600000101010101" pitchFamily="18" charset="-127"/>
            </a:endParaRPr>
          </a:p>
        </p:txBody>
      </p:sp>
      <p:sp>
        <p:nvSpPr>
          <p:cNvPr id="7" name="직사각형 6"/>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제출자료</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14</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제출자료 생략</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14</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5475" name="모서리가 둥근 직사각형 5"/>
          <p:cNvSpPr>
            <a:spLocks noChangeArrowheads="1"/>
          </p:cNvSpPr>
          <p:nvPr/>
        </p:nvSpPr>
        <p:spPr bwMode="auto">
          <a:xfrm>
            <a:off x="395288" y="1357313"/>
            <a:ext cx="8137525"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소량 신규화학물질</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r>
              <a:rPr lang="en-US" altLang="ko-KR">
                <a:latin typeface="HY헤드라인M" pitchFamily="18" charset="-127"/>
                <a:ea typeface="HY헤드라인M" pitchFamily="18" charset="-127"/>
                <a:cs typeface="Arial" pitchFamily="34" charset="0"/>
                <a:sym typeface="맑은 고딕" pitchFamily="50" charset="-127"/>
              </a:rPr>
              <a:t>- 1t</a:t>
            </a:r>
            <a:r>
              <a:rPr lang="ko-KR" altLang="en-US">
                <a:latin typeface="휴먼둥근헤드라인" pitchFamily="18" charset="-127"/>
                <a:ea typeface="휴먼둥근헤드라인" pitchFamily="18" charset="-127"/>
                <a:cs typeface="Arial" pitchFamily="34" charset="0"/>
                <a:sym typeface="맑은 고딕" pitchFamily="50" charset="-127"/>
              </a:rPr>
              <a:t>＜</a:t>
            </a:r>
            <a:r>
              <a:rPr lang="en-US" altLang="ko-KR">
                <a:latin typeface="HY헤드라인M" pitchFamily="18" charset="-127"/>
                <a:ea typeface="HY헤드라인M" pitchFamily="18" charset="-127"/>
                <a:cs typeface="Arial" pitchFamily="34" charset="0"/>
                <a:sym typeface="맑은 고딕" pitchFamily="50" charset="-127"/>
              </a:rPr>
              <a:t>(2020.1.1</a:t>
            </a:r>
            <a:r>
              <a:rPr lang="ko-KR" altLang="en-US">
                <a:latin typeface="HY헤드라인M" pitchFamily="18" charset="-127"/>
                <a:ea typeface="HY헤드라인M" pitchFamily="18" charset="-127"/>
                <a:cs typeface="Arial" pitchFamily="34" charset="0"/>
                <a:sym typeface="맑은 고딕" pitchFamily="50" charset="-127"/>
              </a:rPr>
              <a:t>부터 </a:t>
            </a:r>
            <a:r>
              <a:rPr lang="en-US" altLang="ko-KR">
                <a:latin typeface="HY헤드라인M" pitchFamily="18" charset="-127"/>
                <a:ea typeface="HY헤드라인M" pitchFamily="18" charset="-127"/>
                <a:cs typeface="Arial" pitchFamily="34" charset="0"/>
                <a:sym typeface="맑은 고딕" pitchFamily="50" charset="-127"/>
              </a:rPr>
              <a:t>0.1t</a:t>
            </a:r>
            <a:r>
              <a:rPr lang="ko-KR" altLang="en-US">
                <a:latin typeface="휴먼둥근헤드라인" pitchFamily="18" charset="-127"/>
                <a:ea typeface="휴먼둥근헤드라인" pitchFamily="18" charset="-127"/>
                <a:cs typeface="Arial" pitchFamily="34" charset="0"/>
                <a:sym typeface="맑은 고딕" pitchFamily="50" charset="-127"/>
              </a:rPr>
              <a:t>＜</a:t>
            </a:r>
            <a:r>
              <a:rPr lang="en-US" altLang="ko-KR">
                <a:latin typeface="HY헤드라인M" pitchFamily="18" charset="-127"/>
                <a:ea typeface="HY헤드라인M" pitchFamily="18" charset="-127"/>
                <a:cs typeface="Arial" pitchFamily="34" charset="0"/>
                <a:sym typeface="맑은 고딕" pitchFamily="50" charset="-127"/>
              </a:rPr>
              <a:t>)</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1</a:t>
            </a:r>
            <a:r>
              <a:rPr lang="ko-KR" altLang="en-US" sz="1200">
                <a:latin typeface="HY헤드라인M" pitchFamily="18" charset="-127"/>
                <a:ea typeface="HY헤드라인M" pitchFamily="18" charset="-127"/>
                <a:cs typeface="Arial" pitchFamily="34" charset="0"/>
                <a:sym typeface="맑은 고딕" pitchFamily="50" charset="-127"/>
              </a:rPr>
              <a:t>항</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시행령 별표</a:t>
            </a:r>
            <a:r>
              <a:rPr lang="en-US" altLang="ko-KR" sz="1200">
                <a:latin typeface="HY헤드라인M" pitchFamily="18" charset="-127"/>
                <a:ea typeface="HY헤드라인M" pitchFamily="18" charset="-127"/>
                <a:cs typeface="Arial" pitchFamily="34" charset="0"/>
                <a:sym typeface="맑은 고딕" pitchFamily="50" charset="-127"/>
              </a:rPr>
              <a:t>3)</a:t>
            </a:r>
            <a:endParaRPr lang="en-US" altLang="ko-KR">
              <a:latin typeface="HY헤드라인M" pitchFamily="18" charset="-127"/>
              <a:ea typeface="HY헤드라인M" pitchFamily="18" charset="-127"/>
              <a:cs typeface="Arial" pitchFamily="34" charset="0"/>
              <a:sym typeface="맑은 고딕" pitchFamily="50" charset="-127"/>
            </a:endParaRPr>
          </a:p>
        </p:txBody>
      </p:sp>
      <p:sp>
        <p:nvSpPr>
          <p:cNvPr id="105476" name="모서리가 둥근 직사각형 6"/>
          <p:cNvSpPr>
            <a:spLocks noChangeArrowheads="1"/>
          </p:cNvSpPr>
          <p:nvPr/>
        </p:nvSpPr>
        <p:spPr bwMode="auto">
          <a:xfrm>
            <a:off x="395288" y="1843088"/>
            <a:ext cx="8137525"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분리중간체</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2</a:t>
            </a:r>
            <a:r>
              <a:rPr lang="ko-KR" altLang="en-US" sz="1200">
                <a:latin typeface="HY헤드라인M" pitchFamily="18" charset="-127"/>
                <a:ea typeface="HY헤드라인M" pitchFamily="18" charset="-127"/>
                <a:cs typeface="Arial" pitchFamily="34" charset="0"/>
                <a:sym typeface="맑은 고딕" pitchFamily="50" charset="-127"/>
              </a:rPr>
              <a:t>항</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a:latin typeface="HY헤드라인M" pitchFamily="18" charset="-127"/>
              <a:ea typeface="HY헤드라인M" pitchFamily="18" charset="-127"/>
              <a:cs typeface="Arial" pitchFamily="34" charset="0"/>
              <a:sym typeface="맑은 고딕" pitchFamily="50" charset="-127"/>
            </a:endParaRPr>
          </a:p>
        </p:txBody>
      </p:sp>
      <p:sp>
        <p:nvSpPr>
          <p:cNvPr id="105477" name="모서리가 둥근 직사각형 8"/>
          <p:cNvSpPr>
            <a:spLocks noChangeArrowheads="1"/>
          </p:cNvSpPr>
          <p:nvPr/>
        </p:nvSpPr>
        <p:spPr bwMode="auto">
          <a:xfrm>
            <a:off x="358775" y="2293938"/>
            <a:ext cx="8137525"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기타 등록신청 제출자료가 생략되는 경우</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3</a:t>
            </a:r>
            <a:r>
              <a:rPr lang="ko-KR" altLang="en-US" sz="1200">
                <a:latin typeface="HY헤드라인M" pitchFamily="18" charset="-127"/>
                <a:ea typeface="HY헤드라인M" pitchFamily="18" charset="-127"/>
                <a:cs typeface="Arial" pitchFamily="34" charset="0"/>
                <a:sym typeface="맑은 고딕" pitchFamily="50" charset="-127"/>
              </a:rPr>
              <a:t>항</a:t>
            </a:r>
            <a:r>
              <a:rPr lang="en-US" altLang="ko-KR" sz="1200">
                <a:latin typeface="HY헤드라인M" pitchFamily="18" charset="-127"/>
                <a:ea typeface="HY헤드라인M" pitchFamily="18" charset="-127"/>
                <a:cs typeface="Arial" pitchFamily="34" charset="0"/>
                <a:sym typeface="맑은 고딕" pitchFamily="50" charset="-127"/>
              </a:rPr>
              <a:t>~7</a:t>
            </a:r>
            <a:r>
              <a:rPr lang="ko-KR" altLang="en-US" sz="1200">
                <a:latin typeface="HY헤드라인M" pitchFamily="18" charset="-127"/>
                <a:ea typeface="HY헤드라인M" pitchFamily="18" charset="-127"/>
                <a:cs typeface="Arial" pitchFamily="34" charset="0"/>
                <a:sym typeface="맑은 고딕" pitchFamily="50" charset="-127"/>
              </a:rPr>
              <a:t>항</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a:latin typeface="HY헤드라인M" pitchFamily="18" charset="-127"/>
              <a:ea typeface="HY헤드라인M" pitchFamily="18" charset="-127"/>
              <a:cs typeface="Arial" pitchFamily="34" charset="0"/>
              <a:sym typeface="맑은 고딕" pitchFamily="50" charset="-127"/>
            </a:endParaRPr>
          </a:p>
        </p:txBody>
      </p:sp>
      <p:sp>
        <p:nvSpPr>
          <p:cNvPr id="105478" name="모서리가 둥근 직사각형 9"/>
          <p:cNvSpPr>
            <a:spLocks noChangeArrowheads="1"/>
          </p:cNvSpPr>
          <p:nvPr/>
        </p:nvSpPr>
        <p:spPr bwMode="auto">
          <a:xfrm>
            <a:off x="358775" y="5875338"/>
            <a:ext cx="8137525" cy="360362"/>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노출 미발생 화학물질</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13</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8</a:t>
            </a:r>
            <a:r>
              <a:rPr lang="ko-KR" altLang="en-US" sz="1200">
                <a:latin typeface="HY헤드라인M" pitchFamily="18" charset="-127"/>
                <a:ea typeface="HY헤드라인M" pitchFamily="18" charset="-127"/>
                <a:cs typeface="Arial" pitchFamily="34" charset="0"/>
                <a:sym typeface="맑은 고딕" pitchFamily="50" charset="-127"/>
              </a:rPr>
              <a:t>항</a:t>
            </a:r>
            <a:r>
              <a:rPr lang="en-US" altLang="ko-KR" sz="1200">
                <a:latin typeface="HY헤드라인M" pitchFamily="18" charset="-127"/>
                <a:ea typeface="HY헤드라인M" pitchFamily="18" charset="-127"/>
                <a:cs typeface="Arial" pitchFamily="34" charset="0"/>
                <a:sym typeface="맑은 고딕" pitchFamily="50" charset="-127"/>
              </a:rPr>
              <a:t>) </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a:latin typeface="HY헤드라인M" pitchFamily="18" charset="-127"/>
                <a:ea typeface="HY헤드라인M" pitchFamily="18" charset="-127"/>
                <a:cs typeface="Arial" pitchFamily="34" charset="0"/>
                <a:sym typeface="맑은 고딕" pitchFamily="50" charset="-127"/>
              </a:rPr>
              <a:t>등록신청 자료를 통해 판단</a:t>
            </a:r>
            <a:endParaRPr lang="en-US" altLang="ko-KR">
              <a:latin typeface="HY헤드라인M" pitchFamily="18" charset="-127"/>
              <a:ea typeface="HY헤드라인M" pitchFamily="18" charset="-127"/>
              <a:cs typeface="Arial" pitchFamily="34" charset="0"/>
              <a:sym typeface="맑은 고딕" pitchFamily="50" charset="-127"/>
            </a:endParaRPr>
          </a:p>
        </p:txBody>
      </p:sp>
      <p:sp>
        <p:nvSpPr>
          <p:cNvPr id="105479" name="모서리가 둥근 직사각형 10"/>
          <p:cNvSpPr>
            <a:spLocks noChangeArrowheads="1"/>
          </p:cNvSpPr>
          <p:nvPr/>
        </p:nvSpPr>
        <p:spPr bwMode="auto">
          <a:xfrm>
            <a:off x="539750" y="2654300"/>
            <a:ext cx="8172450" cy="361950"/>
          </a:xfrm>
          <a:prstGeom prst="roundRect">
            <a:avLst>
              <a:gd name="adj" fmla="val 0"/>
            </a:avLst>
          </a:prstGeom>
          <a:noFill/>
          <a:ln w="9525">
            <a:noFill/>
            <a:round/>
            <a:headEnd/>
            <a:tailEnd/>
          </a:ln>
        </p:spPr>
        <p:txBody>
          <a:bodyPr anchor="ctr">
            <a:spAutoFit/>
          </a:bodyPr>
          <a:lstStyle/>
          <a:p>
            <a:pPr marL="215900" indent="-215900" defTabSz="1042988" eaLnBrk="0" hangingPunct="0">
              <a:lnSpc>
                <a:spcPct val="110000"/>
              </a:lnSpc>
              <a:spcAft>
                <a:spcPts val="3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아래의 경우는 물리화학적 특성</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유해성자료 중 해당하는 시험자료의 제출생략 가능</a:t>
            </a:r>
            <a:endParaRPr lang="en-US" altLang="ko-KR" sz="1100">
              <a:latin typeface="HY헤드라인M" pitchFamily="18" charset="-127"/>
              <a:ea typeface="HY헤드라인M" pitchFamily="18" charset="-127"/>
              <a:cs typeface="Arial" pitchFamily="34" charset="0"/>
              <a:sym typeface="맑은 고딕" pitchFamily="50" charset="-127"/>
            </a:endParaRPr>
          </a:p>
        </p:txBody>
      </p:sp>
      <p:graphicFrame>
        <p:nvGraphicFramePr>
          <p:cNvPr id="12" name="Group 4"/>
          <p:cNvGraphicFramePr>
            <a:graphicFrameLocks noGrp="1"/>
          </p:cNvGraphicFramePr>
          <p:nvPr/>
        </p:nvGraphicFramePr>
        <p:xfrm>
          <a:off x="574675" y="3013075"/>
          <a:ext cx="7956000" cy="2736000"/>
        </p:xfrm>
        <a:graphic>
          <a:graphicData uri="http://schemas.openxmlformats.org/drawingml/2006/table">
            <a:tbl>
              <a:tblPr/>
              <a:tblGrid>
                <a:gridCol w="7956000">
                  <a:extLst>
                    <a:ext uri="{9D8B030D-6E8A-4147-A177-3AD203B41FA5}">
                      <a16:colId xmlns:a16="http://schemas.microsoft.com/office/drawing/2014/main" val="20000"/>
                    </a:ext>
                  </a:extLst>
                </a:gridCol>
              </a:tblGrid>
              <a:tr h="2736000">
                <a:tc>
                  <a:txBody>
                    <a:bodyPr/>
                    <a:lstStyle/>
                    <a:p>
                      <a:pPr marL="252000" indent="-252000">
                        <a:lnSpc>
                          <a:spcPct val="120000"/>
                        </a:lnSpc>
                        <a:spcAft>
                          <a:spcPts val="600"/>
                        </a:spcAft>
                      </a:pPr>
                      <a:r>
                        <a:rPr lang="en-US" altLang="ko-KR" sz="1400" dirty="0" smtClean="0">
                          <a:solidFill>
                            <a:schemeClr val="tx1"/>
                          </a:solidFill>
                          <a:latin typeface="HY헤드라인M" panose="02030600000101010101" pitchFamily="18" charset="-127"/>
                          <a:ea typeface="HY헤드라인M" panose="02030600000101010101" pitchFamily="18" charset="-127"/>
                        </a:rPr>
                        <a:t> 1. </a:t>
                      </a:r>
                      <a:r>
                        <a:rPr lang="ko-KR" altLang="en-US" sz="1400" dirty="0" smtClean="0">
                          <a:solidFill>
                            <a:schemeClr val="tx1"/>
                          </a:solidFill>
                          <a:latin typeface="HY헤드라인M" panose="02030600000101010101" pitchFamily="18" charset="-127"/>
                          <a:ea typeface="HY헤드라인M" panose="02030600000101010101" pitchFamily="18" charset="-127"/>
                        </a:rPr>
                        <a:t>국제적으로 인정되고 있는 구조활성관계예측프로그램으로부터 얻어진 결과를 통해 인간의 건강 및 환경에 대한 유해성을 판단할 수 있는 화학물질</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제조</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수입하려는 화학물질의 양이 연간 </a:t>
                      </a:r>
                      <a:r>
                        <a:rPr lang="en-US" altLang="ko-KR" sz="1400" dirty="0" smtClean="0">
                          <a:solidFill>
                            <a:schemeClr val="tx1"/>
                          </a:solidFill>
                          <a:latin typeface="HY헤드라인M" panose="02030600000101010101" pitchFamily="18" charset="-127"/>
                          <a:ea typeface="HY헤드라인M" panose="02030600000101010101" pitchFamily="18" charset="-127"/>
                        </a:rPr>
                        <a:t>10</a:t>
                      </a:r>
                      <a:r>
                        <a:rPr lang="ko-KR" altLang="en-US" sz="1400" dirty="0" smtClean="0">
                          <a:solidFill>
                            <a:schemeClr val="tx1"/>
                          </a:solidFill>
                          <a:latin typeface="HY헤드라인M" panose="02030600000101010101" pitchFamily="18" charset="-127"/>
                          <a:ea typeface="HY헤드라인M" panose="02030600000101010101" pitchFamily="18" charset="-127"/>
                        </a:rPr>
                        <a:t>톤 미만인 경우만 해당</a:t>
                      </a:r>
                      <a:r>
                        <a:rPr lang="en-US" altLang="ko-KR" sz="1400" dirty="0" smtClean="0">
                          <a:solidFill>
                            <a:schemeClr val="tx1"/>
                          </a:solidFill>
                          <a:latin typeface="HY헤드라인M" panose="02030600000101010101" pitchFamily="18" charset="-127"/>
                          <a:ea typeface="HY헤드라인M" panose="02030600000101010101" pitchFamily="18" charset="-127"/>
                        </a:rPr>
                        <a:t>)</a:t>
                      </a:r>
                    </a:p>
                    <a:p>
                      <a:pPr marL="252000" indent="-252000">
                        <a:lnSpc>
                          <a:spcPct val="120000"/>
                        </a:lnSpc>
                        <a:spcAft>
                          <a:spcPts val="600"/>
                        </a:spcAft>
                      </a:pPr>
                      <a:r>
                        <a:rPr lang="en-US" altLang="ko-KR" sz="1400" dirty="0" smtClean="0">
                          <a:solidFill>
                            <a:schemeClr val="tx1"/>
                          </a:solidFill>
                          <a:latin typeface="HY헤드라인M" panose="02030600000101010101" pitchFamily="18" charset="-127"/>
                          <a:ea typeface="HY헤드라인M" panose="02030600000101010101" pitchFamily="18" charset="-127"/>
                        </a:rPr>
                        <a:t> 2. </a:t>
                      </a:r>
                      <a:r>
                        <a:rPr lang="ko-KR" altLang="en-US" sz="1400" dirty="0" smtClean="0">
                          <a:solidFill>
                            <a:schemeClr val="tx1"/>
                          </a:solidFill>
                          <a:latin typeface="HY헤드라인M" panose="02030600000101010101" pitchFamily="18" charset="-127"/>
                          <a:ea typeface="HY헤드라인M" panose="02030600000101010101" pitchFamily="18" charset="-127"/>
                        </a:rPr>
                        <a:t>국제적으로 검증되어 인정되는 적절한 시험관 내 시험방법으로 얻은 결과로부터 인간의 건강 및 환경에 대한 유해성을 판단할 수 있는 화학물질</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20000"/>
                        </a:lnSpc>
                        <a:spcAft>
                          <a:spcPts val="6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3.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구조가 유사한 화학물질로서 인간의 건강 및 환경에 대한 유해성을 판단할 수 있는 화학물질</a:t>
                      </a:r>
                      <a:endParaRPr lang="en-US" altLang="ko-KR" sz="1400" baseline="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20000"/>
                        </a:lnSpc>
                        <a:spcAft>
                          <a:spcPts val="6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4. </a:t>
                      </a:r>
                      <a:r>
                        <a:rPr lang="ko-KR" altLang="en-US" sz="1400" baseline="0" dirty="0" smtClean="0">
                          <a:solidFill>
                            <a:schemeClr val="tx1"/>
                          </a:solidFill>
                          <a:latin typeface="HY헤드라인M" panose="02030600000101010101" pitchFamily="18" charset="-127"/>
                          <a:ea typeface="HY헤드라인M" panose="02030600000101010101" pitchFamily="18" charset="-127"/>
                        </a:rPr>
                        <a:t>기술적으로 시험이 </a:t>
                      </a:r>
                      <a:r>
                        <a:rPr lang="ko-KR" altLang="en-US" sz="1400" baseline="0" smtClean="0">
                          <a:solidFill>
                            <a:schemeClr val="tx1"/>
                          </a:solidFill>
                          <a:latin typeface="HY헤드라인M" panose="02030600000101010101" pitchFamily="18" charset="-127"/>
                          <a:ea typeface="HY헤드라인M" panose="02030600000101010101" pitchFamily="18" charset="-127"/>
                        </a:rPr>
                        <a:t>불가능한 화학물질</a:t>
                      </a:r>
                    </a:p>
                    <a:p>
                      <a:pPr marL="252000" indent="-252000">
                        <a:lnSpc>
                          <a:spcPct val="120000"/>
                        </a:lnSpc>
                        <a:spcAft>
                          <a:spcPts val="6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5. </a:t>
                      </a:r>
                      <a:r>
                        <a:rPr lang="ko-KR" altLang="en-US" sz="1400" baseline="0" smtClean="0">
                          <a:solidFill>
                            <a:schemeClr val="tx1"/>
                          </a:solidFill>
                          <a:latin typeface="HY헤드라인M" panose="02030600000101010101" pitchFamily="18" charset="-127"/>
                          <a:ea typeface="HY헤드라인M" panose="02030600000101010101" pitchFamily="18" charset="-127"/>
                        </a:rPr>
                        <a:t>국제적으로 인정되는 시험방법과 동등한 수준의 신뢰성 있는 연구결과로 부터 인간의 건강 및 환경에 대한 유해성을 판단할 수 있는 화학물질</a:t>
                      </a:r>
                      <a:r>
                        <a:rPr lang="en-US" altLang="ko-KR" sz="1400" baseline="0" dirty="0" smtClean="0">
                          <a:solidFill>
                            <a:schemeClr val="tx1"/>
                          </a:solidFill>
                          <a:latin typeface="HY헤드라인M" panose="02030600000101010101" pitchFamily="18" charset="-127"/>
                          <a:ea typeface="HY헤드라인M" panose="02030600000101010101" pitchFamily="18" charset="-127"/>
                        </a:rPr>
                        <a:t> </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자료제출 방법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15</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6499" name="모서리가 둥근 직사각형 2"/>
          <p:cNvSpPr>
            <a:spLocks noChangeArrowheads="1"/>
          </p:cNvSpPr>
          <p:nvPr/>
        </p:nvSpPr>
        <p:spPr bwMode="auto">
          <a:xfrm>
            <a:off x="395288" y="1008063"/>
            <a:ext cx="8064500" cy="7016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공동제출</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a:latin typeface="HY헤드라인M" pitchFamily="18" charset="-127"/>
                <a:ea typeface="HY헤드라인M" pitchFamily="18" charset="-127"/>
                <a:cs typeface="Arial" pitchFamily="34" charset="0"/>
                <a:sym typeface="맑은 고딕" pitchFamily="50" charset="-127"/>
              </a:rPr>
              <a:t>등록대상 기존화학물질의 경우 각자 등록신청자료를 제출하되</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a:latin typeface="HY헤드라인M" pitchFamily="18" charset="-127"/>
                <a:ea typeface="HY헤드라인M" pitchFamily="18" charset="-127"/>
                <a:cs typeface="Arial" pitchFamily="34" charset="0"/>
                <a:sym typeface="맑은 고딕" pitchFamily="50" charset="-127"/>
              </a:rPr>
              <a:t>아래의 자료는 공동으로 제출</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16</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5" name="Group 4"/>
          <p:cNvGraphicFramePr>
            <a:graphicFrameLocks noGrp="1"/>
          </p:cNvGraphicFramePr>
          <p:nvPr/>
        </p:nvGraphicFramePr>
        <p:xfrm>
          <a:off x="755576" y="1700808"/>
          <a:ext cx="7632000" cy="2169048"/>
        </p:xfrm>
        <a:graphic>
          <a:graphicData uri="http://schemas.openxmlformats.org/drawingml/2006/table">
            <a:tbl>
              <a:tblPr>
                <a:effectLst>
                  <a:outerShdw blurRad="152400" dist="317500" dir="5400000" sx="90000" sy="-19000" rotWithShape="0">
                    <a:prstClr val="black">
                      <a:alpha val="15000"/>
                    </a:prstClr>
                  </a:outerShdw>
                </a:effectLst>
              </a:tblPr>
              <a:tblGrid>
                <a:gridCol w="7632000">
                  <a:extLst>
                    <a:ext uri="{9D8B030D-6E8A-4147-A177-3AD203B41FA5}">
                      <a16:colId xmlns:a16="http://schemas.microsoft.com/office/drawing/2014/main" val="20000"/>
                    </a:ext>
                  </a:extLst>
                </a:gridCol>
              </a:tblGrid>
              <a:tr h="2169048">
                <a:tc>
                  <a:txBody>
                    <a:bodyPr/>
                    <a:lstStyle/>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1. </a:t>
                      </a:r>
                      <a:r>
                        <a:rPr lang="ko-KR" altLang="en-US" sz="1400" dirty="0" smtClean="0">
                          <a:latin typeface="HY헤드라인M" panose="02030600000101010101" pitchFamily="18" charset="-127"/>
                          <a:ea typeface="HY헤드라인M" panose="02030600000101010101" pitchFamily="18" charset="-127"/>
                        </a:rPr>
                        <a:t>화학물질의 분류</a:t>
                      </a:r>
                      <a:r>
                        <a:rPr lang="ko-KR" altLang="en-US" sz="1400" dirty="0" smtClean="0">
                          <a:latin typeface="맑은 고딕"/>
                          <a:ea typeface="맑은 고딕"/>
                        </a:rPr>
                        <a:t>∙</a:t>
                      </a:r>
                      <a:r>
                        <a:rPr lang="ko-KR" altLang="en-US" sz="1400" dirty="0" smtClean="0">
                          <a:latin typeface="HY헤드라인M" panose="02030600000101010101" pitchFamily="18" charset="-127"/>
                          <a:ea typeface="HY헤드라인M" panose="02030600000101010101" pitchFamily="18" charset="-127"/>
                        </a:rPr>
                        <a:t>표시</a:t>
                      </a:r>
                      <a:endParaRPr lang="en-US" altLang="ko-KR" sz="1400" dirty="0" smtClean="0">
                        <a:latin typeface="HY헤드라인M" panose="02030600000101010101" pitchFamily="18" charset="-127"/>
                        <a:ea typeface="HY헤드라인M" panose="02030600000101010101" pitchFamily="18" charset="-127"/>
                      </a:endParaRPr>
                    </a:p>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2. </a:t>
                      </a:r>
                      <a:r>
                        <a:rPr lang="ko-KR" altLang="en-US" sz="1400" dirty="0" smtClean="0">
                          <a:latin typeface="HY헤드라인M" panose="02030600000101010101" pitchFamily="18" charset="-127"/>
                          <a:ea typeface="HY헤드라인M" panose="02030600000101010101" pitchFamily="18" charset="-127"/>
                        </a:rPr>
                        <a:t>화학물질의 물리적</a:t>
                      </a:r>
                      <a:r>
                        <a:rPr lang="ko-KR" altLang="en-US" sz="1400" dirty="0" smtClean="0">
                          <a:latin typeface="맑은 고딕"/>
                          <a:ea typeface="맑은 고딕"/>
                        </a:rPr>
                        <a:t>∙</a:t>
                      </a:r>
                      <a:r>
                        <a:rPr lang="ko-KR" altLang="en-US" sz="1400" dirty="0" smtClean="0">
                          <a:latin typeface="HY헤드라인M" panose="02030600000101010101" pitchFamily="18" charset="-127"/>
                          <a:ea typeface="HY헤드라인M" panose="02030600000101010101" pitchFamily="18" charset="-127"/>
                        </a:rPr>
                        <a:t>화학적 특성</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3. </a:t>
                      </a:r>
                      <a:r>
                        <a:rPr lang="ko-KR" altLang="en-US" sz="1400" dirty="0" smtClean="0">
                          <a:latin typeface="HY헤드라인M" panose="02030600000101010101" pitchFamily="18" charset="-127"/>
                          <a:ea typeface="HY헤드라인M" panose="02030600000101010101" pitchFamily="18" charset="-127"/>
                        </a:rPr>
                        <a:t>화학물질의 유해성</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4. </a:t>
                      </a:r>
                      <a:r>
                        <a:rPr lang="ko-KR" altLang="en-US" sz="1400" dirty="0" smtClean="0">
                          <a:latin typeface="HY헤드라인M" panose="02030600000101010101" pitchFamily="18" charset="-127"/>
                          <a:ea typeface="HY헤드라인M" panose="02030600000101010101" pitchFamily="18" charset="-127"/>
                        </a:rPr>
                        <a:t>법 제</a:t>
                      </a:r>
                      <a:r>
                        <a:rPr lang="en-US" altLang="ko-KR" sz="1400" dirty="0" smtClean="0">
                          <a:latin typeface="HY헤드라인M" panose="02030600000101010101" pitchFamily="18" charset="-127"/>
                          <a:ea typeface="HY헤드라인M" panose="02030600000101010101" pitchFamily="18" charset="-127"/>
                        </a:rPr>
                        <a:t>14</a:t>
                      </a:r>
                      <a:r>
                        <a:rPr lang="ko-KR" altLang="en-US" sz="1400" dirty="0" smtClean="0">
                          <a:latin typeface="HY헤드라인M" panose="02030600000101010101" pitchFamily="18" charset="-127"/>
                          <a:ea typeface="HY헤드라인M" panose="02030600000101010101" pitchFamily="18" charset="-127"/>
                        </a:rPr>
                        <a:t>조제</a:t>
                      </a:r>
                      <a:r>
                        <a:rPr lang="en-US" altLang="ko-KR" sz="1400" dirty="0" smtClean="0">
                          <a:solidFill>
                            <a:schemeClr val="tx1"/>
                          </a:solidFill>
                          <a:latin typeface="HY헤드라인M" panose="02030600000101010101" pitchFamily="18" charset="-127"/>
                          <a:ea typeface="HY헤드라인M" panose="02030600000101010101" pitchFamily="18" charset="-127"/>
                        </a:rPr>
                        <a:t>3</a:t>
                      </a:r>
                      <a:r>
                        <a:rPr lang="ko-KR" altLang="en-US" sz="1400" dirty="0" smtClean="0">
                          <a:solidFill>
                            <a:schemeClr val="tx1"/>
                          </a:solidFill>
                          <a:latin typeface="HY헤드라인M" panose="02030600000101010101" pitchFamily="18" charset="-127"/>
                          <a:ea typeface="HY헤드라인M" panose="02030600000101010101" pitchFamily="18" charset="-127"/>
                        </a:rPr>
                        <a:t>항에 </a:t>
                      </a:r>
                      <a:r>
                        <a:rPr lang="ko-KR" altLang="en-US" sz="1400" dirty="0" smtClean="0">
                          <a:latin typeface="HY헤드라인M" panose="02030600000101010101" pitchFamily="18" charset="-127"/>
                          <a:ea typeface="HY헤드라인M" panose="02030600000101010101" pitchFamily="18" charset="-127"/>
                        </a:rPr>
                        <a:t>따른 시험계획서</a:t>
                      </a:r>
                      <a:endParaRPr lang="en-US" altLang="ko-KR" sz="1400" dirty="0" smtClean="0">
                        <a:latin typeface="HY헤드라인M" panose="02030600000101010101" pitchFamily="18" charset="-127"/>
                        <a:ea typeface="HY헤드라인M" panose="02030600000101010101" pitchFamily="18" charset="-127"/>
                      </a:endParaRPr>
                    </a:p>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5. </a:t>
                      </a:r>
                      <a:r>
                        <a:rPr lang="ko-KR" altLang="en-US" sz="1400" dirty="0" smtClean="0">
                          <a:latin typeface="HY헤드라인M" panose="02030600000101010101" pitchFamily="18" charset="-127"/>
                          <a:ea typeface="HY헤드라인M" panose="02030600000101010101" pitchFamily="18" charset="-127"/>
                        </a:rPr>
                        <a:t>등록신청자료를 공동으로 제출하는 자들이 모두 합의할 경우 아래의 자료도 공동제출 가능</a:t>
                      </a:r>
                      <a:endParaRPr lang="en-US" altLang="ko-KR" sz="1400" dirty="0" smtClean="0">
                        <a:latin typeface="HY헤드라인M" panose="02030600000101010101" pitchFamily="18" charset="-127"/>
                        <a:ea typeface="HY헤드라인M" panose="02030600000101010101" pitchFamily="18" charset="-127"/>
                      </a:endParaRPr>
                    </a:p>
                    <a:p>
                      <a:pPr marL="360000" indent="-180000">
                        <a:lnSpc>
                          <a:spcPct val="100000"/>
                        </a:lnSpc>
                        <a:spcAft>
                          <a:spcPts val="600"/>
                        </a:spcAft>
                        <a:buFont typeface="Arial" panose="020B0604020202020204" pitchFamily="34" charset="0"/>
                        <a:buChar char="•"/>
                      </a:pPr>
                      <a:r>
                        <a:rPr lang="ko-KR" altLang="en-US" sz="1400" dirty="0" smtClean="0">
                          <a:latin typeface="HY헤드라인M" panose="02030600000101010101" pitchFamily="18" charset="-127"/>
                          <a:ea typeface="HY헤드라인M" panose="02030600000101010101" pitchFamily="18" charset="-127"/>
                        </a:rPr>
                        <a:t>위해성</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화학물질 </a:t>
                      </a:r>
                      <a:r>
                        <a:rPr lang="ko-KR" altLang="en-US" sz="1400" dirty="0" err="1" smtClean="0">
                          <a:latin typeface="HY헤드라인M" panose="02030600000101010101" pitchFamily="18" charset="-127"/>
                          <a:ea typeface="HY헤드라인M" panose="02030600000101010101" pitchFamily="18" charset="-127"/>
                        </a:rPr>
                        <a:t>전과정에서</a:t>
                      </a:r>
                      <a:r>
                        <a:rPr lang="ko-KR" altLang="en-US" sz="1400" dirty="0" smtClean="0">
                          <a:latin typeface="HY헤드라인M" panose="02030600000101010101" pitchFamily="18" charset="-127"/>
                          <a:ea typeface="HY헤드라인M" panose="02030600000101010101" pitchFamily="18" charset="-127"/>
                        </a:rPr>
                        <a:t> 취급방법과 노출통제</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관리방법을 기술한 노출시나리오 포함</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smtClean="0">
                        <a:latin typeface="HY헤드라인M" panose="02030600000101010101" pitchFamily="18" charset="-127"/>
                        <a:ea typeface="HY헤드라인M" panose="02030600000101010101" pitchFamily="18" charset="-127"/>
                      </a:endParaRPr>
                    </a:p>
                    <a:p>
                      <a:pPr marL="360000" indent="-180000">
                        <a:lnSpc>
                          <a:spcPct val="100000"/>
                        </a:lnSpc>
                        <a:spcAft>
                          <a:spcPts val="600"/>
                        </a:spcAft>
                        <a:buFont typeface="Arial" panose="020B0604020202020204" pitchFamily="34" charset="0"/>
                        <a:buChar char="•"/>
                      </a:pPr>
                      <a:r>
                        <a:rPr lang="ko-KR" altLang="en-US" sz="1400" dirty="0" smtClean="0">
                          <a:latin typeface="HY헤드라인M" panose="02030600000101010101" pitchFamily="18" charset="-127"/>
                          <a:ea typeface="HY헤드라인M" panose="02030600000101010101" pitchFamily="18" charset="-127"/>
                        </a:rPr>
                        <a:t>안전사용을 위한 지침 관련 자료</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보호구</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폭발</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화재</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누출 시 응급조치사항 등</a:t>
                      </a:r>
                      <a:r>
                        <a:rPr lang="en-US" altLang="ko-KR" sz="1400" dirty="0" smtClean="0">
                          <a:latin typeface="HY헤드라인M" panose="02030600000101010101" pitchFamily="18" charset="-127"/>
                          <a:ea typeface="HY헤드라인M" panose="02030600000101010101" pitchFamily="18" charset="-127"/>
                        </a:rPr>
                        <a:t>)</a:t>
                      </a:r>
                      <a:endParaRPr lang="ko-KR" altLang="en-US" sz="1400" dirty="0">
                        <a:latin typeface="HY헤드라인M" panose="02030600000101010101" pitchFamily="18" charset="-127"/>
                        <a:ea typeface="HY헤드라인M" panose="02030600000101010101" pitchFamily="18" charset="-127"/>
                      </a:endParaRPr>
                    </a:p>
                  </a:txBody>
                  <a:tcPr marL="32400" marR="32400" marT="108000" marB="0"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6501" name="모서리가 둥근 직사각형 5"/>
          <p:cNvSpPr>
            <a:spLocks noChangeArrowheads="1"/>
          </p:cNvSpPr>
          <p:nvPr/>
        </p:nvSpPr>
        <p:spPr bwMode="auto">
          <a:xfrm>
            <a:off x="395288" y="4103688"/>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개별제출</a:t>
            </a:r>
            <a:r>
              <a:rPr lang="ko-KR" altLang="en-US">
                <a:solidFill>
                  <a:srgbClr val="031CD7"/>
                </a:solidFill>
                <a:latin typeface="HY헤드라인M" pitchFamily="18" charset="-127"/>
                <a:ea typeface="HY헤드라인M" pitchFamily="18" charset="-127"/>
                <a:cs typeface="Arial" pitchFamily="34" charset="0"/>
                <a:sym typeface="맑은 고딕" pitchFamily="50" charset="-127"/>
              </a:rPr>
              <a:t> </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a:latin typeface="HY헤드라인M" pitchFamily="18" charset="-127"/>
                <a:ea typeface="HY헤드라인M" pitchFamily="18" charset="-127"/>
                <a:cs typeface="Arial" pitchFamily="34" charset="0"/>
                <a:sym typeface="맑은 고딕" pitchFamily="50" charset="-127"/>
              </a:rPr>
              <a:t>아래에 해당하는 경우는 개별제출을 할 수 있음</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14</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graphicFrame>
        <p:nvGraphicFramePr>
          <p:cNvPr id="7" name="Group 4"/>
          <p:cNvGraphicFramePr>
            <a:graphicFrameLocks noGrp="1"/>
          </p:cNvGraphicFramePr>
          <p:nvPr/>
        </p:nvGraphicFramePr>
        <p:xfrm>
          <a:off x="755650" y="4535488"/>
          <a:ext cx="7632000" cy="1773304"/>
        </p:xfrm>
        <a:graphic>
          <a:graphicData uri="http://schemas.openxmlformats.org/drawingml/2006/table">
            <a:tbl>
              <a:tblPr/>
              <a:tblGrid>
                <a:gridCol w="7632000">
                  <a:extLst>
                    <a:ext uri="{9D8B030D-6E8A-4147-A177-3AD203B41FA5}">
                      <a16:colId xmlns:a16="http://schemas.microsoft.com/office/drawing/2014/main" val="20000"/>
                    </a:ext>
                  </a:extLst>
                </a:gridCol>
              </a:tblGrid>
              <a:tr h="1773304">
                <a:tc>
                  <a:txBody>
                    <a:bodyPr/>
                    <a:lstStyle/>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1. </a:t>
                      </a:r>
                      <a:r>
                        <a:rPr lang="ko-KR" altLang="en-US" sz="1400" dirty="0" smtClean="0">
                          <a:latin typeface="HY헤드라인M" panose="02030600000101010101" pitchFamily="18" charset="-127"/>
                          <a:ea typeface="HY헤드라인M" panose="02030600000101010101" pitchFamily="18" charset="-127"/>
                        </a:rPr>
                        <a:t>기업의 영업비밀이 공개되어 상당한 상업적 손실을 야기할 것으로 예상되는 경우</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2. </a:t>
                      </a:r>
                      <a:r>
                        <a:rPr lang="ko-KR" altLang="en-US" sz="1400" dirty="0" smtClean="0">
                          <a:latin typeface="HY헤드라인M" panose="02030600000101010101" pitchFamily="18" charset="-127"/>
                          <a:ea typeface="HY헤드라인M" panose="02030600000101010101" pitchFamily="18" charset="-127"/>
                        </a:rPr>
                        <a:t>공동으로 제출하는 것이 개별적으로 제출하는 것보다 더 많은 비용이 소요되는 경우</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3. </a:t>
                      </a:r>
                      <a:r>
                        <a:rPr lang="ko-KR" altLang="en-US" sz="1400" dirty="0" smtClean="0">
                          <a:latin typeface="HY헤드라인M" panose="02030600000101010101" pitchFamily="18" charset="-127"/>
                          <a:ea typeface="HY헤드라인M" panose="02030600000101010101" pitchFamily="18" charset="-127"/>
                        </a:rPr>
                        <a:t>그 밖에 대통령령으로 정하는 사유에 해당하는 경우</a:t>
                      </a:r>
                      <a:endParaRPr lang="en-US" altLang="ko-KR" sz="1400" dirty="0" smtClean="0">
                        <a:latin typeface="HY헤드라인M" panose="02030600000101010101" pitchFamily="18" charset="-127"/>
                        <a:ea typeface="HY헤드라인M" panose="02030600000101010101" pitchFamily="18" charset="-127"/>
                      </a:endParaRPr>
                    </a:p>
                    <a:p>
                      <a:pPr marL="360000" indent="-180000">
                        <a:lnSpc>
                          <a:spcPct val="100000"/>
                        </a:lnSpc>
                        <a:spcAft>
                          <a:spcPts val="600"/>
                        </a:spcAft>
                        <a:buFont typeface="Arial" panose="020B0604020202020204" pitchFamily="34" charset="0"/>
                        <a:buChar char="•"/>
                      </a:pPr>
                      <a:r>
                        <a:rPr lang="ko-KR" altLang="en-US" sz="1400" dirty="0" smtClean="0">
                          <a:latin typeface="HY헤드라인M" panose="02030600000101010101" pitchFamily="18" charset="-127"/>
                          <a:ea typeface="HY헤드라인M" panose="02030600000101010101" pitchFamily="18" charset="-127"/>
                        </a:rPr>
                        <a:t>공동으로 제출하려는 동일한 시험항목에 대한 시험자료가  분류</a:t>
                      </a:r>
                      <a:r>
                        <a:rPr lang="ko-KR" altLang="en-US" sz="1400" dirty="0" smtClean="0">
                          <a:latin typeface="맑은 고딕"/>
                          <a:ea typeface="맑은 고딕"/>
                        </a:rPr>
                        <a:t>∙</a:t>
                      </a:r>
                      <a:r>
                        <a:rPr lang="ko-KR" altLang="en-US" sz="1400" dirty="0" smtClean="0">
                          <a:latin typeface="HY헤드라인M" panose="02030600000101010101" pitchFamily="18" charset="-127"/>
                          <a:ea typeface="HY헤드라인M" panose="02030600000101010101" pitchFamily="18" charset="-127"/>
                        </a:rPr>
                        <a:t>표시에 차이가 있는 경우</a:t>
                      </a:r>
                    </a:p>
                    <a:p>
                      <a:pPr marL="360000" indent="-180000">
                        <a:lnSpc>
                          <a:spcPct val="100000"/>
                        </a:lnSpc>
                        <a:spcAft>
                          <a:spcPts val="600"/>
                        </a:spcAft>
                        <a:buFont typeface="Arial" panose="020B0604020202020204" pitchFamily="34" charset="0"/>
                        <a:buChar char="•"/>
                      </a:pPr>
                      <a:r>
                        <a:rPr lang="ko-KR" altLang="en-US" sz="1400" dirty="0" smtClean="0">
                          <a:latin typeface="HY헤드라인M" panose="02030600000101010101" pitchFamily="18" charset="-127"/>
                          <a:ea typeface="HY헤드라인M" panose="02030600000101010101" pitchFamily="18" charset="-127"/>
                        </a:rPr>
                        <a:t>공동으로 제출하려는 동일한 시험항목에 대한 시험자료의 선택에 대하여 대표자와 의견이 맞지 않는 경우</a:t>
                      </a:r>
                      <a:endParaRPr lang="ko-KR" altLang="en-US" sz="1400" dirty="0">
                        <a:latin typeface="HY헤드라인M" panose="02030600000101010101" pitchFamily="18" charset="-127"/>
                        <a:ea typeface="HY헤드라인M" panose="02030600000101010101" pitchFamily="18" charset="-127"/>
                      </a:endParaRPr>
                    </a:p>
                  </a:txBody>
                  <a:tcPr marL="32400" marR="32400" marT="108000" marB="0"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자료제출 방법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15</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7523" name="모서리가 둥근 직사각형 7"/>
          <p:cNvSpPr>
            <a:spLocks noChangeArrowheads="1"/>
          </p:cNvSpPr>
          <p:nvPr/>
        </p:nvSpPr>
        <p:spPr bwMode="auto">
          <a:xfrm>
            <a:off x="395288" y="962025"/>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공동제출 절차와 방법</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17</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grpSp>
        <p:nvGrpSpPr>
          <p:cNvPr id="107524" name="그룹 8"/>
          <p:cNvGrpSpPr>
            <a:grpSpLocks/>
          </p:cNvGrpSpPr>
          <p:nvPr/>
        </p:nvGrpSpPr>
        <p:grpSpPr bwMode="auto">
          <a:xfrm>
            <a:off x="576263" y="1412875"/>
            <a:ext cx="8027987" cy="863600"/>
            <a:chOff x="576000" y="1412776"/>
            <a:chExt cx="8028000" cy="864000"/>
          </a:xfrm>
        </p:grpSpPr>
        <p:sp>
          <p:nvSpPr>
            <p:cNvPr id="10" name="모서리가 둥근 직사각형 9"/>
            <p:cNvSpPr/>
            <p:nvPr/>
          </p:nvSpPr>
          <p:spPr>
            <a:xfrm>
              <a:off x="576000" y="1412776"/>
              <a:ext cx="8028000" cy="864000"/>
            </a:xfrm>
            <a:prstGeom prst="roundRect">
              <a:avLst>
                <a:gd name="adj" fmla="val 7788"/>
              </a:avLst>
            </a:prstGeom>
            <a:solidFill>
              <a:schemeClr val="accent1">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1" name="모서리가 둥근 직사각형 10"/>
            <p:cNvSpPr/>
            <p:nvPr/>
          </p:nvSpPr>
          <p:spPr>
            <a:xfrm>
              <a:off x="755387" y="1628776"/>
              <a:ext cx="1079502" cy="432000"/>
            </a:xfrm>
            <a:prstGeom prst="roundRect">
              <a:avLst>
                <a:gd name="adj" fmla="val 0"/>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ko-KR" altLang="en-US" sz="1400">
                  <a:solidFill>
                    <a:schemeClr val="tx1"/>
                  </a:solidFill>
                  <a:latin typeface="HY헤드라인M" panose="02030600000101010101" pitchFamily="18" charset="-127"/>
                  <a:ea typeface="HY헤드라인M" panose="02030600000101010101" pitchFamily="18" charset="-127"/>
                </a:rPr>
                <a:t>협의체구성</a:t>
              </a:r>
              <a:endParaRPr lang="ko-KR" altLang="en-US" sz="1400" dirty="0">
                <a:solidFill>
                  <a:schemeClr val="tx1"/>
                </a:solidFill>
                <a:latin typeface="HY헤드라인M" panose="02030600000101010101" pitchFamily="18" charset="-127"/>
                <a:ea typeface="HY헤드라인M" panose="02030600000101010101" pitchFamily="18" charset="-127"/>
              </a:endParaRPr>
            </a:p>
          </p:txBody>
        </p:sp>
        <p:sp>
          <p:nvSpPr>
            <p:cNvPr id="12" name="다이아몬드 11"/>
            <p:cNvSpPr/>
            <p:nvPr/>
          </p:nvSpPr>
          <p:spPr>
            <a:xfrm>
              <a:off x="2123815" y="1557306"/>
              <a:ext cx="1439865" cy="574941"/>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ko-KR" altLang="en-US" sz="1400" dirty="0">
                  <a:solidFill>
                    <a:schemeClr val="tx1"/>
                  </a:solidFill>
                  <a:latin typeface="HY헤드라인M" panose="02030600000101010101" pitchFamily="18" charset="-127"/>
                  <a:ea typeface="HY헤드라인M" panose="02030600000101010101" pitchFamily="18" charset="-127"/>
                </a:rPr>
                <a:t>대표자 선정</a:t>
              </a:r>
            </a:p>
          </p:txBody>
        </p:sp>
        <p:sp>
          <p:nvSpPr>
            <p:cNvPr id="13" name="모서리가 둥근 직사각형 12"/>
            <p:cNvSpPr/>
            <p:nvPr/>
          </p:nvSpPr>
          <p:spPr>
            <a:xfrm>
              <a:off x="3852605" y="1628776"/>
              <a:ext cx="1079502" cy="432000"/>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ko-KR" altLang="en-US" sz="1400" dirty="0">
                  <a:solidFill>
                    <a:schemeClr val="tx1"/>
                  </a:solidFill>
                  <a:latin typeface="HY헤드라인M" panose="02030600000101010101" pitchFamily="18" charset="-127"/>
                  <a:ea typeface="HY헤드라인M" panose="02030600000101010101" pitchFamily="18" charset="-127"/>
                </a:rPr>
                <a:t>등록준비</a:t>
              </a:r>
            </a:p>
          </p:txBody>
        </p:sp>
        <p:sp>
          <p:nvSpPr>
            <p:cNvPr id="14" name="다이아몬드 13"/>
            <p:cNvSpPr/>
            <p:nvPr/>
          </p:nvSpPr>
          <p:spPr>
            <a:xfrm>
              <a:off x="5219445" y="1557306"/>
              <a:ext cx="1441452" cy="574941"/>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ko-KR" altLang="en-US" sz="1400" dirty="0">
                  <a:solidFill>
                    <a:schemeClr val="tx1"/>
                  </a:solidFill>
                  <a:latin typeface="HY헤드라인M" panose="02030600000101010101" pitchFamily="18" charset="-127"/>
                  <a:ea typeface="HY헤드라인M" panose="02030600000101010101" pitchFamily="18" charset="-127"/>
                </a:rPr>
                <a:t>대표자 등록신청</a:t>
              </a:r>
            </a:p>
          </p:txBody>
        </p:sp>
        <p:sp>
          <p:nvSpPr>
            <p:cNvPr id="15" name="다이아몬드 14"/>
            <p:cNvSpPr/>
            <p:nvPr/>
          </p:nvSpPr>
          <p:spPr>
            <a:xfrm>
              <a:off x="6948235" y="1557306"/>
              <a:ext cx="1439864" cy="574941"/>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ko-KR" altLang="en-US" sz="1400" dirty="0">
                  <a:solidFill>
                    <a:schemeClr val="tx1"/>
                  </a:solidFill>
                  <a:latin typeface="HY헤드라인M" panose="02030600000101010101" pitchFamily="18" charset="-127"/>
                  <a:ea typeface="HY헤드라인M" panose="02030600000101010101" pitchFamily="18" charset="-127"/>
                </a:rPr>
                <a:t>개별</a:t>
              </a:r>
              <a:endParaRPr lang="en-US" altLang="ko-KR" sz="1400" dirty="0">
                <a:solidFill>
                  <a:schemeClr val="tx1"/>
                </a:solidFill>
                <a:latin typeface="HY헤드라인M" panose="02030600000101010101" pitchFamily="18" charset="-127"/>
                <a:ea typeface="HY헤드라인M" panose="02030600000101010101" pitchFamily="18" charset="-127"/>
              </a:endParaRPr>
            </a:p>
            <a:p>
              <a:pPr algn="ctr">
                <a:defRPr/>
              </a:pPr>
              <a:r>
                <a:rPr lang="ko-KR" altLang="en-US" sz="1400" dirty="0">
                  <a:solidFill>
                    <a:schemeClr val="tx1"/>
                  </a:solidFill>
                  <a:latin typeface="HY헤드라인M" panose="02030600000101010101" pitchFamily="18" charset="-127"/>
                  <a:ea typeface="HY헤드라인M" panose="02030600000101010101" pitchFamily="18" charset="-127"/>
                </a:rPr>
                <a:t>등록신청</a:t>
              </a:r>
            </a:p>
          </p:txBody>
        </p:sp>
        <p:cxnSp>
          <p:nvCxnSpPr>
            <p:cNvPr id="16" name="직선 화살표 연결선 15"/>
            <p:cNvCxnSpPr>
              <a:stCxn id="11" idx="3"/>
              <a:endCxn id="12" idx="1"/>
            </p:cNvCxnSpPr>
            <p:nvPr/>
          </p:nvCxnSpPr>
          <p:spPr>
            <a:xfrm flipV="1">
              <a:off x="1834889" y="1844776"/>
              <a:ext cx="288925" cy="0"/>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12" idx="3"/>
              <a:endCxn id="13" idx="1"/>
            </p:cNvCxnSpPr>
            <p:nvPr/>
          </p:nvCxnSpPr>
          <p:spPr>
            <a:xfrm>
              <a:off x="3563680" y="1844776"/>
              <a:ext cx="288925" cy="0"/>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a:stCxn id="13" idx="3"/>
              <a:endCxn id="14" idx="1"/>
            </p:cNvCxnSpPr>
            <p:nvPr/>
          </p:nvCxnSpPr>
          <p:spPr>
            <a:xfrm flipV="1">
              <a:off x="4932107" y="1844776"/>
              <a:ext cx="287337" cy="0"/>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14" idx="3"/>
              <a:endCxn id="15" idx="1"/>
            </p:cNvCxnSpPr>
            <p:nvPr/>
          </p:nvCxnSpPr>
          <p:spPr>
            <a:xfrm>
              <a:off x="6660897" y="1844776"/>
              <a:ext cx="287338" cy="0"/>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07525" name="모서리가 둥근 직사각형 19"/>
          <p:cNvSpPr>
            <a:spLocks noChangeArrowheads="1"/>
          </p:cNvSpPr>
          <p:nvPr/>
        </p:nvSpPr>
        <p:spPr bwMode="auto">
          <a:xfrm>
            <a:off x="539750" y="2349500"/>
            <a:ext cx="8172450" cy="2797175"/>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10000"/>
              </a:lnSpc>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절차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대표자 등록신청 후 개별 등록예정자 각자 구비서류 준비하여 등록신청</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대표자 선정방법 </a:t>
            </a:r>
            <a:r>
              <a:rPr lang="en-US" altLang="ko-KR" sz="1600">
                <a:solidFill>
                  <a:srgbClr val="FF0000"/>
                </a:solidFill>
                <a:latin typeface="HY헤드라인M" pitchFamily="18" charset="-127"/>
                <a:ea typeface="HY헤드라인M" pitchFamily="18" charset="-127"/>
                <a:cs typeface="Arial" pitchFamily="34" charset="0"/>
                <a:sym typeface="맑은 고딕" pitchFamily="50" charset="-127"/>
              </a:rPr>
              <a:t>:“</a:t>
            </a:r>
            <a:r>
              <a:rPr lang="ko-KR" altLang="en-US" sz="1600">
                <a:solidFill>
                  <a:srgbClr val="FF0000"/>
                </a:solidFill>
                <a:latin typeface="HY헤드라인M" pitchFamily="18" charset="-127"/>
                <a:ea typeface="HY헤드라인M" pitchFamily="18" charset="-127"/>
                <a:cs typeface="Arial" pitchFamily="34" charset="0"/>
                <a:sym typeface="맑은 고딕" pitchFamily="50" charset="-127"/>
              </a:rPr>
              <a:t>당사자들 간의 합의에 의해 결정</a:t>
            </a:r>
            <a:r>
              <a:rPr lang="en-US" altLang="ko-KR" sz="1600">
                <a:solidFill>
                  <a:srgbClr val="FF0000"/>
                </a:solidFill>
                <a:latin typeface="HY헤드라인M" pitchFamily="18" charset="-127"/>
                <a:ea typeface="HY헤드라인M" pitchFamily="18" charset="-127"/>
                <a:cs typeface="Arial" pitchFamily="34" charset="0"/>
                <a:sym typeface="맑은 고딕" pitchFamily="50" charset="-127"/>
              </a:rPr>
              <a:t>”</a:t>
            </a:r>
          </a:p>
          <a:p>
            <a:pPr marL="215900" indent="-215900" defTabSz="1042988" eaLnBrk="0" hangingPunct="0">
              <a:lnSpc>
                <a:spcPct val="110000"/>
              </a:lnSpc>
              <a:spcAft>
                <a:spcPts val="3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대표자의 임무</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300"/>
              </a:spcAft>
              <a:buSzPct val="85000"/>
              <a:buFont typeface="Arial" pitchFamily="34" charset="0"/>
              <a:buChar char="•"/>
            </a:pP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300"/>
              </a:spcAft>
              <a:buSzPct val="85000"/>
              <a:buFont typeface="Arial" pitchFamily="34" charset="0"/>
              <a:buChar char="•"/>
            </a:pP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300"/>
              </a:spcAft>
              <a:buSzPct val="85000"/>
              <a:buFont typeface="Arial" pitchFamily="34" charset="0"/>
              <a:buChar char="•"/>
            </a:pP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Bef>
                <a:spcPts val="1200"/>
              </a:spcBef>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시험자료 선택∙생산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유해성 항목별로 </a:t>
            </a:r>
            <a:r>
              <a:rPr lang="en-US" altLang="ko-KR" sz="1600">
                <a:latin typeface="HY헤드라인M" pitchFamily="18" charset="-127"/>
                <a:ea typeface="HY헤드라인M" pitchFamily="18" charset="-127"/>
                <a:cs typeface="Arial" pitchFamily="34" charset="0"/>
                <a:sym typeface="맑은 고딕" pitchFamily="50" charset="-127"/>
              </a:rPr>
              <a:t>1</a:t>
            </a:r>
            <a:r>
              <a:rPr lang="ko-KR" altLang="en-US" sz="1600">
                <a:latin typeface="HY헤드라인M" pitchFamily="18" charset="-127"/>
                <a:ea typeface="HY헤드라인M" pitchFamily="18" charset="-127"/>
                <a:cs typeface="Arial" pitchFamily="34" charset="0"/>
                <a:sym typeface="맑은 고딕" pitchFamily="50" charset="-127"/>
              </a:rPr>
              <a:t>개의 시험자료 선택∙생산</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시험자료 비용 분담 </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당사자간 합의</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균등분담</a:t>
            </a:r>
            <a:r>
              <a:rPr lang="en-US" altLang="ko-KR" sz="1600">
                <a:latin typeface="HY헤드라인M" pitchFamily="18" charset="-127"/>
                <a:ea typeface="HY헤드라인M" pitchFamily="18" charset="-127"/>
                <a:cs typeface="Arial" pitchFamily="34" charset="0"/>
                <a:sym typeface="맑은 고딕" pitchFamily="50" charset="-127"/>
              </a:rPr>
              <a:t>”</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해당 자료제출자수</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제조</a:t>
            </a:r>
            <a:r>
              <a:rPr lang="ko-KR" altLang="en-US" sz="1200">
                <a:latin typeface="맑은 고딕" pitchFamily="50" charset="-127"/>
                <a:ea typeface="맑은 고딕" pitchFamily="50"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수입량 고려</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600">
              <a:latin typeface="HY헤드라인M" pitchFamily="18" charset="-127"/>
              <a:ea typeface="HY헤드라인M" pitchFamily="18" charset="-127"/>
              <a:cs typeface="Arial" pitchFamily="34" charset="0"/>
              <a:sym typeface="맑은 고딕" pitchFamily="50" charset="-127"/>
            </a:endParaRPr>
          </a:p>
        </p:txBody>
      </p:sp>
      <p:graphicFrame>
        <p:nvGraphicFramePr>
          <p:cNvPr id="21" name="Group 4"/>
          <p:cNvGraphicFramePr>
            <a:graphicFrameLocks noGrp="1"/>
          </p:cNvGraphicFramePr>
          <p:nvPr/>
        </p:nvGraphicFramePr>
        <p:xfrm>
          <a:off x="827644" y="3393104"/>
          <a:ext cx="7560000" cy="972000"/>
        </p:xfrm>
        <a:graphic>
          <a:graphicData uri="http://schemas.openxmlformats.org/drawingml/2006/table">
            <a:tbl>
              <a:tblPr>
                <a:effectLst>
                  <a:outerShdw blurRad="50800" dist="38100" dir="2700000" algn="tl" rotWithShape="0">
                    <a:prstClr val="black">
                      <a:alpha val="40000"/>
                    </a:prstClr>
                  </a:outerShdw>
                </a:effectLst>
              </a:tblPr>
              <a:tblGrid>
                <a:gridCol w="7560000">
                  <a:extLst>
                    <a:ext uri="{9D8B030D-6E8A-4147-A177-3AD203B41FA5}">
                      <a16:colId xmlns:a16="http://schemas.microsoft.com/office/drawing/2014/main" val="20000"/>
                    </a:ext>
                  </a:extLst>
                </a:gridCol>
              </a:tblGrid>
              <a:tr h="972000">
                <a:tc>
                  <a:txBody>
                    <a:bodyPr/>
                    <a:lstStyle/>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1. </a:t>
                      </a:r>
                      <a:r>
                        <a:rPr lang="ko-KR" altLang="en-US" sz="1400" dirty="0" smtClean="0">
                          <a:latin typeface="HY헤드라인M" panose="02030600000101010101" pitchFamily="18" charset="-127"/>
                          <a:ea typeface="HY헤드라인M" panose="02030600000101010101" pitchFamily="18" charset="-127"/>
                        </a:rPr>
                        <a:t>제출할 시험자료의 선택</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생산에 관한 업무</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2. </a:t>
                      </a:r>
                      <a:r>
                        <a:rPr lang="ko-KR" altLang="en-US" sz="1400" dirty="0" smtClean="0">
                          <a:latin typeface="HY헤드라인M" panose="02030600000101010101" pitchFamily="18" charset="-127"/>
                          <a:ea typeface="HY헤드라인M" panose="02030600000101010101" pitchFamily="18" charset="-127"/>
                        </a:rPr>
                        <a:t>시험자료 제출비용의 분담에 관한 업무</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3. </a:t>
                      </a:r>
                      <a:r>
                        <a:rPr lang="ko-KR" altLang="en-US" sz="1400" dirty="0" smtClean="0">
                          <a:latin typeface="HY헤드라인M" panose="02030600000101010101" pitchFamily="18" charset="-127"/>
                          <a:ea typeface="HY헤드라인M" panose="02030600000101010101" pitchFamily="18" charset="-127"/>
                        </a:rPr>
                        <a:t>기타 등록신청자료의 공동 작성 및 제출에 관한</a:t>
                      </a:r>
                      <a:r>
                        <a:rPr lang="ko-KR" altLang="en-US" sz="1400" baseline="0" dirty="0" smtClean="0">
                          <a:latin typeface="HY헤드라인M" panose="02030600000101010101" pitchFamily="18" charset="-127"/>
                          <a:ea typeface="HY헤드라인M" panose="02030600000101010101" pitchFamily="18" charset="-127"/>
                        </a:rPr>
                        <a:t> 업무</a:t>
                      </a:r>
                      <a:endParaRPr lang="ko-KR" altLang="en-US" sz="1400" dirty="0">
                        <a:latin typeface="HY헤드라인M" panose="02030600000101010101" pitchFamily="18" charset="-127"/>
                        <a:ea typeface="HY헤드라인M" panose="02030600000101010101" pitchFamily="18" charset="-127"/>
                      </a:endParaRPr>
                    </a:p>
                  </a:txBody>
                  <a:tcPr marL="32400" marR="32400" marT="72000" marB="0" horzOverflow="overflow">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7527" name="모서리가 둥근 직사각형 21"/>
          <p:cNvSpPr>
            <a:spLocks noChangeArrowheads="1"/>
          </p:cNvSpPr>
          <p:nvPr/>
        </p:nvSpPr>
        <p:spPr bwMode="auto">
          <a:xfrm>
            <a:off x="395288" y="5292725"/>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개별제출 절차와 방법</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18</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07528" name="모서리가 둥근 직사각형 22"/>
          <p:cNvSpPr>
            <a:spLocks noChangeArrowheads="1"/>
          </p:cNvSpPr>
          <p:nvPr/>
        </p:nvSpPr>
        <p:spPr bwMode="auto">
          <a:xfrm>
            <a:off x="539750" y="5661025"/>
            <a:ext cx="8172450" cy="711200"/>
          </a:xfrm>
          <a:prstGeom prst="roundRect">
            <a:avLst>
              <a:gd name="adj" fmla="val 0"/>
            </a:avLst>
          </a:prstGeom>
          <a:noFill/>
          <a:ln w="9525">
            <a:noFill/>
            <a:round/>
            <a:headEnd/>
            <a:tailEnd/>
          </a:ln>
        </p:spPr>
        <p:txBody>
          <a:bodyPr lIns="216000">
            <a:spAutoFit/>
          </a:bodyPr>
          <a:lstStyle/>
          <a:p>
            <a:pPr marL="215900" indent="-215900" defTabSz="1042988" eaLnBrk="0" hangingPunct="0">
              <a:lnSpc>
                <a:spcPct val="110000"/>
              </a:lnSpc>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개별제출 확인서 발급</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협회</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처리기간 </a:t>
            </a:r>
            <a:r>
              <a:rPr lang="en-US" altLang="ko-KR" sz="1200">
                <a:latin typeface="HY헤드라인M" pitchFamily="18" charset="-127"/>
                <a:ea typeface="HY헤드라인M" pitchFamily="18" charset="-127"/>
                <a:cs typeface="Arial" pitchFamily="34" charset="0"/>
                <a:sym typeface="맑은 고딕" pitchFamily="50" charset="-127"/>
              </a:rPr>
              <a:t>14</a:t>
            </a:r>
            <a:r>
              <a:rPr lang="ko-KR" altLang="en-US" sz="1200">
                <a:latin typeface="HY헤드라인M" pitchFamily="18" charset="-127"/>
                <a:ea typeface="HY헤드라인M" pitchFamily="18" charset="-127"/>
                <a:cs typeface="Arial" pitchFamily="34" charset="0"/>
                <a:sym typeface="맑은 고딕" pitchFamily="50" charset="-127"/>
              </a:rPr>
              <a:t>일</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신청서</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개별제출사유 증명서류</a:t>
            </a:r>
            <a:endParaRPr lang="en-US" altLang="ko-KR" sz="1600">
              <a:latin typeface="HY헤드라인M" pitchFamily="18" charset="-127"/>
              <a:ea typeface="HY헤드라인M" pitchFamily="18" charset="-127"/>
              <a:cs typeface="Arial" pitchFamily="34" charset="0"/>
              <a:sym typeface="맑은 고딕" pitchFamily="50" charset="-127"/>
            </a:endParaRPr>
          </a:p>
          <a:p>
            <a:pPr marL="215900" indent="-215900" defTabSz="1042988" eaLnBrk="0" hangingPunct="0">
              <a:lnSpc>
                <a:spcPct val="110000"/>
              </a:lnSpc>
              <a:spcAft>
                <a:spcPts val="600"/>
              </a:spcAft>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등록신청 </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등록신청서</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개별제출 확인서</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등록신청자료 제출</a:t>
            </a:r>
            <a:endParaRPr lang="en-US" altLang="ko-KR" sz="12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면제</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11</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graphicFrame>
        <p:nvGraphicFramePr>
          <p:cNvPr id="8" name="Group 4"/>
          <p:cNvGraphicFramePr>
            <a:graphicFrameLocks noGrp="1"/>
          </p:cNvGraphicFramePr>
          <p:nvPr/>
        </p:nvGraphicFramePr>
        <p:xfrm>
          <a:off x="611560" y="2792272"/>
          <a:ext cx="7992888" cy="3780000"/>
        </p:xfrm>
        <a:graphic>
          <a:graphicData uri="http://schemas.openxmlformats.org/drawingml/2006/table">
            <a:tbl>
              <a:tblPr>
                <a:effectLst>
                  <a:outerShdw blurRad="50800" dist="38100" dir="2700000" algn="tl" rotWithShape="0">
                    <a:prstClr val="black">
                      <a:alpha val="40000"/>
                    </a:prstClr>
                  </a:outerShdw>
                </a:effectLst>
              </a:tblPr>
              <a:tblGrid>
                <a:gridCol w="7992888">
                  <a:extLst>
                    <a:ext uri="{9D8B030D-6E8A-4147-A177-3AD203B41FA5}">
                      <a16:colId xmlns:a16="http://schemas.microsoft.com/office/drawing/2014/main" val="20000"/>
                    </a:ext>
                  </a:extLst>
                </a:gridCol>
              </a:tblGrid>
              <a:tr h="3780000">
                <a:tc>
                  <a:txBody>
                    <a:bodyPr/>
                    <a:lstStyle/>
                    <a:p>
                      <a:pPr marL="252000" indent="-252000">
                        <a:lnSpc>
                          <a:spcPct val="100000"/>
                        </a:lnSpc>
                        <a:spcAft>
                          <a:spcPts val="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1</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시약 등 과학적 실험</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분석 또는 연구를 위해 제조</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수입되는 화학물질</a:t>
                      </a:r>
                    </a:p>
                    <a:p>
                      <a:pPr marL="252000" indent="-252000">
                        <a:lnSpc>
                          <a:spcPct val="100000"/>
                        </a:lnSpc>
                        <a:spcAft>
                          <a:spcPts val="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2. </a:t>
                      </a:r>
                      <a:r>
                        <a:rPr lang="ko-KR" altLang="en-US" sz="1400" dirty="0" smtClean="0">
                          <a:solidFill>
                            <a:schemeClr val="tx1"/>
                          </a:solidFill>
                          <a:latin typeface="HY헤드라인M" panose="02030600000101010101" pitchFamily="18" charset="-127"/>
                          <a:ea typeface="HY헤드라인M" panose="02030600000101010101" pitchFamily="18" charset="-127"/>
                        </a:rPr>
                        <a:t>연구개발용으로 제조</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수입되는 다음 각 목에 해당하는 화학물질</a:t>
                      </a:r>
                    </a:p>
                    <a:p>
                      <a:pPr marL="252000" indent="-252000">
                        <a:lnSpc>
                          <a:spcPct val="100000"/>
                        </a:lnSpc>
                        <a:spcAft>
                          <a:spcPts val="0"/>
                        </a:spcAft>
                      </a:pPr>
                      <a:r>
                        <a:rPr lang="ko-KR" altLang="en-US" sz="1100" dirty="0" smtClean="0">
                          <a:solidFill>
                            <a:schemeClr val="tx1"/>
                          </a:solidFill>
                          <a:latin typeface="HY헤드라인M" panose="02030600000101010101" pitchFamily="18" charset="-127"/>
                          <a:ea typeface="HY헤드라인M" panose="02030600000101010101" pitchFamily="18" charset="-127"/>
                        </a:rPr>
                        <a:t>   가</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화학물질 또는 제품</a:t>
                      </a:r>
                      <a:r>
                        <a:rPr lang="en-US" altLang="ko-KR" sz="1100" dirty="0" smtClean="0">
                          <a:solidFill>
                            <a:schemeClr val="tx1"/>
                          </a:solidFill>
                          <a:latin typeface="HY헤드라인M" panose="02030600000101010101" pitchFamily="18" charset="-127"/>
                          <a:ea typeface="HY헤드라인M" panose="02030600000101010101" pitchFamily="18" charset="-127"/>
                        </a:rPr>
                        <a:t>․</a:t>
                      </a:r>
                      <a:r>
                        <a:rPr lang="ko-KR" altLang="en-US" sz="1100" dirty="0" smtClean="0">
                          <a:solidFill>
                            <a:schemeClr val="tx1"/>
                          </a:solidFill>
                          <a:latin typeface="HY헤드라인M" panose="02030600000101010101" pitchFamily="18" charset="-127"/>
                          <a:ea typeface="HY헤드라인M" panose="02030600000101010101" pitchFamily="18" charset="-127"/>
                        </a:rPr>
                        <a:t>상품을 개발하기 위한 경우    </a:t>
                      </a:r>
                      <a:r>
                        <a:rPr lang="ko-KR" altLang="en-US" sz="12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 나</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공정을 개선</a:t>
                      </a:r>
                      <a:r>
                        <a:rPr lang="en-US" altLang="ko-KR" sz="1100" dirty="0" smtClean="0">
                          <a:solidFill>
                            <a:schemeClr val="tx1"/>
                          </a:solidFill>
                          <a:latin typeface="HY헤드라인M" panose="02030600000101010101" pitchFamily="18" charset="-127"/>
                          <a:ea typeface="HY헤드라인M" panose="02030600000101010101" pitchFamily="18" charset="-127"/>
                        </a:rPr>
                        <a:t>·</a:t>
                      </a:r>
                      <a:r>
                        <a:rPr lang="ko-KR" altLang="en-US" sz="1100" dirty="0" smtClean="0">
                          <a:solidFill>
                            <a:schemeClr val="tx1"/>
                          </a:solidFill>
                          <a:latin typeface="HY헤드라인M" panose="02030600000101010101" pitchFamily="18" charset="-127"/>
                          <a:ea typeface="HY헤드라인M" panose="02030600000101010101" pitchFamily="18" charset="-127"/>
                        </a:rPr>
                        <a:t>개발하기 위한 경우</a:t>
                      </a:r>
                    </a:p>
                    <a:p>
                      <a:pPr marL="252000" indent="-252000">
                        <a:lnSpc>
                          <a:spcPct val="100000"/>
                        </a:lnSpc>
                        <a:spcAft>
                          <a:spcPts val="600"/>
                        </a:spcAft>
                      </a:pPr>
                      <a:r>
                        <a:rPr lang="ko-KR" altLang="en-US" sz="1100" dirty="0" smtClean="0">
                          <a:solidFill>
                            <a:schemeClr val="tx1"/>
                          </a:solidFill>
                          <a:latin typeface="HY헤드라인M" panose="02030600000101010101" pitchFamily="18" charset="-127"/>
                          <a:ea typeface="HY헤드라인M" panose="02030600000101010101" pitchFamily="18" charset="-127"/>
                        </a:rPr>
                        <a:t>   다</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화학물질의 적용분야를 시험하기 위한 경우              라</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화학물질의 시범제조 또는 제품</a:t>
                      </a:r>
                      <a:r>
                        <a:rPr lang="en-US" altLang="ko-KR" sz="1100" dirty="0" smtClean="0">
                          <a:solidFill>
                            <a:schemeClr val="tx1"/>
                          </a:solidFill>
                          <a:latin typeface="HY헤드라인M" panose="02030600000101010101" pitchFamily="18" charset="-127"/>
                          <a:ea typeface="HY헤드라인M" panose="02030600000101010101" pitchFamily="18" charset="-127"/>
                        </a:rPr>
                        <a:t>․</a:t>
                      </a:r>
                      <a:r>
                        <a:rPr lang="ko-KR" altLang="en-US" sz="1100" dirty="0" smtClean="0">
                          <a:solidFill>
                            <a:schemeClr val="tx1"/>
                          </a:solidFill>
                          <a:latin typeface="HY헤드라인M" panose="02030600000101010101" pitchFamily="18" charset="-127"/>
                          <a:ea typeface="HY헤드라인M" panose="02030600000101010101" pitchFamily="18" charset="-127"/>
                        </a:rPr>
                        <a:t>상품의 시범생산을 위한 경우</a:t>
                      </a:r>
                    </a:p>
                    <a:p>
                      <a:pPr marL="252000" indent="-252000">
                        <a:lnSpc>
                          <a:spcPct val="100000"/>
                        </a:lnSpc>
                        <a:spcAft>
                          <a:spcPts val="30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3. </a:t>
                      </a:r>
                      <a:r>
                        <a:rPr lang="ko-KR" altLang="en-US" sz="1400" dirty="0" smtClean="0">
                          <a:solidFill>
                            <a:schemeClr val="tx1"/>
                          </a:solidFill>
                          <a:latin typeface="HY헤드라인M" panose="02030600000101010101" pitchFamily="18" charset="-127"/>
                          <a:ea typeface="HY헤드라인M" panose="02030600000101010101" pitchFamily="18" charset="-127"/>
                        </a:rPr>
                        <a:t>다음 각 목에 해당하는 고분자화합물</a:t>
                      </a:r>
                    </a:p>
                    <a:p>
                      <a:pPr marL="252000" indent="-252000">
                        <a:lnSpc>
                          <a:spcPct val="100000"/>
                        </a:lnSpc>
                        <a:spcAft>
                          <a:spcPts val="300"/>
                        </a:spcAft>
                      </a:pPr>
                      <a:r>
                        <a:rPr lang="ko-KR" altLang="en-US" sz="1100" dirty="0" smtClean="0">
                          <a:solidFill>
                            <a:schemeClr val="tx1"/>
                          </a:solidFill>
                          <a:latin typeface="HY헤드라인M" panose="02030600000101010101" pitchFamily="18" charset="-127"/>
                          <a:ea typeface="HY헤드라인M" panose="02030600000101010101" pitchFamily="18" charset="-127"/>
                        </a:rPr>
                        <a:t>   가</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err="1" smtClean="0">
                          <a:solidFill>
                            <a:schemeClr val="tx1"/>
                          </a:solidFill>
                          <a:latin typeface="HY헤드라인M" panose="02030600000101010101" pitchFamily="18" charset="-127"/>
                          <a:ea typeface="HY헤드라인M" panose="02030600000101010101" pitchFamily="18" charset="-127"/>
                        </a:rPr>
                        <a:t>수평균분자량이</a:t>
                      </a:r>
                      <a:r>
                        <a:rPr lang="ko-KR" altLang="en-US" sz="1100" dirty="0" smtClean="0">
                          <a:solidFill>
                            <a:schemeClr val="tx1"/>
                          </a:solidFill>
                          <a:latin typeface="HY헤드라인M" panose="02030600000101010101" pitchFamily="18" charset="-127"/>
                          <a:ea typeface="HY헤드라인M" panose="02030600000101010101" pitchFamily="18" charset="-127"/>
                        </a:rPr>
                        <a:t> </a:t>
                      </a:r>
                      <a:r>
                        <a:rPr lang="en-US" altLang="ko-KR" sz="1100" dirty="0" smtClean="0">
                          <a:solidFill>
                            <a:schemeClr val="tx1"/>
                          </a:solidFill>
                          <a:latin typeface="HY헤드라인M" panose="02030600000101010101" pitchFamily="18" charset="-127"/>
                          <a:ea typeface="HY헤드라인M" panose="02030600000101010101" pitchFamily="18" charset="-127"/>
                        </a:rPr>
                        <a:t>10,000 </a:t>
                      </a:r>
                      <a:r>
                        <a:rPr lang="ko-KR" altLang="en-US" sz="1100" dirty="0" smtClean="0">
                          <a:solidFill>
                            <a:schemeClr val="tx1"/>
                          </a:solidFill>
                          <a:latin typeface="HY헤드라인M" panose="02030600000101010101" pitchFamily="18" charset="-127"/>
                          <a:ea typeface="HY헤드라인M" panose="02030600000101010101" pitchFamily="18" charset="-127"/>
                        </a:rPr>
                        <a:t>이상인 고분자로서 </a:t>
                      </a:r>
                      <a:r>
                        <a:rPr lang="en-US" altLang="ko-KR" sz="1100" dirty="0" smtClean="0">
                          <a:solidFill>
                            <a:schemeClr val="tx1"/>
                          </a:solidFill>
                          <a:latin typeface="HY헤드라인M" panose="02030600000101010101" pitchFamily="18" charset="-127"/>
                          <a:ea typeface="HY헤드라인M" panose="02030600000101010101" pitchFamily="18" charset="-127"/>
                        </a:rPr>
                        <a:t>1,000 </a:t>
                      </a:r>
                      <a:r>
                        <a:rPr lang="ko-KR" altLang="en-US" sz="1100" dirty="0" smtClean="0">
                          <a:solidFill>
                            <a:schemeClr val="tx1"/>
                          </a:solidFill>
                          <a:latin typeface="HY헤드라인M" panose="02030600000101010101" pitchFamily="18" charset="-127"/>
                          <a:ea typeface="HY헤드라인M" panose="02030600000101010101" pitchFamily="18" charset="-127"/>
                        </a:rPr>
                        <a:t>미만의 분자의 함량이 </a:t>
                      </a:r>
                      <a:r>
                        <a:rPr lang="en-US" altLang="ko-KR" sz="1100" dirty="0" smtClean="0">
                          <a:solidFill>
                            <a:schemeClr val="tx1"/>
                          </a:solidFill>
                          <a:latin typeface="HY헤드라인M" panose="02030600000101010101" pitchFamily="18" charset="-127"/>
                          <a:ea typeface="HY헤드라인M" panose="02030600000101010101" pitchFamily="18" charset="-127"/>
                        </a:rPr>
                        <a:t>5% </a:t>
                      </a:r>
                      <a:r>
                        <a:rPr lang="ko-KR" altLang="en-US" sz="1100" dirty="0" smtClean="0">
                          <a:solidFill>
                            <a:schemeClr val="tx1"/>
                          </a:solidFill>
                          <a:latin typeface="HY헤드라인M" panose="02030600000101010101" pitchFamily="18" charset="-127"/>
                          <a:ea typeface="HY헤드라인M" panose="02030600000101010101" pitchFamily="18" charset="-127"/>
                        </a:rPr>
                        <a:t>미만이고</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분자량 </a:t>
                      </a:r>
                      <a:r>
                        <a:rPr lang="en-US" altLang="ko-KR" sz="1100" dirty="0" smtClean="0">
                          <a:solidFill>
                            <a:schemeClr val="tx1"/>
                          </a:solidFill>
                          <a:latin typeface="HY헤드라인M" panose="02030600000101010101" pitchFamily="18" charset="-127"/>
                          <a:ea typeface="HY헤드라인M" panose="02030600000101010101" pitchFamily="18" charset="-127"/>
                        </a:rPr>
                        <a:t>500 </a:t>
                      </a:r>
                      <a:r>
                        <a:rPr lang="ko-KR" altLang="en-US" sz="1100" dirty="0" smtClean="0">
                          <a:solidFill>
                            <a:schemeClr val="tx1"/>
                          </a:solidFill>
                          <a:latin typeface="HY헤드라인M" panose="02030600000101010101" pitchFamily="18" charset="-127"/>
                          <a:ea typeface="HY헤드라인M" panose="02030600000101010101" pitchFamily="18" charset="-127"/>
                        </a:rPr>
                        <a:t>미만인 분자의 함량이    </a:t>
                      </a:r>
                      <a:endParaRPr lang="en-US" altLang="ko-KR" sz="11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300"/>
                        </a:spcAft>
                      </a:pPr>
                      <a:r>
                        <a:rPr lang="en-US" altLang="ko-KR" sz="1100" dirty="0" smtClean="0">
                          <a:solidFill>
                            <a:schemeClr val="tx1"/>
                          </a:solidFill>
                          <a:latin typeface="HY헤드라인M" panose="02030600000101010101" pitchFamily="18" charset="-127"/>
                          <a:ea typeface="HY헤드라인M" panose="02030600000101010101" pitchFamily="18" charset="-127"/>
                        </a:rPr>
                        <a:t>        2% </a:t>
                      </a:r>
                      <a:r>
                        <a:rPr lang="ko-KR" altLang="en-US" sz="1100" dirty="0" smtClean="0">
                          <a:solidFill>
                            <a:schemeClr val="tx1"/>
                          </a:solidFill>
                          <a:latin typeface="HY헤드라인M" panose="02030600000101010101" pitchFamily="18" charset="-127"/>
                          <a:ea typeface="HY헤드라인M" panose="02030600000101010101" pitchFamily="18" charset="-127"/>
                        </a:rPr>
                        <a:t>미만인 고분자화합물</a:t>
                      </a:r>
                    </a:p>
                    <a:p>
                      <a:pPr marL="252000" indent="-252000">
                        <a:lnSpc>
                          <a:spcPct val="100000"/>
                        </a:lnSpc>
                        <a:spcAft>
                          <a:spcPts val="600"/>
                        </a:spcAft>
                      </a:pPr>
                      <a:r>
                        <a:rPr lang="ko-KR" altLang="en-US" sz="1100" dirty="0" smtClean="0">
                          <a:solidFill>
                            <a:schemeClr val="tx1"/>
                          </a:solidFill>
                          <a:latin typeface="HY헤드라인M" panose="02030600000101010101" pitchFamily="18" charset="-127"/>
                          <a:ea typeface="HY헤드라인M" panose="02030600000101010101" pitchFamily="18" charset="-127"/>
                        </a:rPr>
                        <a:t>   나</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err="1" smtClean="0">
                          <a:solidFill>
                            <a:schemeClr val="tx1"/>
                          </a:solidFill>
                          <a:latin typeface="HY헤드라인M" panose="02030600000101010101" pitchFamily="18" charset="-127"/>
                          <a:ea typeface="HY헤드라인M" panose="02030600000101010101" pitchFamily="18" charset="-127"/>
                        </a:rPr>
                        <a:t>수평균분자량이</a:t>
                      </a:r>
                      <a:r>
                        <a:rPr lang="ko-KR" altLang="en-US" sz="1100" dirty="0" smtClean="0">
                          <a:solidFill>
                            <a:schemeClr val="tx1"/>
                          </a:solidFill>
                          <a:latin typeface="HY헤드라인M" panose="02030600000101010101" pitchFamily="18" charset="-127"/>
                          <a:ea typeface="HY헤드라인M" panose="02030600000101010101" pitchFamily="18" charset="-127"/>
                        </a:rPr>
                        <a:t> </a:t>
                      </a:r>
                      <a:r>
                        <a:rPr lang="en-US" altLang="ko-KR" sz="1100" dirty="0" smtClean="0">
                          <a:solidFill>
                            <a:schemeClr val="tx1"/>
                          </a:solidFill>
                          <a:latin typeface="HY헤드라인M" panose="02030600000101010101" pitchFamily="18" charset="-127"/>
                          <a:ea typeface="HY헤드라인M" panose="02030600000101010101" pitchFamily="18" charset="-127"/>
                        </a:rPr>
                        <a:t>1,000 </a:t>
                      </a:r>
                      <a:r>
                        <a:rPr lang="ko-KR" altLang="en-US" sz="1100" dirty="0" smtClean="0">
                          <a:solidFill>
                            <a:schemeClr val="tx1"/>
                          </a:solidFill>
                          <a:latin typeface="HY헤드라인M" panose="02030600000101010101" pitchFamily="18" charset="-127"/>
                          <a:ea typeface="HY헤드라인M" panose="02030600000101010101" pitchFamily="18" charset="-127"/>
                        </a:rPr>
                        <a:t>이상에서 </a:t>
                      </a:r>
                      <a:r>
                        <a:rPr lang="en-US" altLang="ko-KR" sz="1100" dirty="0" smtClean="0">
                          <a:solidFill>
                            <a:schemeClr val="tx1"/>
                          </a:solidFill>
                          <a:latin typeface="HY헤드라인M" panose="02030600000101010101" pitchFamily="18" charset="-127"/>
                          <a:ea typeface="HY헤드라인M" panose="02030600000101010101" pitchFamily="18" charset="-127"/>
                        </a:rPr>
                        <a:t>10,000</a:t>
                      </a:r>
                      <a:r>
                        <a:rPr lang="ko-KR" altLang="en-US" sz="1100" dirty="0" smtClean="0">
                          <a:solidFill>
                            <a:schemeClr val="tx1"/>
                          </a:solidFill>
                          <a:latin typeface="HY헤드라인M" panose="02030600000101010101" pitchFamily="18" charset="-127"/>
                          <a:ea typeface="HY헤드라인M" panose="02030600000101010101" pitchFamily="18" charset="-127"/>
                        </a:rPr>
                        <a:t>미만인 고분자로서 분자량 </a:t>
                      </a:r>
                      <a:r>
                        <a:rPr lang="en-US" altLang="ko-KR" sz="1100" dirty="0" smtClean="0">
                          <a:solidFill>
                            <a:schemeClr val="tx1"/>
                          </a:solidFill>
                          <a:latin typeface="HY헤드라인M" panose="02030600000101010101" pitchFamily="18" charset="-127"/>
                          <a:ea typeface="HY헤드라인M" panose="02030600000101010101" pitchFamily="18" charset="-127"/>
                        </a:rPr>
                        <a:t>1,000 </a:t>
                      </a:r>
                      <a:r>
                        <a:rPr lang="ko-KR" altLang="en-US" sz="1100" dirty="0" smtClean="0">
                          <a:solidFill>
                            <a:schemeClr val="tx1"/>
                          </a:solidFill>
                          <a:latin typeface="HY헤드라인M" panose="02030600000101010101" pitchFamily="18" charset="-127"/>
                          <a:ea typeface="HY헤드라인M" panose="02030600000101010101" pitchFamily="18" charset="-127"/>
                        </a:rPr>
                        <a:t>미만인 분자의 함량이 </a:t>
                      </a:r>
                      <a:r>
                        <a:rPr lang="en-US" altLang="ko-KR" sz="1100" dirty="0" smtClean="0">
                          <a:solidFill>
                            <a:schemeClr val="tx1"/>
                          </a:solidFill>
                          <a:latin typeface="HY헤드라인M" panose="02030600000101010101" pitchFamily="18" charset="-127"/>
                          <a:ea typeface="HY헤드라인M" panose="02030600000101010101" pitchFamily="18" charset="-127"/>
                        </a:rPr>
                        <a:t>25% </a:t>
                      </a:r>
                      <a:r>
                        <a:rPr lang="ko-KR" altLang="en-US" sz="1100" dirty="0" smtClean="0">
                          <a:solidFill>
                            <a:schemeClr val="tx1"/>
                          </a:solidFill>
                          <a:latin typeface="HY헤드라인M" panose="02030600000101010101" pitchFamily="18" charset="-127"/>
                          <a:ea typeface="HY헤드라인M" panose="02030600000101010101" pitchFamily="18" charset="-127"/>
                        </a:rPr>
                        <a:t>미만이고</a:t>
                      </a:r>
                      <a:r>
                        <a:rPr lang="en-US" altLang="ko-KR" sz="1100" dirty="0" smtClean="0">
                          <a:solidFill>
                            <a:schemeClr val="tx1"/>
                          </a:solidFill>
                          <a:latin typeface="HY헤드라인M" panose="02030600000101010101" pitchFamily="18" charset="-127"/>
                          <a:ea typeface="HY헤드라인M" panose="02030600000101010101" pitchFamily="18" charset="-127"/>
                        </a:rPr>
                        <a:t>, </a:t>
                      </a:r>
                      <a:r>
                        <a:rPr lang="ko-KR" altLang="en-US" sz="1100" dirty="0" smtClean="0">
                          <a:solidFill>
                            <a:schemeClr val="tx1"/>
                          </a:solidFill>
                          <a:latin typeface="HY헤드라인M" panose="02030600000101010101" pitchFamily="18" charset="-127"/>
                          <a:ea typeface="HY헤드라인M" panose="02030600000101010101" pitchFamily="18" charset="-127"/>
                        </a:rPr>
                        <a:t>분자량이 </a:t>
                      </a:r>
                      <a:r>
                        <a:rPr lang="en-US" altLang="ko-KR" sz="1100" dirty="0" smtClean="0">
                          <a:solidFill>
                            <a:schemeClr val="tx1"/>
                          </a:solidFill>
                          <a:latin typeface="HY헤드라인M" panose="02030600000101010101" pitchFamily="18" charset="-127"/>
                          <a:ea typeface="HY헤드라인M" panose="02030600000101010101" pitchFamily="18" charset="-127"/>
                        </a:rPr>
                        <a:t/>
                      </a:r>
                      <a:br>
                        <a:rPr lang="en-US" altLang="ko-KR" sz="1100" dirty="0" smtClean="0">
                          <a:solidFill>
                            <a:schemeClr val="tx1"/>
                          </a:solidFill>
                          <a:latin typeface="HY헤드라인M" panose="02030600000101010101" pitchFamily="18" charset="-127"/>
                          <a:ea typeface="HY헤드라인M" panose="02030600000101010101" pitchFamily="18" charset="-127"/>
                        </a:rPr>
                      </a:br>
                      <a:r>
                        <a:rPr lang="en-US" altLang="ko-KR" sz="1100" baseline="0" dirty="0" smtClean="0">
                          <a:solidFill>
                            <a:schemeClr val="tx1"/>
                          </a:solidFill>
                          <a:latin typeface="HY헤드라인M" panose="02030600000101010101" pitchFamily="18" charset="-127"/>
                          <a:ea typeface="HY헤드라인M" panose="02030600000101010101" pitchFamily="18" charset="-127"/>
                        </a:rPr>
                        <a:t>   </a:t>
                      </a:r>
                      <a:r>
                        <a:rPr lang="en-US" altLang="ko-KR" sz="1100" dirty="0" smtClean="0">
                          <a:solidFill>
                            <a:schemeClr val="tx1"/>
                          </a:solidFill>
                          <a:latin typeface="HY헤드라인M" panose="02030600000101010101" pitchFamily="18" charset="-127"/>
                          <a:ea typeface="HY헤드라인M" panose="02030600000101010101" pitchFamily="18" charset="-127"/>
                        </a:rPr>
                        <a:t>500 </a:t>
                      </a:r>
                      <a:r>
                        <a:rPr lang="ko-KR" altLang="en-US" sz="1100" dirty="0" smtClean="0">
                          <a:solidFill>
                            <a:schemeClr val="tx1"/>
                          </a:solidFill>
                          <a:latin typeface="HY헤드라인M" panose="02030600000101010101" pitchFamily="18" charset="-127"/>
                          <a:ea typeface="HY헤드라인M" panose="02030600000101010101" pitchFamily="18" charset="-127"/>
                        </a:rPr>
                        <a:t>미만인 분자의 함량이  </a:t>
                      </a:r>
                      <a:r>
                        <a:rPr lang="en-US" altLang="ko-KR" sz="1100" dirty="0" smtClean="0">
                          <a:solidFill>
                            <a:schemeClr val="tx1"/>
                          </a:solidFill>
                          <a:latin typeface="HY헤드라인M" panose="02030600000101010101" pitchFamily="18" charset="-127"/>
                          <a:ea typeface="HY헤드라인M" panose="02030600000101010101" pitchFamily="18" charset="-127"/>
                        </a:rPr>
                        <a:t>10% </a:t>
                      </a:r>
                      <a:r>
                        <a:rPr lang="ko-KR" altLang="en-US" sz="1100" dirty="0" smtClean="0">
                          <a:solidFill>
                            <a:schemeClr val="tx1"/>
                          </a:solidFill>
                          <a:latin typeface="HY헤드라인M" panose="02030600000101010101" pitchFamily="18" charset="-127"/>
                          <a:ea typeface="HY헤드라인M" panose="02030600000101010101" pitchFamily="18" charset="-127"/>
                        </a:rPr>
                        <a:t>미만인 고분자화합물</a:t>
                      </a:r>
                    </a:p>
                    <a:p>
                      <a:pPr marL="252000" indent="-252000">
                        <a:lnSpc>
                          <a:spcPct val="100000"/>
                        </a:lnSpc>
                        <a:spcAft>
                          <a:spcPts val="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4. </a:t>
                      </a:r>
                      <a:r>
                        <a:rPr lang="ko-KR" altLang="en-US" sz="1400" dirty="0" smtClean="0">
                          <a:solidFill>
                            <a:schemeClr val="tx1"/>
                          </a:solidFill>
                          <a:latin typeface="HY헤드라인M" panose="02030600000101010101" pitchFamily="18" charset="-127"/>
                          <a:ea typeface="HY헤드라인M" panose="02030600000101010101" pitchFamily="18" charset="-127"/>
                        </a:rPr>
                        <a:t>표면처리의 대상이 되는 기본물질과 기본물질 표면을 처리하는 물질이 모두 신규화학물질 또는</a:t>
                      </a:r>
                      <a:r>
                        <a:rPr lang="en-US" altLang="ko-KR" sz="1400" dirty="0" smtClean="0">
                          <a:solidFill>
                            <a:schemeClr val="tx1"/>
                          </a:solidFill>
                          <a:latin typeface="HY헤드라인M" panose="02030600000101010101" pitchFamily="18" charset="-127"/>
                          <a:ea typeface="HY헤드라인M" panose="02030600000101010101" pitchFamily="18" charset="-127"/>
                        </a:rPr>
                        <a:t/>
                      </a:r>
                      <a:br>
                        <a:rPr lang="en-US" altLang="ko-KR" sz="1400" dirty="0" smtClean="0">
                          <a:solidFill>
                            <a:schemeClr val="tx1"/>
                          </a:solidFill>
                          <a:latin typeface="HY헤드라인M" panose="02030600000101010101" pitchFamily="18" charset="-127"/>
                          <a:ea typeface="HY헤드라인M" panose="02030600000101010101" pitchFamily="18" charset="-127"/>
                        </a:rPr>
                      </a:br>
                      <a:r>
                        <a:rPr lang="ko-KR" altLang="en-US" sz="1400" dirty="0" smtClean="0">
                          <a:solidFill>
                            <a:schemeClr val="tx1"/>
                          </a:solidFill>
                          <a:latin typeface="HY헤드라인M" panose="02030600000101010101" pitchFamily="18" charset="-127"/>
                          <a:ea typeface="HY헤드라인M" panose="02030600000101010101" pitchFamily="18" charset="-127"/>
                        </a:rPr>
                        <a:t>등록대상기존화학물질에 해당하지 않는 화학적으로 표면 처리된 화학물질</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0"/>
                        </a:spcAft>
                      </a:pPr>
                      <a:r>
                        <a:rPr lang="en-US" altLang="ko-KR" sz="1400" dirty="0" smtClean="0">
                          <a:solidFill>
                            <a:schemeClr val="tx1"/>
                          </a:solidFill>
                          <a:latin typeface="HY헤드라인M" panose="02030600000101010101" pitchFamily="18" charset="-127"/>
                          <a:ea typeface="HY헤드라인M" panose="02030600000101010101" pitchFamily="18" charset="-127"/>
                        </a:rPr>
                        <a:t> 5. </a:t>
                      </a:r>
                      <a:r>
                        <a:rPr lang="ko-KR" altLang="en-US" sz="1400" dirty="0" smtClean="0">
                          <a:solidFill>
                            <a:schemeClr val="tx1"/>
                          </a:solidFill>
                          <a:latin typeface="HY헤드라인M" panose="02030600000101010101" pitchFamily="18" charset="-127"/>
                          <a:ea typeface="HY헤드라인M" panose="02030600000101010101" pitchFamily="18" charset="-127"/>
                        </a:rPr>
                        <a:t>국외로 전량 수출하기 위하여 연간 </a:t>
                      </a:r>
                      <a:r>
                        <a:rPr lang="en-US" altLang="ko-KR" sz="1400" dirty="0" smtClean="0">
                          <a:solidFill>
                            <a:schemeClr val="tx1"/>
                          </a:solidFill>
                          <a:latin typeface="HY헤드라인M" panose="02030600000101010101" pitchFamily="18" charset="-127"/>
                          <a:ea typeface="HY헤드라인M" panose="02030600000101010101" pitchFamily="18" charset="-127"/>
                        </a:rPr>
                        <a:t>10</a:t>
                      </a:r>
                      <a:r>
                        <a:rPr lang="ko-KR" altLang="en-US" sz="1400" dirty="0" smtClean="0">
                          <a:solidFill>
                            <a:schemeClr val="tx1"/>
                          </a:solidFill>
                          <a:latin typeface="HY헤드라인M" panose="02030600000101010101" pitchFamily="18" charset="-127"/>
                          <a:ea typeface="HY헤드라인M" panose="02030600000101010101" pitchFamily="18" charset="-127"/>
                        </a:rPr>
                        <a:t>톤 이하로 제조하거나 수입하는 화학물질</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0"/>
                        </a:spcAft>
                      </a:pPr>
                      <a:r>
                        <a:rPr lang="en-US" altLang="ko-KR" sz="1400" dirty="0" smtClean="0">
                          <a:solidFill>
                            <a:schemeClr val="tx1"/>
                          </a:solidFill>
                          <a:latin typeface="HY헤드라인M" panose="02030600000101010101" pitchFamily="18" charset="-127"/>
                          <a:ea typeface="HY헤드라인M" panose="02030600000101010101" pitchFamily="18" charset="-127"/>
                        </a:rPr>
                        <a:t> 6. </a:t>
                      </a:r>
                      <a:r>
                        <a:rPr lang="ko-KR" altLang="en-US" sz="1400" dirty="0" smtClean="0">
                          <a:solidFill>
                            <a:schemeClr val="tx1"/>
                          </a:solidFill>
                          <a:latin typeface="HY헤드라인M" panose="02030600000101010101" pitchFamily="18" charset="-127"/>
                          <a:ea typeface="HY헤드라인M" panose="02030600000101010101" pitchFamily="18" charset="-127"/>
                        </a:rPr>
                        <a:t>국외로 전량 수출하기 위한 다른 화학물질을 제조하기 위하여 연간 </a:t>
                      </a:r>
                      <a:r>
                        <a:rPr lang="en-US" altLang="ko-KR" sz="1400" dirty="0" smtClean="0">
                          <a:solidFill>
                            <a:schemeClr val="tx1"/>
                          </a:solidFill>
                          <a:latin typeface="HY헤드라인M" panose="02030600000101010101" pitchFamily="18" charset="-127"/>
                          <a:ea typeface="HY헤드라인M" panose="02030600000101010101" pitchFamily="18" charset="-127"/>
                        </a:rPr>
                        <a:t>10</a:t>
                      </a:r>
                      <a:r>
                        <a:rPr lang="ko-KR" altLang="en-US" sz="1400" dirty="0" smtClean="0">
                          <a:solidFill>
                            <a:schemeClr val="tx1"/>
                          </a:solidFill>
                          <a:latin typeface="HY헤드라인M" panose="02030600000101010101" pitchFamily="18" charset="-127"/>
                          <a:ea typeface="HY헤드라인M" panose="02030600000101010101" pitchFamily="18" charset="-127"/>
                        </a:rPr>
                        <a:t>톤 이하로 제조하거나</a:t>
                      </a:r>
                      <a:r>
                        <a:rPr lang="en-US" altLang="ko-KR" sz="1400" dirty="0" smtClean="0">
                          <a:solidFill>
                            <a:schemeClr val="tx1"/>
                          </a:solidFill>
                          <a:latin typeface="HY헤드라인M" panose="02030600000101010101" pitchFamily="18" charset="-127"/>
                          <a:ea typeface="HY헤드라인M" panose="02030600000101010101" pitchFamily="18" charset="-127"/>
                        </a:rPr>
                        <a:t/>
                      </a:r>
                      <a:br>
                        <a:rPr lang="en-US" altLang="ko-KR" sz="1400" dirty="0" smtClean="0">
                          <a:solidFill>
                            <a:schemeClr val="tx1"/>
                          </a:solidFill>
                          <a:latin typeface="HY헤드라인M" panose="02030600000101010101" pitchFamily="18" charset="-127"/>
                          <a:ea typeface="HY헤드라인M" panose="02030600000101010101" pitchFamily="18" charset="-127"/>
                        </a:rPr>
                      </a:br>
                      <a:r>
                        <a:rPr lang="ko-KR" altLang="en-US" sz="1400" dirty="0" smtClean="0">
                          <a:solidFill>
                            <a:schemeClr val="tx1"/>
                          </a:solidFill>
                          <a:latin typeface="HY헤드라인M" panose="02030600000101010101" pitchFamily="18" charset="-127"/>
                          <a:ea typeface="HY헤드라인M" panose="02030600000101010101" pitchFamily="18" charset="-127"/>
                        </a:rPr>
                        <a:t>수입하는 화학물질</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0"/>
                        </a:spcAft>
                      </a:pPr>
                      <a:r>
                        <a:rPr lang="en-US" altLang="ko-KR" sz="1400" dirty="0" smtClean="0">
                          <a:solidFill>
                            <a:schemeClr val="tx1"/>
                          </a:solidFill>
                          <a:latin typeface="HY헤드라인M" panose="02030600000101010101" pitchFamily="18" charset="-127"/>
                          <a:ea typeface="HY헤드라인M" panose="02030600000101010101" pitchFamily="18" charset="-127"/>
                        </a:rPr>
                        <a:t> 7. </a:t>
                      </a:r>
                      <a:r>
                        <a:rPr lang="ko-KR" altLang="en-US" sz="1400" dirty="0" err="1" smtClean="0">
                          <a:solidFill>
                            <a:schemeClr val="tx1"/>
                          </a:solidFill>
                          <a:latin typeface="HY헤드라인M" panose="02030600000101010101" pitchFamily="18" charset="-127"/>
                          <a:ea typeface="HY헤드라인M" panose="02030600000101010101" pitchFamily="18" charset="-127"/>
                        </a:rPr>
                        <a:t>비분리중간체</a:t>
                      </a:r>
                      <a:r>
                        <a:rPr lang="ko-KR" altLang="en-US" sz="1400" dirty="0" smtClean="0">
                          <a:solidFill>
                            <a:schemeClr val="tx1"/>
                          </a:solidFill>
                          <a:latin typeface="HY헤드라인M" panose="02030600000101010101" pitchFamily="18" charset="-127"/>
                          <a:ea typeface="HY헤드라인M" panose="02030600000101010101" pitchFamily="18" charset="-127"/>
                        </a:rPr>
                        <a:t>  </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300"/>
                        </a:spcAft>
                      </a:pPr>
                      <a:r>
                        <a:rPr lang="en-US" altLang="ko-KR" sz="1400" baseline="0" dirty="0" smtClean="0">
                          <a:solidFill>
                            <a:schemeClr val="tx1"/>
                          </a:solidFill>
                          <a:latin typeface="HY헤드라인M" panose="02030600000101010101" pitchFamily="18" charset="-127"/>
                          <a:ea typeface="HY헤드라인M" panose="02030600000101010101" pitchFamily="18" charset="-127"/>
                        </a:rPr>
                        <a:t> 8</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err="1" smtClean="0">
                          <a:solidFill>
                            <a:schemeClr val="tx1"/>
                          </a:solidFill>
                          <a:latin typeface="HY헤드라인M" panose="02030600000101010101" pitchFamily="18" charset="-127"/>
                          <a:ea typeface="HY헤드라인M" panose="02030600000101010101" pitchFamily="18" charset="-127"/>
                        </a:rPr>
                        <a:t>분리중간체</a:t>
                      </a:r>
                      <a:r>
                        <a:rPr lang="ko-KR" altLang="en-US" sz="1400" dirty="0" smtClean="0">
                          <a:solidFill>
                            <a:schemeClr val="tx1"/>
                          </a:solidFill>
                          <a:latin typeface="HY헤드라인M" panose="02030600000101010101" pitchFamily="18" charset="-127"/>
                          <a:ea typeface="HY헤드라인M" panose="02030600000101010101" pitchFamily="18" charset="-127"/>
                        </a:rPr>
                        <a:t> 중 생성부터 전량사용까지 기술적인 방법에 의해 유출 또는 노출이 차단되어있는</a:t>
                      </a:r>
                      <a:r>
                        <a:rPr lang="en-US" altLang="ko-KR" sz="1400" dirty="0" smtClean="0">
                          <a:solidFill>
                            <a:schemeClr val="tx1"/>
                          </a:solidFill>
                          <a:latin typeface="HY헤드라인M" panose="02030600000101010101" pitchFamily="18" charset="-127"/>
                          <a:ea typeface="HY헤드라인M" panose="02030600000101010101" pitchFamily="18" charset="-127"/>
                        </a:rPr>
                        <a:t/>
                      </a:r>
                      <a:br>
                        <a:rPr lang="en-US" altLang="ko-KR" sz="1400" dirty="0" smtClean="0">
                          <a:solidFill>
                            <a:schemeClr val="tx1"/>
                          </a:solidFill>
                          <a:latin typeface="HY헤드라인M" panose="02030600000101010101" pitchFamily="18" charset="-127"/>
                          <a:ea typeface="HY헤드라인M" panose="02030600000101010101" pitchFamily="18" charset="-127"/>
                        </a:rPr>
                      </a:br>
                      <a:r>
                        <a:rPr lang="ko-KR" altLang="en-US" sz="1400" dirty="0" smtClean="0">
                          <a:solidFill>
                            <a:schemeClr val="tx1"/>
                          </a:solidFill>
                          <a:latin typeface="HY헤드라인M" panose="02030600000101010101" pitchFamily="18" charset="-127"/>
                          <a:ea typeface="HY헤드라인M" panose="02030600000101010101" pitchFamily="18" charset="-127"/>
                        </a:rPr>
                        <a:t>화학물질</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8548" name="모서리가 둥근 직사각형 8"/>
          <p:cNvSpPr>
            <a:spLocks noChangeArrowheads="1"/>
          </p:cNvSpPr>
          <p:nvPr/>
        </p:nvSpPr>
        <p:spPr bwMode="auto">
          <a:xfrm>
            <a:off x="395288" y="962025"/>
            <a:ext cx="3168650" cy="330200"/>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sz="1600">
                <a:solidFill>
                  <a:srgbClr val="002060"/>
                </a:solidFill>
                <a:latin typeface="HY헤드라인M" pitchFamily="18" charset="-127"/>
                <a:ea typeface="HY헤드라인M" pitchFamily="18" charset="-127"/>
                <a:cs typeface="Arial" pitchFamily="34" charset="0"/>
                <a:sym typeface="맑은 고딕" pitchFamily="50" charset="-127"/>
              </a:rPr>
              <a:t>등록대상제외</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11</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graphicFrame>
        <p:nvGraphicFramePr>
          <p:cNvPr id="10" name="Group 4"/>
          <p:cNvGraphicFramePr>
            <a:graphicFrameLocks noGrp="1"/>
          </p:cNvGraphicFramePr>
          <p:nvPr/>
        </p:nvGraphicFramePr>
        <p:xfrm>
          <a:off x="611560" y="1308884"/>
          <a:ext cx="7956000" cy="1080000"/>
        </p:xfrm>
        <a:graphic>
          <a:graphicData uri="http://schemas.openxmlformats.org/drawingml/2006/table">
            <a:tbl>
              <a:tblPr>
                <a:effectLst>
                  <a:outerShdw blurRad="50800" dist="38100" dir="2700000" algn="tl" rotWithShape="0">
                    <a:prstClr val="black">
                      <a:alpha val="40000"/>
                    </a:prstClr>
                  </a:outerShdw>
                </a:effectLst>
              </a:tblPr>
              <a:tblGrid>
                <a:gridCol w="7956000">
                  <a:extLst>
                    <a:ext uri="{9D8B030D-6E8A-4147-A177-3AD203B41FA5}">
                      <a16:colId xmlns:a16="http://schemas.microsoft.com/office/drawing/2014/main" val="20000"/>
                    </a:ext>
                  </a:extLst>
                </a:gridCol>
              </a:tblGrid>
              <a:tr h="1080000">
                <a:tc>
                  <a:txBody>
                    <a:bodyPr/>
                    <a:lstStyle/>
                    <a:p>
                      <a:pPr marL="252000" indent="-252000">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 1. </a:t>
                      </a:r>
                      <a:r>
                        <a:rPr lang="ko-KR" altLang="en-US" sz="1400" dirty="0" smtClean="0">
                          <a:latin typeface="HY헤드라인M" panose="02030600000101010101" pitchFamily="18" charset="-127"/>
                          <a:ea typeface="HY헤드라인M" panose="02030600000101010101" pitchFamily="18" charset="-127"/>
                        </a:rPr>
                        <a:t>기계에 내장</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內藏</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되어 수입되는 화학물질</a:t>
                      </a:r>
                    </a:p>
                    <a:p>
                      <a:pPr marL="252000" indent="-252000">
                        <a:lnSpc>
                          <a:spcPct val="100000"/>
                        </a:lnSpc>
                        <a:spcAft>
                          <a:spcPts val="3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2. </a:t>
                      </a:r>
                      <a:r>
                        <a:rPr lang="ko-KR" altLang="en-US" sz="1400" dirty="0" smtClean="0">
                          <a:latin typeface="HY헤드라인M" panose="02030600000101010101" pitchFamily="18" charset="-127"/>
                          <a:ea typeface="HY헤드라인M" panose="02030600000101010101" pitchFamily="18" charset="-127"/>
                        </a:rPr>
                        <a:t>시험운전용으로 기계 또는 </a:t>
                      </a:r>
                      <a:r>
                        <a:rPr lang="ko-KR" altLang="en-US" sz="1400" dirty="0" err="1" smtClean="0">
                          <a:latin typeface="HY헤드라인M" panose="02030600000101010101" pitchFamily="18" charset="-127"/>
                          <a:ea typeface="HY헤드라인M" panose="02030600000101010101" pitchFamily="18" charset="-127"/>
                        </a:rPr>
                        <a:t>장치류와</a:t>
                      </a:r>
                      <a:r>
                        <a:rPr lang="ko-KR" altLang="en-US" sz="1400" dirty="0" smtClean="0">
                          <a:latin typeface="HY헤드라인M" panose="02030600000101010101" pitchFamily="18" charset="-127"/>
                          <a:ea typeface="HY헤드라인M" panose="02030600000101010101" pitchFamily="18" charset="-127"/>
                        </a:rPr>
                        <a:t> 함께 수입되는 화학물질</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3. </a:t>
                      </a:r>
                      <a:r>
                        <a:rPr lang="ko-KR" altLang="en-US" sz="1400" dirty="0" smtClean="0">
                          <a:latin typeface="HY헤드라인M" panose="02030600000101010101" pitchFamily="18" charset="-127"/>
                          <a:ea typeface="HY헤드라인M" panose="02030600000101010101" pitchFamily="18" charset="-127"/>
                        </a:rPr>
                        <a:t>특정한 고체 형태로 일정한 기능을 발휘하는 제품에 함유되어 그 사용 과정에서 유출되지 아니하는 화학물질</a:t>
                      </a:r>
                      <a:endParaRPr lang="ko-KR" altLang="en-US" sz="1400" dirty="0">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8550" name="모서리가 둥근 직사각형 10"/>
          <p:cNvSpPr>
            <a:spLocks noChangeArrowheads="1"/>
          </p:cNvSpPr>
          <p:nvPr/>
        </p:nvSpPr>
        <p:spPr bwMode="auto">
          <a:xfrm>
            <a:off x="395288" y="2420938"/>
            <a:ext cx="8208962" cy="363537"/>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sz="1600">
                <a:solidFill>
                  <a:srgbClr val="002060"/>
                </a:solidFill>
                <a:latin typeface="HY헤드라인M" pitchFamily="18" charset="-127"/>
                <a:ea typeface="HY헤드라인M" pitchFamily="18" charset="-127"/>
                <a:cs typeface="Arial" pitchFamily="34" charset="0"/>
                <a:sym typeface="맑은 고딕" pitchFamily="50" charset="-127"/>
              </a:rPr>
              <a:t>등록면제 확인대상</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법</a:t>
            </a:r>
            <a:r>
              <a:rPr lang="en-US" altLang="ko-KR" sz="1200">
                <a:latin typeface="HY헤드라인M" pitchFamily="18" charset="-127"/>
                <a:ea typeface="HY헤드라인M" pitchFamily="18" charset="-127"/>
                <a:cs typeface="Arial" pitchFamily="34" charset="0"/>
                <a:sym typeface="맑은 고딕" pitchFamily="50" charset="-127"/>
              </a:rPr>
              <a:t>11</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 </a:t>
            </a:r>
            <a:r>
              <a:rPr lang="ko-KR" altLang="en-US" sz="1200">
                <a:latin typeface="HY헤드라인M" pitchFamily="18" charset="-127"/>
                <a:ea typeface="HY헤드라인M" pitchFamily="18" charset="-127"/>
                <a:cs typeface="Arial" pitchFamily="34" charset="0"/>
                <a:sym typeface="맑은 고딕" pitchFamily="50" charset="-127"/>
              </a:rPr>
              <a:t>영</a:t>
            </a:r>
            <a:r>
              <a:rPr lang="en-US" altLang="ko-KR" sz="1200">
                <a:latin typeface="HY헤드라인M" pitchFamily="18" charset="-127"/>
                <a:ea typeface="HY헤드라인M" pitchFamily="18" charset="-127"/>
                <a:cs typeface="Arial" pitchFamily="34" charset="0"/>
                <a:sym typeface="맑은 고딕" pitchFamily="50" charset="-127"/>
              </a:rPr>
              <a:t>11</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등록</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 </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면제</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11</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7" name="직사각형 6"/>
          <p:cNvSpPr/>
          <p:nvPr/>
        </p:nvSpPr>
        <p:spPr>
          <a:xfrm>
            <a:off x="0" y="6357938"/>
            <a:ext cx="2714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12" name="Group 4"/>
          <p:cNvGraphicFramePr>
            <a:graphicFrameLocks noGrp="1"/>
          </p:cNvGraphicFramePr>
          <p:nvPr/>
        </p:nvGraphicFramePr>
        <p:xfrm>
          <a:off x="611188" y="4848225"/>
          <a:ext cx="7956000" cy="1504344"/>
        </p:xfrm>
        <a:graphic>
          <a:graphicData uri="http://schemas.openxmlformats.org/drawingml/2006/table">
            <a:tbl>
              <a:tblPr/>
              <a:tblGrid>
                <a:gridCol w="7956000">
                  <a:extLst>
                    <a:ext uri="{9D8B030D-6E8A-4147-A177-3AD203B41FA5}">
                      <a16:colId xmlns:a16="http://schemas.microsoft.com/office/drawing/2014/main" val="20000"/>
                    </a:ext>
                  </a:extLst>
                </a:gridCol>
              </a:tblGrid>
              <a:tr h="1504344">
                <a:tc>
                  <a:txBody>
                    <a:bodyPr/>
                    <a:lstStyle/>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1. </a:t>
                      </a:r>
                      <a:r>
                        <a:rPr lang="ko-KR" altLang="en-US" sz="1400" dirty="0" smtClean="0">
                          <a:solidFill>
                            <a:schemeClr val="tx1"/>
                          </a:solidFill>
                          <a:latin typeface="HY헤드라인M" panose="02030600000101010101" pitchFamily="18" charset="-127"/>
                          <a:ea typeface="HY헤드라인M" panose="02030600000101010101" pitchFamily="18" charset="-127"/>
                        </a:rPr>
                        <a:t>화학물질 등록면제 확인신청서</a:t>
                      </a:r>
                    </a:p>
                    <a:p>
                      <a:pPr marL="252000" indent="-252000">
                        <a:lnSpc>
                          <a:spcPct val="100000"/>
                        </a:lnSpc>
                        <a:spcAft>
                          <a:spcPts val="60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2. </a:t>
                      </a:r>
                      <a:r>
                        <a:rPr lang="ko-KR" altLang="en-US" sz="1400" dirty="0" smtClean="0">
                          <a:solidFill>
                            <a:schemeClr val="tx1"/>
                          </a:solidFill>
                          <a:latin typeface="HY헤드라인M" panose="02030600000101010101" pitchFamily="18" charset="-127"/>
                          <a:ea typeface="HY헤드라인M" panose="02030600000101010101" pitchFamily="18" charset="-127"/>
                        </a:rPr>
                        <a:t>해당 화학물질의 명칭</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고유번호 및 제조</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수입 </a:t>
                      </a:r>
                      <a:r>
                        <a:rPr lang="ko-KR" altLang="en-US" sz="1400" dirty="0" err="1" smtClean="0">
                          <a:solidFill>
                            <a:schemeClr val="tx1"/>
                          </a:solidFill>
                          <a:latin typeface="HY헤드라인M" panose="02030600000101010101" pitchFamily="18" charset="-127"/>
                          <a:ea typeface="HY헤드라인M" panose="02030600000101010101" pitchFamily="18" charset="-127"/>
                        </a:rPr>
                        <a:t>예정량</a:t>
                      </a:r>
                      <a:endParaRPr lang="ko-KR" altLang="en-US"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60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3. </a:t>
                      </a:r>
                      <a:r>
                        <a:rPr lang="ko-KR" altLang="en-US" sz="1400" dirty="0" smtClean="0">
                          <a:solidFill>
                            <a:schemeClr val="tx1"/>
                          </a:solidFill>
                          <a:latin typeface="HY헤드라인M" panose="02030600000101010101" pitchFamily="18" charset="-127"/>
                          <a:ea typeface="HY헤드라인M" panose="02030600000101010101" pitchFamily="18" charset="-127"/>
                        </a:rPr>
                        <a:t>등록면제확인 대상 및 그 사유를 증명할 수 있는 자료</a:t>
                      </a:r>
                    </a:p>
                    <a:p>
                      <a:pPr marL="252000" indent="-252000">
                        <a:lnSpc>
                          <a:spcPct val="100000"/>
                        </a:lnSpc>
                        <a:spcAft>
                          <a:spcPts val="60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4. </a:t>
                      </a:r>
                      <a:r>
                        <a:rPr lang="ko-KR" altLang="en-US" sz="1400" dirty="0" smtClean="0">
                          <a:solidFill>
                            <a:schemeClr val="tx1"/>
                          </a:solidFill>
                          <a:latin typeface="HY헤드라인M" panose="02030600000101010101" pitchFamily="18" charset="-127"/>
                          <a:ea typeface="HY헤드라인M" panose="02030600000101010101" pitchFamily="18" charset="-127"/>
                        </a:rPr>
                        <a:t>연구개발용과 </a:t>
                      </a:r>
                      <a:r>
                        <a:rPr lang="ko-KR" altLang="en-US" sz="1400" dirty="0" err="1" smtClean="0">
                          <a:solidFill>
                            <a:schemeClr val="tx1"/>
                          </a:solidFill>
                          <a:latin typeface="HY헤드라인M" panose="02030600000101010101" pitchFamily="18" charset="-127"/>
                          <a:ea typeface="HY헤드라인M" panose="02030600000101010101" pitchFamily="18" charset="-127"/>
                        </a:rPr>
                        <a:t>비분리중간체</a:t>
                      </a:r>
                      <a:r>
                        <a:rPr lang="ko-KR" altLang="en-US" sz="1400" dirty="0" smtClean="0">
                          <a:solidFill>
                            <a:schemeClr val="tx1"/>
                          </a:solidFill>
                          <a:latin typeface="HY헤드라인M" panose="02030600000101010101" pitchFamily="18" charset="-127"/>
                          <a:ea typeface="HY헤드라인M" panose="02030600000101010101" pitchFamily="18" charset="-127"/>
                        </a:rPr>
                        <a:t> 중 유출</a:t>
                      </a:r>
                      <a:r>
                        <a:rPr lang="ko-KR" altLang="en-US" sz="1400" dirty="0" smtClean="0">
                          <a:solidFill>
                            <a:schemeClr val="tx1"/>
                          </a:solidFill>
                          <a:latin typeface="맑은 고딕"/>
                          <a:ea typeface="맑은 고딕"/>
                        </a:rPr>
                        <a:t>∙</a:t>
                      </a:r>
                      <a:r>
                        <a:rPr lang="ko-KR" altLang="en-US" sz="1400" dirty="0" smtClean="0">
                          <a:solidFill>
                            <a:schemeClr val="tx1"/>
                          </a:solidFill>
                          <a:latin typeface="HY헤드라인M" panose="02030600000101010101" pitchFamily="18" charset="-127"/>
                          <a:ea typeface="HY헤드라인M" panose="02030600000101010101" pitchFamily="18" charset="-127"/>
                        </a:rPr>
                        <a:t>노출차단 화학물질의 경우 </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화학물질의 분류</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보유한 경우에 한함</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안전관리계획서</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사후처리계획서 및 이동</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이송계획서</a:t>
                      </a:r>
                      <a:r>
                        <a:rPr lang="en-US" altLang="ko-KR" sz="1400" dirty="0" smtClean="0">
                          <a:solidFill>
                            <a:schemeClr val="tx1"/>
                          </a:solidFill>
                          <a:latin typeface="HY헤드라인M" panose="02030600000101010101" pitchFamily="18" charset="-127"/>
                          <a:ea typeface="HY헤드라인M" panose="02030600000101010101" pitchFamily="18" charset="-127"/>
                        </a:rPr>
                        <a:t>”</a:t>
                      </a:r>
                      <a:endParaRPr lang="ko-KR" altLang="en-US" sz="1400" dirty="0">
                        <a:solidFill>
                          <a:schemeClr val="tx1"/>
                        </a:solidFill>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9578" name="모서리가 둥근 직사각형 12"/>
          <p:cNvSpPr>
            <a:spLocks noChangeArrowheads="1"/>
          </p:cNvSpPr>
          <p:nvPr/>
        </p:nvSpPr>
        <p:spPr bwMode="auto">
          <a:xfrm>
            <a:off x="395288" y="2889250"/>
            <a:ext cx="8064500"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확인신청</a:t>
            </a:r>
            <a:r>
              <a:rPr lang="en-US" altLang="ko-KR">
                <a:solidFill>
                  <a:srgbClr val="002060"/>
                </a:solidFill>
                <a:latin typeface="HY헤드라인M" pitchFamily="18" charset="-127"/>
                <a:ea typeface="HY헤드라인M" pitchFamily="18" charset="-127"/>
                <a:cs typeface="Arial" pitchFamily="34" charset="0"/>
                <a:sym typeface="맑은 고딕" pitchFamily="50" charset="-127"/>
              </a:rPr>
              <a:t>/</a:t>
            </a: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처리기간</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8</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 </a:t>
            </a:r>
            <a:r>
              <a:rPr lang="en-US" altLang="ko-KR">
                <a:latin typeface="HY헤드라인M" pitchFamily="18" charset="-127"/>
                <a:ea typeface="HY헤드라인M" pitchFamily="18"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화학물질관리협회</a:t>
            </a:r>
            <a:r>
              <a:rPr lang="en-US" altLang="ko-KR" sz="1400">
                <a:latin typeface="HY헤드라인M" pitchFamily="18" charset="-127"/>
                <a:ea typeface="HY헤드라인M" pitchFamily="18" charset="-127"/>
                <a:cs typeface="Arial" pitchFamily="34" charset="0"/>
                <a:sym typeface="맑은 고딕" pitchFamily="50" charset="-127"/>
              </a:rPr>
              <a:t>/3</a:t>
            </a:r>
            <a:r>
              <a:rPr lang="ko-KR" altLang="en-US" sz="1400">
                <a:latin typeface="HY헤드라인M" pitchFamily="18" charset="-127"/>
                <a:ea typeface="HY헤드라인M" pitchFamily="18" charset="-127"/>
                <a:cs typeface="Arial" pitchFamily="34" charset="0"/>
                <a:sym typeface="맑은 고딕" pitchFamily="50" charset="-127"/>
              </a:rPr>
              <a:t>일</a:t>
            </a:r>
            <a:r>
              <a:rPr lang="en-US" altLang="ko-KR" sz="1400">
                <a:latin typeface="HY헤드라인M" pitchFamily="18" charset="-127"/>
                <a:ea typeface="HY헤드라인M" pitchFamily="18" charset="-127"/>
                <a:cs typeface="Arial" pitchFamily="34" charset="0"/>
                <a:sym typeface="맑은 고딕" pitchFamily="50" charset="-127"/>
              </a:rPr>
              <a:t>(</a:t>
            </a:r>
            <a:r>
              <a:rPr lang="ko-KR" altLang="en-US" sz="1400">
                <a:latin typeface="HY헤드라인M" pitchFamily="18" charset="-127"/>
                <a:ea typeface="HY헤드라인M" pitchFamily="18" charset="-127"/>
                <a:cs typeface="Arial" pitchFamily="34" charset="0"/>
                <a:sym typeface="맑은 고딕" pitchFamily="50" charset="-127"/>
              </a:rPr>
              <a:t>판단 필요한 경우 </a:t>
            </a:r>
            <a:r>
              <a:rPr lang="en-US" altLang="ko-KR" sz="1400">
                <a:latin typeface="HY헤드라인M" pitchFamily="18" charset="-127"/>
                <a:ea typeface="HY헤드라인M" pitchFamily="18" charset="-127"/>
                <a:cs typeface="Arial" pitchFamily="34" charset="0"/>
                <a:sym typeface="맑은 고딕" pitchFamily="50" charset="-127"/>
              </a:rPr>
              <a:t>10</a:t>
            </a:r>
            <a:r>
              <a:rPr lang="ko-KR" altLang="en-US" sz="1400">
                <a:latin typeface="HY헤드라인M" pitchFamily="18" charset="-127"/>
                <a:ea typeface="HY헤드라인M" pitchFamily="18" charset="-127"/>
                <a:cs typeface="Arial" pitchFamily="34" charset="0"/>
                <a:sym typeface="맑은 고딕" pitchFamily="50" charset="-127"/>
              </a:rPr>
              <a:t>일</a:t>
            </a:r>
            <a:r>
              <a:rPr lang="en-US" altLang="ko-KR" sz="1400">
                <a:latin typeface="HY헤드라인M" pitchFamily="18" charset="-127"/>
                <a:ea typeface="HY헤드라인M" pitchFamily="18" charset="-127"/>
                <a:cs typeface="Arial" pitchFamily="34" charset="0"/>
                <a:sym typeface="맑은 고딕" pitchFamily="50" charset="-127"/>
              </a:rPr>
              <a: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09579" name="모서리가 둥근 직사각형 13"/>
          <p:cNvSpPr>
            <a:spLocks noChangeArrowheads="1"/>
          </p:cNvSpPr>
          <p:nvPr/>
        </p:nvSpPr>
        <p:spPr bwMode="auto">
          <a:xfrm>
            <a:off x="395288" y="3332163"/>
            <a:ext cx="8064500" cy="398462"/>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판단 필요한 경우</a:t>
            </a:r>
            <a:r>
              <a:rPr lang="en-US" altLang="ko-KR" sz="1200">
                <a:solidFill>
                  <a:srgbClr val="002060"/>
                </a:solidFill>
                <a:latin typeface="HY헤드라인M" pitchFamily="18" charset="-127"/>
                <a:ea typeface="HY헤드라인M" pitchFamily="18" charset="-127"/>
                <a:cs typeface="Arial" pitchFamily="34" charset="0"/>
                <a:sym typeface="맑은 고딕" pitchFamily="50" charset="-127"/>
              </a:rPr>
              <a:t> </a:t>
            </a:r>
            <a:r>
              <a:rPr lang="en-US" altLang="ko-KR" sz="1200">
                <a:latin typeface="HY헤드라인M" pitchFamily="18" charset="-127"/>
                <a:ea typeface="HY헤드라인M" pitchFamily="18" charset="-127"/>
                <a:cs typeface="Arial" pitchFamily="34" charset="0"/>
                <a:sym typeface="맑은 고딕" pitchFamily="50" charset="-127"/>
              </a:rPr>
              <a:t>(</a:t>
            </a:r>
            <a:r>
              <a:rPr lang="ko-KR" altLang="en-US" sz="1200">
                <a:latin typeface="HY헤드라인M" pitchFamily="18" charset="-127"/>
                <a:ea typeface="HY헤드라인M" pitchFamily="18" charset="-127"/>
                <a:cs typeface="Arial" pitchFamily="34" charset="0"/>
                <a:sym typeface="맑은 고딕" pitchFamily="50" charset="-127"/>
              </a:rPr>
              <a:t>규칙</a:t>
            </a:r>
            <a:r>
              <a:rPr lang="en-US" altLang="ko-KR" sz="1200">
                <a:latin typeface="HY헤드라인M" pitchFamily="18" charset="-127"/>
                <a:ea typeface="HY헤드라인M" pitchFamily="18" charset="-127"/>
                <a:cs typeface="Arial" pitchFamily="34" charset="0"/>
                <a:sym typeface="맑은 고딕" pitchFamily="50" charset="-127"/>
              </a:rPr>
              <a:t>7</a:t>
            </a:r>
            <a:r>
              <a:rPr lang="ko-KR" altLang="en-US" sz="1200">
                <a:latin typeface="HY헤드라인M" pitchFamily="18" charset="-127"/>
                <a:ea typeface="HY헤드라인M" pitchFamily="18" charset="-127"/>
                <a:cs typeface="Arial" pitchFamily="34" charset="0"/>
                <a:sym typeface="맑은 고딕" pitchFamily="50" charset="-127"/>
              </a:rPr>
              <a:t>조</a:t>
            </a:r>
            <a:r>
              <a:rPr lang="en-US" altLang="ko-KR" sz="1200">
                <a:latin typeface="HY헤드라인M" pitchFamily="18" charset="-127"/>
                <a:ea typeface="HY헤드라인M" pitchFamily="18" charset="-127"/>
                <a:cs typeface="Arial" pitchFamily="34" charset="0"/>
                <a:sym typeface="맑은 고딕" pitchFamily="50" charset="-127"/>
              </a:rPr>
              <a:t>)</a:t>
            </a:r>
          </a:p>
        </p:txBody>
      </p:sp>
      <p:graphicFrame>
        <p:nvGraphicFramePr>
          <p:cNvPr id="15" name="Group 4"/>
          <p:cNvGraphicFramePr>
            <a:graphicFrameLocks noGrp="1"/>
          </p:cNvGraphicFramePr>
          <p:nvPr/>
        </p:nvGraphicFramePr>
        <p:xfrm>
          <a:off x="611188" y="3730625"/>
          <a:ext cx="7956000" cy="720080"/>
        </p:xfrm>
        <a:graphic>
          <a:graphicData uri="http://schemas.openxmlformats.org/drawingml/2006/table">
            <a:tbl>
              <a:tblPr/>
              <a:tblGrid>
                <a:gridCol w="7956000">
                  <a:extLst>
                    <a:ext uri="{9D8B030D-6E8A-4147-A177-3AD203B41FA5}">
                      <a16:colId xmlns:a16="http://schemas.microsoft.com/office/drawing/2014/main" val="20000"/>
                    </a:ext>
                  </a:extLst>
                </a:gridCol>
              </a:tblGrid>
              <a:tr h="720080">
                <a:tc>
                  <a:txBody>
                    <a:bodyPr/>
                    <a:lstStyle/>
                    <a:p>
                      <a:pPr marL="252000" indent="-252000">
                        <a:lnSpc>
                          <a:spcPct val="100000"/>
                        </a:lnSpc>
                        <a:spcAft>
                          <a:spcPts val="600"/>
                        </a:spcAft>
                      </a:pPr>
                      <a:r>
                        <a:rPr lang="en-US" altLang="ko-KR" sz="1400" dirty="0" smtClean="0">
                          <a:latin typeface="HY헤드라인M" panose="02030600000101010101" pitchFamily="18" charset="-127"/>
                          <a:ea typeface="HY헤드라인M" panose="02030600000101010101" pitchFamily="18" charset="-127"/>
                        </a:rPr>
                        <a:t> 1. </a:t>
                      </a:r>
                      <a:r>
                        <a:rPr lang="ko-KR" altLang="en-US" sz="1400" dirty="0" smtClean="0">
                          <a:latin typeface="HY헤드라인M" panose="02030600000101010101" pitchFamily="18" charset="-127"/>
                          <a:ea typeface="HY헤드라인M" panose="02030600000101010101" pitchFamily="18" charset="-127"/>
                        </a:rPr>
                        <a:t>국립환경과학원의 검토</a:t>
                      </a:r>
                    </a:p>
                    <a:p>
                      <a:pPr marL="252000" indent="-252000">
                        <a:lnSpc>
                          <a:spcPct val="100000"/>
                        </a:lnSpc>
                        <a:spcAft>
                          <a:spcPts val="600"/>
                        </a:spcAft>
                      </a:pPr>
                      <a:r>
                        <a:rPr lang="ko-KR" altLang="en-US" sz="1400" dirty="0" smtClean="0">
                          <a:latin typeface="HY헤드라인M" panose="02030600000101010101" pitchFamily="18" charset="-127"/>
                          <a:ea typeface="HY헤드라인M" panose="02030600000101010101" pitchFamily="18" charset="-127"/>
                        </a:rPr>
                        <a:t> </a:t>
                      </a:r>
                      <a:r>
                        <a:rPr lang="en-US" altLang="ko-KR" sz="1400" dirty="0" smtClean="0">
                          <a:latin typeface="HY헤드라인M" panose="02030600000101010101" pitchFamily="18" charset="-127"/>
                          <a:ea typeface="HY헤드라인M" panose="02030600000101010101" pitchFamily="18" charset="-127"/>
                        </a:rPr>
                        <a:t>2. </a:t>
                      </a:r>
                      <a:r>
                        <a:rPr lang="ko-KR" altLang="en-US" sz="1400" dirty="0" smtClean="0">
                          <a:latin typeface="HY헤드라인M" panose="02030600000101010101" pitchFamily="18" charset="-127"/>
                          <a:ea typeface="HY헤드라인M" panose="02030600000101010101" pitchFamily="18" charset="-127"/>
                        </a:rPr>
                        <a:t>현장 방문을 통한 사실 확인</a:t>
                      </a:r>
                      <a:endParaRPr lang="ko-KR" altLang="en-US" sz="1400" dirty="0">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9586" name="모서리가 둥근 직사각형 15"/>
          <p:cNvSpPr>
            <a:spLocks noChangeArrowheads="1"/>
          </p:cNvSpPr>
          <p:nvPr/>
        </p:nvSpPr>
        <p:spPr bwMode="auto">
          <a:xfrm>
            <a:off x="395288" y="4489450"/>
            <a:ext cx="8064500" cy="396875"/>
          </a:xfrm>
          <a:prstGeom prst="roundRect">
            <a:avLst>
              <a:gd name="adj" fmla="val 0"/>
            </a:avLst>
          </a:prstGeom>
          <a:noFill/>
          <a:ln w="9525">
            <a:noFill/>
            <a:round/>
            <a:headEnd/>
            <a:tailEnd/>
          </a:ln>
        </p:spPr>
        <p:txBody>
          <a:bodyPr anchor="ctr">
            <a:spAutoFit/>
          </a:bodyPr>
          <a:lstStyle/>
          <a:p>
            <a:pPr marL="285750" indent="-285750" defTabSz="1042988" eaLnBrk="0" hangingPunct="0">
              <a:lnSpc>
                <a:spcPct val="110000"/>
              </a:lnSpc>
              <a:buSzPct val="85000"/>
              <a:buFont typeface="Wingdings" pitchFamily="2" charset="2"/>
              <a:buChar char="v"/>
            </a:pPr>
            <a:r>
              <a:rPr lang="ko-KR" altLang="en-US">
                <a:solidFill>
                  <a:srgbClr val="002060"/>
                </a:solidFill>
                <a:latin typeface="HY헤드라인M" pitchFamily="18" charset="-127"/>
                <a:ea typeface="HY헤드라인M" pitchFamily="18" charset="-127"/>
                <a:cs typeface="Arial" pitchFamily="34" charset="0"/>
                <a:sym typeface="맑은 고딕" pitchFamily="50" charset="-127"/>
              </a:rPr>
              <a:t>확인신청 시 제출서류</a:t>
            </a:r>
            <a:r>
              <a:rPr lang="en-US" altLang="ko-KR" sz="1200">
                <a:solidFill>
                  <a:srgbClr val="002060"/>
                </a:solidFill>
                <a:latin typeface="HY헤드라인M" pitchFamily="18" charset="-127"/>
                <a:ea typeface="HY헤드라인M" pitchFamily="18" charset="-127"/>
                <a:cs typeface="Arial" pitchFamily="34" charset="0"/>
                <a:sym typeface="맑은 고딕" pitchFamily="50" charset="-127"/>
              </a:rPr>
              <a:t> </a:t>
            </a:r>
            <a:endParaRPr lang="en-US" altLang="ko-KR" sz="1200">
              <a:latin typeface="HY헤드라인M" pitchFamily="18" charset="-127"/>
              <a:ea typeface="HY헤드라인M" pitchFamily="18" charset="-127"/>
              <a:cs typeface="Arial" pitchFamily="34" charset="0"/>
              <a:sym typeface="맑은 고딕" pitchFamily="50" charset="-127"/>
            </a:endParaRPr>
          </a:p>
        </p:txBody>
      </p:sp>
      <p:graphicFrame>
        <p:nvGraphicFramePr>
          <p:cNvPr id="17" name="Group 4"/>
          <p:cNvGraphicFramePr>
            <a:graphicFrameLocks noGrp="1"/>
          </p:cNvGraphicFramePr>
          <p:nvPr/>
        </p:nvGraphicFramePr>
        <p:xfrm>
          <a:off x="539552" y="1121860"/>
          <a:ext cx="8064000" cy="1269176"/>
        </p:xfrm>
        <a:graphic>
          <a:graphicData uri="http://schemas.openxmlformats.org/drawingml/2006/table">
            <a:tbl>
              <a:tblPr>
                <a:effectLst>
                  <a:outerShdw blurRad="50800" dist="38100" dir="2700000" algn="tl" rotWithShape="0">
                    <a:prstClr val="black">
                      <a:alpha val="40000"/>
                    </a:prstClr>
                  </a:outerShdw>
                </a:effectLst>
              </a:tblPr>
              <a:tblGrid>
                <a:gridCol w="8064000">
                  <a:extLst>
                    <a:ext uri="{9D8B030D-6E8A-4147-A177-3AD203B41FA5}">
                      <a16:colId xmlns:a16="http://schemas.microsoft.com/office/drawing/2014/main" val="20000"/>
                    </a:ext>
                  </a:extLst>
                </a:gridCol>
              </a:tblGrid>
              <a:tr h="1269176">
                <a:tc>
                  <a:txBody>
                    <a:bodyPr/>
                    <a:lstStyle/>
                    <a:p>
                      <a:pPr marL="252000" indent="-252000">
                        <a:lnSpc>
                          <a:spcPct val="100000"/>
                        </a:lnSpc>
                        <a:spcAft>
                          <a:spcPts val="0"/>
                        </a:spcAft>
                      </a:pPr>
                      <a:endParaRPr lang="en-US" altLang="ko-KR"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00000"/>
                        </a:lnSpc>
                        <a:spcAft>
                          <a:spcPts val="600"/>
                        </a:spcAft>
                      </a:pPr>
                      <a:r>
                        <a:rPr lang="en-US" altLang="ko-KR" sz="1400" dirty="0" smtClean="0">
                          <a:solidFill>
                            <a:schemeClr val="tx1"/>
                          </a:solidFill>
                          <a:latin typeface="HY헤드라인M" panose="02030600000101010101" pitchFamily="18" charset="-127"/>
                          <a:ea typeface="HY헤드라인M" panose="02030600000101010101" pitchFamily="18" charset="-127"/>
                        </a:rPr>
                        <a:t> 1. </a:t>
                      </a:r>
                      <a:r>
                        <a:rPr lang="ko-KR" altLang="en-US" sz="1400" dirty="0" err="1" smtClean="0">
                          <a:solidFill>
                            <a:schemeClr val="tx1"/>
                          </a:solidFill>
                          <a:latin typeface="HY헤드라인M" panose="02030600000101010101" pitchFamily="18" charset="-127"/>
                          <a:ea typeface="HY헤드라인M" panose="02030600000101010101" pitchFamily="18" charset="-127"/>
                        </a:rPr>
                        <a:t>양이온성</a:t>
                      </a:r>
                      <a:r>
                        <a:rPr lang="ko-KR" altLang="en-US" sz="1400" dirty="0" smtClean="0">
                          <a:solidFill>
                            <a:schemeClr val="tx1"/>
                          </a:solidFill>
                          <a:latin typeface="HY헤드라인M" panose="02030600000101010101" pitchFamily="18" charset="-127"/>
                          <a:ea typeface="HY헤드라인M" panose="02030600000101010101" pitchFamily="18" charset="-127"/>
                        </a:rPr>
                        <a:t> 고분자화합물</a:t>
                      </a:r>
                      <a:r>
                        <a:rPr lang="en-US" altLang="ko-KR" sz="1400" dirty="0" smtClean="0">
                          <a:solidFill>
                            <a:schemeClr val="tx1"/>
                          </a:solidFill>
                          <a:latin typeface="HY헤드라인M" panose="02030600000101010101" pitchFamily="18" charset="-127"/>
                          <a:ea typeface="HY헤드라인M" panose="02030600000101010101" pitchFamily="18" charset="-127"/>
                        </a:rPr>
                        <a:t>(</a:t>
                      </a:r>
                      <a:r>
                        <a:rPr lang="ko-KR" altLang="en-US" sz="1400" dirty="0" smtClean="0">
                          <a:solidFill>
                            <a:schemeClr val="tx1"/>
                          </a:solidFill>
                          <a:latin typeface="HY헤드라인M" panose="02030600000101010101" pitchFamily="18" charset="-127"/>
                          <a:ea typeface="HY헤드라인M" panose="02030600000101010101" pitchFamily="18" charset="-127"/>
                        </a:rPr>
                        <a:t>다만</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고체상태로만 사용되며</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물에 녹지 않거나 분산되지 않는 고분자화합물의 경우를 제외함</a:t>
                      </a:r>
                      <a:r>
                        <a:rPr lang="en-US" altLang="ko-KR" sz="1400" dirty="0" smtClean="0">
                          <a:solidFill>
                            <a:schemeClr val="tx1"/>
                          </a:solidFill>
                          <a:latin typeface="HY헤드라인M" panose="02030600000101010101" pitchFamily="18" charset="-127"/>
                          <a:ea typeface="HY헤드라인M" panose="02030600000101010101" pitchFamily="18" charset="-127"/>
                        </a:rPr>
                        <a:t>)</a:t>
                      </a:r>
                      <a:endParaRPr lang="ko-KR" altLang="en-US" sz="1400" dirty="0" smtClean="0">
                        <a:solidFill>
                          <a:schemeClr val="tx1"/>
                        </a:solidFill>
                        <a:latin typeface="HY헤드라인M" panose="02030600000101010101" pitchFamily="18" charset="-127"/>
                        <a:ea typeface="HY헤드라인M" panose="02030600000101010101" pitchFamily="18" charset="-127"/>
                      </a:endParaRPr>
                    </a:p>
                    <a:p>
                      <a:pPr marL="252000" indent="-252000">
                        <a:lnSpc>
                          <a:spcPct val="120000"/>
                        </a:lnSpc>
                        <a:spcAft>
                          <a:spcPts val="600"/>
                        </a:spcAft>
                      </a:pP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2. </a:t>
                      </a:r>
                      <a:r>
                        <a:rPr lang="ko-KR" altLang="en-US" sz="1400" dirty="0" smtClean="0">
                          <a:solidFill>
                            <a:schemeClr val="tx1"/>
                          </a:solidFill>
                          <a:latin typeface="HY헤드라인M" panose="02030600000101010101" pitchFamily="18" charset="-127"/>
                          <a:ea typeface="HY헤드라인M" panose="02030600000101010101" pitchFamily="18" charset="-127"/>
                        </a:rPr>
                        <a:t>신규화학물질</a:t>
                      </a:r>
                      <a:r>
                        <a:rPr lang="en-US" altLang="ko-KR"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smtClean="0">
                          <a:solidFill>
                            <a:schemeClr val="tx1"/>
                          </a:solidFill>
                          <a:latin typeface="HY헤드라인M" panose="02030600000101010101" pitchFamily="18" charset="-127"/>
                          <a:ea typeface="HY헤드라인M" panose="02030600000101010101" pitchFamily="18" charset="-127"/>
                        </a:rPr>
                        <a:t>유해화학물질 및 유해성</a:t>
                      </a:r>
                      <a:r>
                        <a:rPr lang="en-US" altLang="ko-KR" sz="1400" dirty="0" smtClean="0">
                          <a:solidFill>
                            <a:schemeClr val="tx1"/>
                          </a:solidFill>
                          <a:latin typeface="맑은 고딕"/>
                          <a:ea typeface="맑은 고딕"/>
                        </a:rPr>
                        <a:t>·</a:t>
                      </a:r>
                      <a:r>
                        <a:rPr lang="ko-KR" altLang="en-US" sz="1400" dirty="0" smtClean="0">
                          <a:solidFill>
                            <a:schemeClr val="tx1"/>
                          </a:solidFill>
                          <a:latin typeface="HY헤드라인M" panose="02030600000101010101" pitchFamily="18" charset="-127"/>
                          <a:ea typeface="HY헤드라인M" panose="02030600000101010101" pitchFamily="18" charset="-127"/>
                        </a:rPr>
                        <a:t>위해성이 있거나 그러할 우려가 있어 환경부장관이 고시한 화학물질인 </a:t>
                      </a:r>
                      <a:r>
                        <a:rPr lang="ko-KR" altLang="en-US" sz="1400" dirty="0" err="1" smtClean="0">
                          <a:solidFill>
                            <a:schemeClr val="tx1"/>
                          </a:solidFill>
                          <a:latin typeface="HY헤드라인M" panose="02030600000101010101" pitchFamily="18" charset="-127"/>
                          <a:ea typeface="HY헤드라인M" panose="02030600000101010101" pitchFamily="18" charset="-127"/>
                        </a:rPr>
                        <a:t>단량체가</a:t>
                      </a: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ko-KR" altLang="en-US" sz="1400" dirty="0" err="1" smtClean="0">
                          <a:solidFill>
                            <a:schemeClr val="tx1"/>
                          </a:solidFill>
                          <a:latin typeface="HY헤드라인M" panose="02030600000101010101" pitchFamily="18" charset="-127"/>
                          <a:ea typeface="HY헤드라인M" panose="02030600000101010101" pitchFamily="18" charset="-127"/>
                        </a:rPr>
                        <a:t>중량비</a:t>
                      </a: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2% </a:t>
                      </a:r>
                      <a:r>
                        <a:rPr lang="ko-KR" altLang="en-US" sz="1400" dirty="0" smtClean="0">
                          <a:solidFill>
                            <a:schemeClr val="tx1"/>
                          </a:solidFill>
                          <a:latin typeface="HY헤드라인M" panose="02030600000101010101" pitchFamily="18" charset="-127"/>
                          <a:ea typeface="HY헤드라인M" panose="02030600000101010101" pitchFamily="18" charset="-127"/>
                        </a:rPr>
                        <a:t>초과하여 포함된 </a:t>
                      </a:r>
                      <a:r>
                        <a:rPr lang="ko-KR" altLang="en-US" sz="1400" dirty="0" err="1" smtClean="0">
                          <a:solidFill>
                            <a:schemeClr val="tx1"/>
                          </a:solidFill>
                          <a:latin typeface="HY헤드라인M" panose="02030600000101010101" pitchFamily="18" charset="-127"/>
                          <a:ea typeface="HY헤드라인M" panose="02030600000101010101" pitchFamily="18" charset="-127"/>
                        </a:rPr>
                        <a:t>수평균분자량이</a:t>
                      </a:r>
                      <a:r>
                        <a:rPr lang="ko-KR" altLang="en-US" sz="1400" dirty="0" smtClean="0">
                          <a:solidFill>
                            <a:schemeClr val="tx1"/>
                          </a:solidFill>
                          <a:latin typeface="HY헤드라인M" panose="02030600000101010101" pitchFamily="18" charset="-127"/>
                          <a:ea typeface="HY헤드라인M" panose="02030600000101010101" pitchFamily="18" charset="-127"/>
                        </a:rPr>
                        <a:t> </a:t>
                      </a:r>
                      <a:r>
                        <a:rPr lang="en-US" altLang="ko-KR" sz="1400" dirty="0" smtClean="0">
                          <a:solidFill>
                            <a:schemeClr val="tx1"/>
                          </a:solidFill>
                          <a:latin typeface="HY헤드라인M" panose="02030600000101010101" pitchFamily="18" charset="-127"/>
                          <a:ea typeface="HY헤드라인M" panose="02030600000101010101" pitchFamily="18" charset="-127"/>
                        </a:rPr>
                        <a:t>10,000 </a:t>
                      </a:r>
                      <a:r>
                        <a:rPr lang="ko-KR" altLang="en-US" sz="1400" dirty="0" smtClean="0">
                          <a:solidFill>
                            <a:schemeClr val="tx1"/>
                          </a:solidFill>
                          <a:latin typeface="HY헤드라인M" panose="02030600000101010101" pitchFamily="18" charset="-127"/>
                          <a:ea typeface="HY헤드라인M" panose="02030600000101010101" pitchFamily="18" charset="-127"/>
                        </a:rPr>
                        <a:t>미만 고분자화합물</a:t>
                      </a:r>
                      <a:endParaRPr lang="en-US" altLang="ko-KR" sz="1400" dirty="0" smtClean="0">
                        <a:solidFill>
                          <a:schemeClr val="tx1"/>
                        </a:solidFill>
                        <a:latin typeface="HY헤드라인M" panose="02030600000101010101" pitchFamily="18" charset="-127"/>
                        <a:ea typeface="HY헤드라인M" panose="02030600000101010101" pitchFamily="18" charset="-127"/>
                      </a:endParaRPr>
                    </a:p>
                  </a:txBody>
                  <a:tcPr marL="32400" marR="32400" marT="0" marB="0" horzOverflow="overflow">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9588" name="모서리가 둥근 직사각형 17"/>
          <p:cNvSpPr>
            <a:spLocks noChangeArrowheads="1"/>
          </p:cNvSpPr>
          <p:nvPr/>
        </p:nvSpPr>
        <p:spPr bwMode="auto">
          <a:xfrm>
            <a:off x="3330575" y="963613"/>
            <a:ext cx="2663825" cy="330200"/>
          </a:xfrm>
          <a:prstGeom prst="roundRect">
            <a:avLst>
              <a:gd name="adj" fmla="val 0"/>
            </a:avLst>
          </a:prstGeom>
          <a:solidFill>
            <a:schemeClr val="bg1"/>
          </a:solidFill>
          <a:ln w="9525">
            <a:noFill/>
            <a:round/>
            <a:headEnd/>
            <a:tailEnd/>
          </a:ln>
        </p:spPr>
        <p:txBody>
          <a:bodyPr anchor="ctr">
            <a:spAutoFit/>
          </a:bodyPr>
          <a:lstStyle/>
          <a:p>
            <a:pPr algn="ctr" defTabSz="1042988" eaLnBrk="0" hangingPunct="0">
              <a:lnSpc>
                <a:spcPct val="110000"/>
              </a:lnSpc>
              <a:buClr>
                <a:srgbClr val="031CD7"/>
              </a:buClr>
              <a:buSzPct val="85000"/>
            </a:pPr>
            <a:r>
              <a:rPr lang="en-US" altLang="ko-KR" sz="1400">
                <a:solidFill>
                  <a:srgbClr val="031CD7"/>
                </a:solidFill>
                <a:latin typeface="HY헤드라인M" pitchFamily="18" charset="-127"/>
                <a:ea typeface="HY헤드라인M" pitchFamily="18" charset="-127"/>
                <a:cs typeface="Arial" pitchFamily="34" charset="0"/>
                <a:sym typeface="맑은 고딕" pitchFamily="50" charset="-127"/>
              </a:rPr>
              <a:t>&lt;</a:t>
            </a:r>
            <a:r>
              <a:rPr lang="ko-KR" altLang="en-US" sz="1400">
                <a:solidFill>
                  <a:srgbClr val="031CD7"/>
                </a:solidFill>
                <a:latin typeface="HY헤드라인M" pitchFamily="18" charset="-127"/>
                <a:ea typeface="HY헤드라인M" pitchFamily="18" charset="-127"/>
                <a:cs typeface="Arial" pitchFamily="34" charset="0"/>
                <a:sym typeface="맑은 고딕" pitchFamily="50" charset="-127"/>
              </a:rPr>
              <a:t>등록면제 제외 고분자화합물</a:t>
            </a:r>
            <a:r>
              <a:rPr lang="en-US" altLang="ko-KR" sz="1400">
                <a:solidFill>
                  <a:srgbClr val="031CD7"/>
                </a:solidFill>
                <a:latin typeface="HY헤드라인M" pitchFamily="18" charset="-127"/>
                <a:ea typeface="HY헤드라인M" pitchFamily="18" charset="-127"/>
                <a:cs typeface="Arial" pitchFamily="34" charset="0"/>
                <a:sym typeface="맑은 고딕" pitchFamily="50" charset="-127"/>
              </a:rPr>
              <a:t>&gt;</a:t>
            </a:r>
            <a:endParaRPr lang="en-US" altLang="ko-KR" sz="1000">
              <a:latin typeface="HY헤드라인M" pitchFamily="18" charset="-127"/>
              <a:ea typeface="HY헤드라인M" pitchFamily="18" charset="-127"/>
              <a:cs typeface="Arial" pitchFamily="34" charset="0"/>
              <a:sym typeface="맑은 고딕" pitchFamily="50" charset="-127"/>
            </a:endParaRPr>
          </a:p>
        </p:txBody>
      </p:sp>
      <p:sp>
        <p:nvSpPr>
          <p:cNvPr id="109589" name="모서리가 둥근 직사각형 18"/>
          <p:cNvSpPr>
            <a:spLocks noChangeArrowheads="1"/>
          </p:cNvSpPr>
          <p:nvPr/>
        </p:nvSpPr>
        <p:spPr bwMode="auto">
          <a:xfrm>
            <a:off x="539750" y="2466975"/>
            <a:ext cx="8064500" cy="307975"/>
          </a:xfrm>
          <a:prstGeom prst="roundRect">
            <a:avLst>
              <a:gd name="adj" fmla="val 0"/>
            </a:avLst>
          </a:prstGeom>
          <a:noFill/>
          <a:ln w="9525">
            <a:noFill/>
            <a:round/>
            <a:headEnd/>
            <a:tailEnd/>
          </a:ln>
        </p:spPr>
        <p:txBody>
          <a:bodyPr anchor="ctr">
            <a:spAutoFit/>
          </a:bodyPr>
          <a:lstStyle/>
          <a:p>
            <a:pPr defTabSz="1042988" eaLnBrk="0" hangingPunct="0">
              <a:lnSpc>
                <a:spcPct val="110000"/>
              </a:lnSpc>
              <a:buClr>
                <a:srgbClr val="031CD7"/>
              </a:buClr>
              <a:buSzPct val="85000"/>
            </a:pPr>
            <a:r>
              <a:rPr lang="en-US" altLang="ko-KR" sz="1400">
                <a:latin typeface="HY헤드라인M" pitchFamily="18" charset="-127"/>
                <a:ea typeface="HY헤드라인M" pitchFamily="18" charset="-127"/>
                <a:cs typeface="Arial" pitchFamily="34" charset="0"/>
                <a:sym typeface="맑은 고딕" pitchFamily="50" charset="-127"/>
              </a:rPr>
              <a:t> </a:t>
            </a:r>
            <a:r>
              <a:rPr lang="en-US" altLang="ko-KR" sz="1400">
                <a:latin typeface="맑은 고딕" pitchFamily="50" charset="-127"/>
                <a:ea typeface="맑은 고딕" pitchFamily="50" charset="-127"/>
                <a:cs typeface="Arial" pitchFamily="34" charset="0"/>
                <a:sym typeface="맑은 고딕" pitchFamily="50" charset="-127"/>
              </a:rPr>
              <a:t>⇒ </a:t>
            </a:r>
            <a:r>
              <a:rPr lang="ko-KR" altLang="en-US" sz="1400">
                <a:latin typeface="HY헤드라인M" pitchFamily="18" charset="-127"/>
                <a:ea typeface="HY헤드라인M" pitchFamily="18" charset="-127"/>
                <a:cs typeface="Arial" pitchFamily="34" charset="0"/>
                <a:sym typeface="맑은 고딕" pitchFamily="50" charset="-127"/>
              </a:rPr>
              <a:t>등록면제확인의 대상물질과 그 기준은 환경부 장관이 고시</a:t>
            </a:r>
            <a:endParaRPr lang="en-US" altLang="ko-KR" sz="14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정보제공</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양도자⇒양수자</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29</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10595" name="모서리가 둥근 직사각형 12"/>
          <p:cNvSpPr>
            <a:spLocks noChangeArrowheads="1"/>
          </p:cNvSpPr>
          <p:nvPr/>
        </p:nvSpPr>
        <p:spPr bwMode="auto">
          <a:xfrm>
            <a:off x="395288" y="1000125"/>
            <a:ext cx="8064500" cy="396875"/>
          </a:xfrm>
          <a:prstGeom prst="roundRect">
            <a:avLst>
              <a:gd name="adj" fmla="val 0"/>
            </a:avLst>
          </a:prstGeom>
          <a:noFill/>
          <a:ln w="9525">
            <a:noFill/>
            <a:round/>
            <a:headEnd/>
            <a:tailEnd/>
          </a:ln>
        </p:spPr>
        <p:txBody>
          <a:bodyPr anchor="ctr">
            <a:spAutoFit/>
          </a:bodyPr>
          <a:lstStyle/>
          <a:p>
            <a:pPr marL="342900" indent="-34290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화학물질안전정보제공 </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규칙</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35~46</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조</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sp>
        <p:nvSpPr>
          <p:cNvPr id="110596" name="모서리가 둥근 직사각형 13"/>
          <p:cNvSpPr>
            <a:spLocks noChangeArrowheads="1"/>
          </p:cNvSpPr>
          <p:nvPr/>
        </p:nvSpPr>
        <p:spPr bwMode="auto">
          <a:xfrm>
            <a:off x="395288" y="1323975"/>
            <a:ext cx="8280400" cy="1412875"/>
          </a:xfrm>
          <a:prstGeom prst="roundRect">
            <a:avLst>
              <a:gd name="adj" fmla="val 0"/>
            </a:avLst>
          </a:prstGeom>
          <a:noFill/>
          <a:ln w="9525">
            <a:noFill/>
            <a:round/>
            <a:headEnd/>
            <a:tailEnd/>
          </a:ln>
        </p:spPr>
        <p:txBody>
          <a:bodyPr/>
          <a:lstStyle/>
          <a:p>
            <a:pPr marL="503238" indent="-215900" defTabSz="1042988" eaLnBrk="0" hangingPunct="0">
              <a:lnSpc>
                <a:spcPct val="130000"/>
              </a:lnSpc>
              <a:spcAft>
                <a:spcPts val="600"/>
              </a:spcAft>
              <a:buClr>
                <a:srgbClr val="161645"/>
              </a:buClr>
              <a:buSzPct val="85000"/>
              <a:buFont typeface="Arial" pitchFamily="34" charset="0"/>
              <a:buChar char="•"/>
            </a:pPr>
            <a:r>
              <a:rPr lang="en-US" altLang="ko-KR" sz="1500">
                <a:latin typeface="HY헤드라인M" pitchFamily="18" charset="-127"/>
                <a:ea typeface="HY헤드라인M" pitchFamily="18" charset="-127"/>
                <a:cs typeface="Arial" pitchFamily="34" charset="0"/>
                <a:sym typeface="맑은 고딕" pitchFamily="50" charset="-127"/>
              </a:rPr>
              <a:t>(</a:t>
            </a:r>
            <a:r>
              <a:rPr lang="ko-KR" altLang="en-US" sz="1500">
                <a:latin typeface="HY헤드라인M" pitchFamily="18" charset="-127"/>
                <a:ea typeface="HY헤드라인M" pitchFamily="18" charset="-127"/>
                <a:cs typeface="Arial" pitchFamily="34" charset="0"/>
                <a:sym typeface="맑은 고딕" pitchFamily="50" charset="-127"/>
              </a:rPr>
              <a:t>정보제공자</a:t>
            </a:r>
            <a:r>
              <a:rPr lang="en-US" altLang="ko-KR" sz="1500">
                <a:latin typeface="HY헤드라인M" pitchFamily="18" charset="-127"/>
                <a:ea typeface="HY헤드라인M" pitchFamily="18" charset="-127"/>
                <a:cs typeface="Arial" pitchFamily="34" charset="0"/>
                <a:sym typeface="맑은 고딕" pitchFamily="50" charset="-127"/>
              </a:rPr>
              <a:t>) </a:t>
            </a:r>
            <a:r>
              <a:rPr lang="ko-KR" altLang="en-US" sz="1500">
                <a:latin typeface="HY헤드라인M" pitchFamily="18" charset="-127"/>
                <a:ea typeface="HY헤드라인M" pitchFamily="18" charset="-127"/>
                <a:cs typeface="Arial" pitchFamily="34" charset="0"/>
                <a:sym typeface="맑은 고딕" pitchFamily="50" charset="-127"/>
              </a:rPr>
              <a:t>등록된 화학물질 또는 이를 함유한 혼합물을 양도하는 자 </a:t>
            </a:r>
            <a:endParaRPr lang="en-US" altLang="ko-KR" sz="15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r>
              <a:rPr lang="en-US" altLang="ko-KR" sz="1500">
                <a:latin typeface="HY헤드라인M" pitchFamily="18" charset="-127"/>
                <a:ea typeface="HY헤드라인M" pitchFamily="18" charset="-127"/>
                <a:cs typeface="Arial" pitchFamily="34" charset="0"/>
                <a:sym typeface="맑은 고딕" pitchFamily="50" charset="-127"/>
              </a:rPr>
              <a:t>(</a:t>
            </a:r>
            <a:r>
              <a:rPr lang="ko-KR" altLang="en-US" sz="1500">
                <a:latin typeface="HY헤드라인M" pitchFamily="18" charset="-127"/>
                <a:ea typeface="HY헤드라인M" pitchFamily="18" charset="-127"/>
                <a:cs typeface="Arial" pitchFamily="34" charset="0"/>
                <a:sym typeface="맑은 고딕" pitchFamily="50" charset="-127"/>
              </a:rPr>
              <a:t>제공받는 자</a:t>
            </a:r>
            <a:r>
              <a:rPr lang="en-US" altLang="ko-KR" sz="1500">
                <a:latin typeface="HY헤드라인M" pitchFamily="18" charset="-127"/>
                <a:ea typeface="HY헤드라인M" pitchFamily="18" charset="-127"/>
                <a:cs typeface="Arial" pitchFamily="34" charset="0"/>
                <a:sym typeface="맑은 고딕" pitchFamily="50" charset="-127"/>
              </a:rPr>
              <a:t>) </a:t>
            </a:r>
            <a:r>
              <a:rPr lang="ko-KR" altLang="en-US" sz="1500">
                <a:latin typeface="HY헤드라인M" pitchFamily="18" charset="-127"/>
                <a:ea typeface="HY헤드라인M" pitchFamily="18" charset="-127"/>
                <a:cs typeface="Arial" pitchFamily="34" charset="0"/>
                <a:sym typeface="맑은 고딕" pitchFamily="50" charset="-127"/>
              </a:rPr>
              <a:t>사업장에서 제품의 원료로 사용</a:t>
            </a:r>
            <a:r>
              <a:rPr lang="en-US" altLang="ko-KR" sz="1500">
                <a:latin typeface="HY헤드라인M" pitchFamily="18" charset="-127"/>
                <a:ea typeface="HY헤드라인M" pitchFamily="18" charset="-127"/>
                <a:cs typeface="Arial" pitchFamily="34" charset="0"/>
                <a:sym typeface="맑은 고딕" pitchFamily="50" charset="-127"/>
              </a:rPr>
              <a:t>·</a:t>
            </a:r>
            <a:r>
              <a:rPr lang="ko-KR" altLang="en-US" sz="1500">
                <a:latin typeface="HY헤드라인M" pitchFamily="18" charset="-127"/>
                <a:ea typeface="HY헤드라인M" pitchFamily="18" charset="-127"/>
                <a:cs typeface="Arial" pitchFamily="34" charset="0"/>
                <a:sym typeface="맑은 고딕" pitchFamily="50" charset="-127"/>
              </a:rPr>
              <a:t>소비하기 위하여 양수하는 자</a:t>
            </a:r>
            <a:endParaRPr lang="en-US" altLang="ko-KR" sz="15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r>
              <a:rPr lang="en-US" altLang="ko-KR" sz="1500">
                <a:latin typeface="HY헤드라인M" pitchFamily="18" charset="-127"/>
                <a:ea typeface="HY헤드라인M" pitchFamily="18" charset="-127"/>
                <a:cs typeface="Arial" pitchFamily="34" charset="0"/>
                <a:sym typeface="맑은 고딕" pitchFamily="50" charset="-127"/>
              </a:rPr>
              <a:t>(</a:t>
            </a:r>
            <a:r>
              <a:rPr lang="ko-KR" altLang="en-US" sz="1500">
                <a:latin typeface="HY헤드라인M" pitchFamily="18" charset="-127"/>
                <a:ea typeface="HY헤드라인M" pitchFamily="18" charset="-127"/>
                <a:cs typeface="Arial" pitchFamily="34" charset="0"/>
                <a:sym typeface="맑은 고딕" pitchFamily="50" charset="-127"/>
              </a:rPr>
              <a:t>제공시기</a:t>
            </a:r>
            <a:r>
              <a:rPr lang="en-US" altLang="ko-KR" sz="1500">
                <a:latin typeface="HY헤드라인M" pitchFamily="18" charset="-127"/>
                <a:ea typeface="HY헤드라인M" pitchFamily="18" charset="-127"/>
                <a:cs typeface="Arial" pitchFamily="34" charset="0"/>
                <a:sym typeface="맑은 고딕" pitchFamily="50" charset="-127"/>
              </a:rPr>
              <a:t>) </a:t>
            </a:r>
            <a:r>
              <a:rPr lang="ko-KR" altLang="en-US" sz="1500">
                <a:latin typeface="HY헤드라인M" pitchFamily="18" charset="-127"/>
                <a:ea typeface="HY헤드라인M" pitchFamily="18" charset="-127"/>
                <a:cs typeface="Arial" pitchFamily="34" charset="0"/>
                <a:sym typeface="맑은 고딕" pitchFamily="50" charset="-127"/>
              </a:rPr>
              <a:t>양도하기 전 또는 그와 동시에 제공</a:t>
            </a:r>
            <a:endParaRPr lang="en-US" altLang="ko-KR" sz="15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500">
                <a:latin typeface="HY헤드라인M" pitchFamily="18" charset="-127"/>
                <a:ea typeface="HY헤드라인M" pitchFamily="18" charset="-127"/>
                <a:cs typeface="Arial" pitchFamily="34" charset="0"/>
                <a:sym typeface="맑은 고딕" pitchFamily="50" charset="-127"/>
              </a:rPr>
              <a:t>단</a:t>
            </a:r>
            <a:r>
              <a:rPr lang="en-US" altLang="ko-KR" sz="1500">
                <a:latin typeface="HY헤드라인M" pitchFamily="18" charset="-127"/>
                <a:ea typeface="HY헤드라인M" pitchFamily="18" charset="-127"/>
                <a:cs typeface="Arial" pitchFamily="34" charset="0"/>
                <a:sym typeface="맑은 고딕" pitchFamily="50" charset="-127"/>
              </a:rPr>
              <a:t>, </a:t>
            </a:r>
            <a:r>
              <a:rPr lang="ko-KR" altLang="en-US" sz="1500">
                <a:latin typeface="HY헤드라인M" pitchFamily="18" charset="-127"/>
                <a:ea typeface="HY헤드라인M" pitchFamily="18" charset="-127"/>
                <a:cs typeface="Arial" pitchFamily="34" charset="0"/>
                <a:sym typeface="맑은 고딕" pitchFamily="50" charset="-127"/>
              </a:rPr>
              <a:t>「산업안전보건법」에 따른 </a:t>
            </a:r>
            <a:r>
              <a:rPr lang="en-US" altLang="ko-KR" sz="1500">
                <a:latin typeface="HY헤드라인M" pitchFamily="18" charset="-127"/>
                <a:ea typeface="HY헤드라인M" pitchFamily="18" charset="-127"/>
                <a:cs typeface="Arial" pitchFamily="34" charset="0"/>
                <a:sym typeface="맑은 고딕" pitchFamily="50" charset="-127"/>
              </a:rPr>
              <a:t>MSDS</a:t>
            </a:r>
            <a:r>
              <a:rPr lang="ko-KR" altLang="en-US" sz="1500">
                <a:latin typeface="HY헤드라인M" pitchFamily="18" charset="-127"/>
                <a:ea typeface="HY헤드라인M" pitchFamily="18" charset="-127"/>
                <a:cs typeface="Arial" pitchFamily="34" charset="0"/>
                <a:sym typeface="맑은 고딕" pitchFamily="50" charset="-127"/>
              </a:rPr>
              <a:t>를 제공하여야 하는 경우 위해성 정보를 추가 제공</a:t>
            </a:r>
            <a:endParaRPr lang="en-US" altLang="ko-KR" sz="1400">
              <a:latin typeface="HY헤드라인M" pitchFamily="18" charset="-127"/>
              <a:ea typeface="HY헤드라인M" pitchFamily="18" charset="-127"/>
              <a:cs typeface="Arial" pitchFamily="34" charset="0"/>
              <a:sym typeface="맑은 고딕" pitchFamily="50" charset="-127"/>
            </a:endParaRPr>
          </a:p>
        </p:txBody>
      </p:sp>
      <p:sp>
        <p:nvSpPr>
          <p:cNvPr id="110597" name="모서리가 둥근 직사각형 14"/>
          <p:cNvSpPr>
            <a:spLocks noChangeArrowheads="1"/>
          </p:cNvSpPr>
          <p:nvPr/>
        </p:nvSpPr>
        <p:spPr bwMode="auto">
          <a:xfrm>
            <a:off x="395288" y="4714875"/>
            <a:ext cx="8064500" cy="396875"/>
          </a:xfrm>
          <a:prstGeom prst="roundRect">
            <a:avLst>
              <a:gd name="adj" fmla="val 0"/>
            </a:avLst>
          </a:prstGeom>
          <a:noFill/>
          <a:ln w="9525">
            <a:noFill/>
            <a:round/>
            <a:headEnd/>
            <a:tailEnd/>
          </a:ln>
        </p:spPr>
        <p:txBody>
          <a:bodyPr anchor="ctr">
            <a:spAutoFit/>
          </a:bodyPr>
          <a:lstStyle/>
          <a:p>
            <a:pPr marL="342900" indent="-34290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변경된 정보제공 </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규칙</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37</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조</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16" name="Group 4"/>
          <p:cNvGraphicFramePr>
            <a:graphicFrameLocks noGrp="1"/>
          </p:cNvGraphicFramePr>
          <p:nvPr/>
        </p:nvGraphicFramePr>
        <p:xfrm>
          <a:off x="746125" y="5075238"/>
          <a:ext cx="7920880" cy="1296144"/>
        </p:xfrm>
        <a:graphic>
          <a:graphicData uri="http://schemas.openxmlformats.org/drawingml/2006/table">
            <a:tbl>
              <a:tblPr/>
              <a:tblGrid>
                <a:gridCol w="5112568">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1296144">
                <a:tc>
                  <a:txBody>
                    <a:bodyPr/>
                    <a:lstStyle/>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1. </a:t>
                      </a:r>
                      <a:r>
                        <a:rPr lang="ko-KR" altLang="en-US" sz="1400" baseline="0" dirty="0" smtClean="0">
                          <a:latin typeface="HY헤드라인M" panose="02030600000101010101" pitchFamily="18" charset="-127"/>
                          <a:ea typeface="HY헤드라인M" panose="02030600000101010101" pitchFamily="18" charset="-127"/>
                        </a:rPr>
                        <a:t>유해성심사 통지 결과 새로운 물리</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화학적 특성 및 유해성</a:t>
                      </a:r>
                      <a:r>
                        <a:rPr lang="en-US" altLang="ko-KR" sz="1400" baseline="0" dirty="0" smtClean="0">
                          <a:latin typeface="HY헤드라인M" panose="02030600000101010101" pitchFamily="18" charset="-127"/>
                          <a:ea typeface="HY헤드라인M" panose="02030600000101010101" pitchFamily="18" charset="-127"/>
                        </a:rPr>
                        <a:t/>
                      </a:r>
                      <a:br>
                        <a:rPr lang="en-US" altLang="ko-KR" sz="1400" baseline="0" dirty="0" smtClean="0">
                          <a:latin typeface="HY헤드라인M" panose="02030600000101010101" pitchFamily="18" charset="-127"/>
                          <a:ea typeface="HY헤드라인M" panose="02030600000101010101" pitchFamily="18" charset="-127"/>
                        </a:rPr>
                      </a:b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 정보가 확인된 경우</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2. </a:t>
                      </a:r>
                      <a:r>
                        <a:rPr lang="ko-KR" altLang="en-US" sz="1400" baseline="0" dirty="0" smtClean="0">
                          <a:latin typeface="HY헤드라인M" panose="02030600000101010101" pitchFamily="18" charset="-127"/>
                          <a:ea typeface="HY헤드라인M" panose="02030600000101010101" pitchFamily="18" charset="-127"/>
                        </a:rPr>
                        <a:t>위해성평가 통지 결과 새로운 위해성 정보가 확인된 경우 </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3. </a:t>
                      </a:r>
                      <a:r>
                        <a:rPr lang="ko-KR" altLang="en-US" sz="1400" baseline="0" dirty="0" smtClean="0">
                          <a:latin typeface="HY헤드라인M" panose="02030600000101010101" pitchFamily="18" charset="-127"/>
                          <a:ea typeface="HY헤드라인M" panose="02030600000101010101" pitchFamily="18" charset="-127"/>
                        </a:rPr>
                        <a:t>새로운 사용용도가 확인된 경우</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4. </a:t>
                      </a:r>
                      <a:r>
                        <a:rPr lang="ko-KR" altLang="en-US" sz="1400" baseline="0" dirty="0" smtClean="0">
                          <a:latin typeface="HY헤드라인M" panose="02030600000101010101" pitchFamily="18" charset="-127"/>
                          <a:ea typeface="HY헤드라인M" panose="02030600000101010101" pitchFamily="18" charset="-127"/>
                        </a:rPr>
                        <a:t>새로운 규제정보가 확인된 경우</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lgn="ctr">
                        <a:lnSpc>
                          <a:spcPct val="100000"/>
                        </a:lnSpc>
                        <a:spcAft>
                          <a:spcPts val="300"/>
                        </a:spcAft>
                        <a:buNone/>
                      </a:pPr>
                      <a:r>
                        <a:rPr lang="ko-KR" altLang="en-US" sz="1400" baseline="0" dirty="0" smtClean="0">
                          <a:latin typeface="HY헤드라인M" panose="02030600000101010101" pitchFamily="18" charset="-127"/>
                          <a:ea typeface="HY헤드라인M" panose="02030600000101010101" pitchFamily="18" charset="-127"/>
                        </a:rPr>
                        <a:t>→</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indent="0" algn="ctr">
                        <a:lnSpc>
                          <a:spcPct val="100000"/>
                        </a:lnSpc>
                        <a:spcAft>
                          <a:spcPts val="300"/>
                        </a:spcAft>
                        <a:buNone/>
                      </a:pPr>
                      <a:r>
                        <a:rPr lang="ko-KR" altLang="en-US" sz="1400" baseline="0" dirty="0" smtClean="0">
                          <a:latin typeface="HY헤드라인M" panose="02030600000101010101" pitchFamily="18" charset="-127"/>
                          <a:ea typeface="HY헤드라인M" panose="02030600000101010101" pitchFamily="18" charset="-127"/>
                        </a:rPr>
                        <a:t>정보제공자 </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err="1" smtClean="0">
                          <a:latin typeface="HY헤드라인M" panose="02030600000101010101" pitchFamily="18" charset="-127"/>
                          <a:ea typeface="HY헤드라인M" panose="02030600000101010101" pitchFamily="18" charset="-127"/>
                        </a:rPr>
                        <a:t>제공받은자</a:t>
                      </a:r>
                      <a:endParaRPr lang="en-US" altLang="ko-KR" sz="1400" baseline="0" dirty="0" smtClean="0">
                        <a:latin typeface="HY헤드라인M" panose="02030600000101010101" pitchFamily="18" charset="-127"/>
                        <a:ea typeface="HY헤드라인M" panose="02030600000101010101" pitchFamily="18" charset="-127"/>
                      </a:endParaRPr>
                    </a:p>
                    <a:p>
                      <a:pPr marL="0" indent="0" algn="ctr">
                        <a:lnSpc>
                          <a:spcPct val="100000"/>
                        </a:lnSpc>
                        <a:spcAft>
                          <a:spcPts val="300"/>
                        </a:spcAft>
                        <a:buNone/>
                      </a:pPr>
                      <a:r>
                        <a:rPr lang="ko-KR" altLang="en-US" sz="1400" baseline="0" dirty="0" smtClean="0">
                          <a:latin typeface="HY헤드라인M" panose="02030600000101010101" pitchFamily="18" charset="-127"/>
                          <a:ea typeface="HY헤드라인M" panose="02030600000101010101" pitchFamily="18" charset="-127"/>
                        </a:rPr>
                        <a:t>변경사실을 안 날로 </a:t>
                      </a:r>
                      <a:r>
                        <a:rPr lang="ko-KR" altLang="en-US" sz="1400" baseline="0" dirty="0" err="1" smtClean="0">
                          <a:latin typeface="HY헤드라인M" panose="02030600000101010101" pitchFamily="18" charset="-127"/>
                          <a:ea typeface="HY헤드라인M" panose="02030600000101010101" pitchFamily="18" charset="-127"/>
                        </a:rPr>
                        <a:t>부터</a:t>
                      </a:r>
                      <a:r>
                        <a:rPr lang="ko-KR" altLang="en-US" sz="1400" baseline="0" dirty="0" smtClean="0">
                          <a:latin typeface="HY헤드라인M" panose="02030600000101010101" pitchFamily="18" charset="-127"/>
                          <a:ea typeface="HY헤드라인M" panose="02030600000101010101" pitchFamily="18" charset="-127"/>
                        </a:rPr>
                        <a:t> </a:t>
                      </a:r>
                      <a:endParaRPr lang="en-US" altLang="ko-KR" sz="1400" baseline="0" dirty="0" smtClean="0">
                        <a:latin typeface="HY헤드라인M" panose="02030600000101010101" pitchFamily="18" charset="-127"/>
                        <a:ea typeface="HY헤드라인M" panose="02030600000101010101" pitchFamily="18" charset="-127"/>
                      </a:endParaRPr>
                    </a:p>
                    <a:p>
                      <a:pPr marL="0" indent="0" algn="ctr">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1</a:t>
                      </a:r>
                      <a:r>
                        <a:rPr lang="ko-KR" altLang="en-US" sz="1400" baseline="0" dirty="0" smtClean="0">
                          <a:latin typeface="HY헤드라인M" panose="02030600000101010101" pitchFamily="18" charset="-127"/>
                          <a:ea typeface="HY헤드라인M" panose="02030600000101010101" pitchFamily="18" charset="-127"/>
                        </a:rPr>
                        <a:t>개월 이내에 정보 제공</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10610" name="모서리가 둥근 직사각형 16"/>
          <p:cNvSpPr>
            <a:spLocks noChangeArrowheads="1"/>
          </p:cNvSpPr>
          <p:nvPr/>
        </p:nvSpPr>
        <p:spPr bwMode="auto">
          <a:xfrm>
            <a:off x="395288" y="2862263"/>
            <a:ext cx="8064500" cy="358775"/>
          </a:xfrm>
          <a:prstGeom prst="roundRect">
            <a:avLst>
              <a:gd name="adj" fmla="val 0"/>
            </a:avLst>
          </a:prstGeom>
          <a:noFill/>
          <a:ln w="9525">
            <a:noFill/>
            <a:round/>
            <a:headEnd/>
            <a:tailEnd/>
          </a:ln>
        </p:spPr>
        <p:txBody>
          <a:bodyPr anchor="ctr">
            <a:spAutoFit/>
          </a:bodyPr>
          <a:lstStyle/>
          <a:p>
            <a:pPr marL="342900" indent="-34290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안전정보의 내용</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18" name="Group 4"/>
          <p:cNvGraphicFramePr>
            <a:graphicFrameLocks noGrp="1"/>
          </p:cNvGraphicFramePr>
          <p:nvPr/>
        </p:nvGraphicFramePr>
        <p:xfrm>
          <a:off x="737395" y="3223472"/>
          <a:ext cx="7920880" cy="1512168"/>
        </p:xfrm>
        <a:graphic>
          <a:graphicData uri="http://schemas.openxmlformats.org/drawingml/2006/table">
            <a:tbl>
              <a:tblPr>
                <a:effectLst>
                  <a:outerShdw blurRad="50800" dist="38100" dir="2700000" algn="tl" rotWithShape="0">
                    <a:prstClr val="black">
                      <a:alpha val="40000"/>
                    </a:prstClr>
                  </a:outerShdw>
                </a:effectLst>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1512168">
                <a:tc>
                  <a:txBody>
                    <a:bodyPr/>
                    <a:lstStyle/>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1. </a:t>
                      </a:r>
                      <a:r>
                        <a:rPr lang="ko-KR" altLang="en-US" sz="1400" dirty="0" smtClean="0">
                          <a:latin typeface="HY헤드라인M" panose="02030600000101010101" pitchFamily="18" charset="-127"/>
                          <a:ea typeface="HY헤드라인M" panose="02030600000101010101" pitchFamily="18" charset="-127"/>
                        </a:rPr>
                        <a:t>정보제공자 성명 또는 상호</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소재지</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전화번호</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2. </a:t>
                      </a:r>
                      <a:r>
                        <a:rPr lang="ko-KR" altLang="en-US" sz="1400" baseline="0" dirty="0" smtClean="0">
                          <a:latin typeface="HY헤드라인M" panose="02030600000101010101" pitchFamily="18" charset="-127"/>
                          <a:ea typeface="HY헤드라인M" panose="02030600000101010101" pitchFamily="18" charset="-127"/>
                        </a:rPr>
                        <a:t>상품명</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err="1" smtClean="0">
                          <a:latin typeface="HY헤드라인M" panose="02030600000101010101" pitchFamily="18" charset="-127"/>
                          <a:ea typeface="HY헤드라인M" panose="02030600000101010101" pitchFamily="18" charset="-127"/>
                        </a:rPr>
                        <a:t>물질명</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err="1" smtClean="0">
                          <a:latin typeface="HY헤드라인M" panose="02030600000101010101" pitchFamily="18" charset="-127"/>
                          <a:ea typeface="HY헤드라인M" panose="02030600000101010101" pitchFamily="18" charset="-127"/>
                        </a:rPr>
                        <a:t>총칭명</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등록번호</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고유번호</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3. </a:t>
                      </a:r>
                      <a:r>
                        <a:rPr lang="ko-KR" altLang="en-US" sz="1400" baseline="0" dirty="0" smtClean="0">
                          <a:latin typeface="HY헤드라인M" panose="02030600000101010101" pitchFamily="18" charset="-127"/>
                          <a:ea typeface="HY헤드라인M" panose="02030600000101010101" pitchFamily="18" charset="-127"/>
                        </a:rPr>
                        <a:t>분류</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표시</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4. </a:t>
                      </a:r>
                      <a:r>
                        <a:rPr lang="ko-KR" altLang="en-US" sz="1400" baseline="0" dirty="0" smtClean="0">
                          <a:latin typeface="HY헤드라인M" panose="02030600000101010101" pitchFamily="18" charset="-127"/>
                          <a:ea typeface="HY헤드라인M" panose="02030600000101010101" pitchFamily="18" charset="-127"/>
                        </a:rPr>
                        <a:t>사용 가능한 용도 또는 사용상의 제한용도</a:t>
                      </a:r>
                      <a:endParaRPr lang="en-US" altLang="ko-KR" sz="1400" baseline="0" dirty="0" smtClean="0">
                        <a:latin typeface="HY헤드라인M" panose="02030600000101010101" pitchFamily="18" charset="-127"/>
                        <a:ea typeface="HY헤드라인M" panose="02030600000101010101" pitchFamily="18" charset="-127"/>
                      </a:endParaRPr>
                    </a:p>
                    <a:p>
                      <a:pPr marL="0" marR="0" indent="0" algn="l" defTabSz="914400" rtl="0" eaLnBrk="1" fontAlgn="auto" latinLnBrk="1" hangingPunct="1">
                        <a:lnSpc>
                          <a:spcPct val="100000"/>
                        </a:lnSpc>
                        <a:spcBef>
                          <a:spcPts val="0"/>
                        </a:spcBef>
                        <a:spcAft>
                          <a:spcPts val="300"/>
                        </a:spcAft>
                        <a:buClrTx/>
                        <a:buSzTx/>
                        <a:buFontTx/>
                        <a:buNone/>
                        <a:tabLst/>
                        <a:defRPr/>
                      </a:pPr>
                      <a:r>
                        <a:rPr lang="en-US" altLang="ko-KR" sz="1400" dirty="0" smtClean="0">
                          <a:latin typeface="HY헤드라인M" panose="02030600000101010101" pitchFamily="18" charset="-127"/>
                          <a:ea typeface="HY헤드라인M" panose="02030600000101010101" pitchFamily="18" charset="-127"/>
                        </a:rPr>
                        <a:t>5. </a:t>
                      </a:r>
                      <a:r>
                        <a:rPr lang="ko-KR" altLang="en-US" sz="1400" dirty="0" smtClean="0">
                          <a:latin typeface="HY헤드라인M" panose="02030600000101010101" pitchFamily="18" charset="-127"/>
                          <a:ea typeface="HY헤드라인M" panose="02030600000101010101" pitchFamily="18" charset="-127"/>
                        </a:rPr>
                        <a:t>물리</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화학적 특성</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인체 </a:t>
                      </a:r>
                      <a:r>
                        <a:rPr lang="ko-KR" altLang="en-US" sz="1400" baseline="0" dirty="0" smtClean="0">
                          <a:latin typeface="HY헤드라인M" panose="02030600000101010101" pitchFamily="18" charset="-127"/>
                          <a:ea typeface="HY헤드라인M" panose="02030600000101010101" pitchFamily="18" charset="-127"/>
                        </a:rPr>
                        <a:t>및 환경 유해성 정보</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6. </a:t>
                      </a:r>
                      <a:r>
                        <a:rPr lang="ko-KR" altLang="en-US" sz="1400" dirty="0" smtClean="0">
                          <a:latin typeface="HY헤드라인M" panose="02030600000101010101" pitchFamily="18" charset="-127"/>
                          <a:ea typeface="HY헤드라인M" panose="02030600000101010101" pitchFamily="18" charset="-127"/>
                        </a:rPr>
                        <a:t>노출시나리오</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요약</a:t>
                      </a:r>
                      <a:r>
                        <a:rPr lang="en-US" altLang="ko-KR" sz="1400" dirty="0" smtClean="0">
                          <a:latin typeface="HY헤드라인M" panose="02030600000101010101" pitchFamily="18" charset="-127"/>
                          <a:ea typeface="HY헤드라인M" panose="02030600000101010101" pitchFamily="18" charset="-127"/>
                        </a:rPr>
                        <a:t>),</a:t>
                      </a:r>
                      <a:r>
                        <a:rPr lang="ko-KR" altLang="en-US" sz="1400" dirty="0" smtClean="0">
                          <a:latin typeface="HY헤드라인M" panose="02030600000101010101" pitchFamily="18" charset="-127"/>
                          <a:ea typeface="HY헤드라인M" panose="02030600000101010101" pitchFamily="18" charset="-127"/>
                        </a:rPr>
                        <a:t> 위해성 저감대책 등 </a:t>
                      </a:r>
                      <a:r>
                        <a:rPr lang="en-US" altLang="ko-KR" sz="1400" dirty="0" smtClean="0">
                          <a:latin typeface="HY헤드라인M" panose="02030600000101010101" pitchFamily="18" charset="-127"/>
                          <a:ea typeface="HY헤드라인M" panose="02030600000101010101" pitchFamily="18" charset="-127"/>
                        </a:rPr>
                        <a:t/>
                      </a:r>
                      <a:br>
                        <a:rPr lang="en-US" altLang="ko-KR" sz="1400" dirty="0" smtClean="0">
                          <a:latin typeface="HY헤드라인M" panose="02030600000101010101" pitchFamily="18" charset="-127"/>
                          <a:ea typeface="HY헤드라인M" panose="02030600000101010101" pitchFamily="18" charset="-127"/>
                        </a:rPr>
                      </a:b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위해성정보</a:t>
                      </a:r>
                      <a:endParaRPr lang="en-US" altLang="ko-KR" sz="140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7. </a:t>
                      </a:r>
                      <a:r>
                        <a:rPr lang="ko-KR" altLang="en-US" sz="1400" dirty="0" smtClean="0">
                          <a:latin typeface="HY헤드라인M" panose="02030600000101010101" pitchFamily="18" charset="-127"/>
                          <a:ea typeface="HY헤드라인M" panose="02030600000101010101" pitchFamily="18" charset="-127"/>
                        </a:rPr>
                        <a:t>유해화학물질이 함유된 경우 함유량</a:t>
                      </a:r>
                      <a:endParaRPr lang="en-US" altLang="ko-KR" sz="140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8. </a:t>
                      </a:r>
                      <a:r>
                        <a:rPr lang="ko-KR" altLang="en-US" sz="1400" dirty="0" smtClean="0">
                          <a:latin typeface="HY헤드라인M" panose="02030600000101010101" pitchFamily="18" charset="-127"/>
                          <a:ea typeface="HY헤드라인M" panose="02030600000101010101" pitchFamily="18" charset="-127"/>
                        </a:rPr>
                        <a:t>취급방법</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화재 등 비상시 대처방법</a:t>
                      </a: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누출 시 </a:t>
                      </a:r>
                      <a:r>
                        <a:rPr lang="en-US" altLang="ko-KR" sz="1400" dirty="0" smtClean="0">
                          <a:latin typeface="HY헤드라인M" panose="02030600000101010101" pitchFamily="18" charset="-127"/>
                          <a:ea typeface="HY헤드라인M" panose="02030600000101010101" pitchFamily="18" charset="-127"/>
                        </a:rPr>
                        <a:t/>
                      </a:r>
                      <a:br>
                        <a:rPr lang="en-US" altLang="ko-KR" sz="1400" dirty="0" smtClean="0">
                          <a:latin typeface="HY헤드라인M" panose="02030600000101010101" pitchFamily="18" charset="-127"/>
                          <a:ea typeface="HY헤드라인M" panose="02030600000101010101" pitchFamily="18" charset="-127"/>
                        </a:rPr>
                      </a:br>
                      <a:r>
                        <a:rPr lang="en-US" altLang="ko-KR" sz="1400" dirty="0" smtClean="0">
                          <a:latin typeface="HY헤드라인M" panose="02030600000101010101" pitchFamily="18" charset="-127"/>
                          <a:ea typeface="HY헤드라인M" panose="02030600000101010101" pitchFamily="18" charset="-127"/>
                        </a:rPr>
                        <a:t>   </a:t>
                      </a:r>
                      <a:r>
                        <a:rPr lang="ko-KR" altLang="en-US" sz="1400" dirty="0" smtClean="0">
                          <a:latin typeface="HY헤드라인M" panose="02030600000101010101" pitchFamily="18" charset="-127"/>
                          <a:ea typeface="HY헤드라인M" panose="02030600000101010101" pitchFamily="18" charset="-127"/>
                        </a:rPr>
                        <a:t>방재요령 보호구 폐기방법 등 안전사용 정보</a:t>
                      </a:r>
                      <a:endParaRPr lang="en-US" altLang="ko-KR" sz="140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9.</a:t>
                      </a:r>
                      <a:r>
                        <a:rPr lang="ko-KR" altLang="en-US" sz="1400" dirty="0" smtClean="0">
                          <a:latin typeface="HY헤드라인M" panose="02030600000101010101" pitchFamily="18" charset="-127"/>
                          <a:ea typeface="HY헤드라인M" panose="02030600000101010101" pitchFamily="18" charset="-127"/>
                        </a:rPr>
                        <a:t>관련 법령에 따른 규제정보</a:t>
                      </a:r>
                      <a:endParaRPr lang="ko-KR" altLang="en-US" sz="1400" dirty="0">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9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화학물질 정보제공</a:t>
            </a:r>
            <a:r>
              <a:rPr kumimoji="0" lang="en-US" altLang="ko-KR" sz="2800" dirty="0">
                <a:solidFill>
                  <a:sysClr val="windowText" lastClr="000000"/>
                </a:solidFill>
                <a:latin typeface="HY헤드라인M" panose="02030600000101010101" pitchFamily="18" charset="-127"/>
                <a:ea typeface="HY헤드라인M" panose="02030600000101010101" pitchFamily="18" charset="-127"/>
              </a:rPr>
              <a:t>_</a:t>
            </a:r>
            <a:r>
              <a:rPr kumimoji="0" lang="ko-KR" altLang="en-US" sz="2800" dirty="0">
                <a:solidFill>
                  <a:sysClr val="windowText" lastClr="000000"/>
                </a:solidFill>
                <a:latin typeface="HY헤드라인M" panose="02030600000101010101" pitchFamily="18" charset="-127"/>
                <a:ea typeface="HY헤드라인M" panose="02030600000101010101" pitchFamily="18" charset="-127"/>
              </a:rPr>
              <a:t>상위자⇒하위자</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법</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29</a:t>
            </a:r>
            <a:r>
              <a:rPr kumimoji="0" lang="ko-KR" altLang="en-US" dirty="0">
                <a:solidFill>
                  <a:sysClr val="windowText" lastClr="000000"/>
                </a:solidFill>
                <a:latin typeface="HY헤드라인M" panose="02030600000101010101" pitchFamily="18" charset="-127"/>
                <a:ea typeface="HY헤드라인M" panose="02030600000101010101" pitchFamily="18" charset="-127"/>
              </a:rPr>
              <a:t>조</a:t>
            </a:r>
            <a:r>
              <a:rPr kumimoji="0" lang="en-US" altLang="ko-KR" dirty="0">
                <a:solidFill>
                  <a:sysClr val="windowText" lastClr="000000"/>
                </a:solidFill>
                <a:latin typeface="HY헤드라인M" panose="02030600000101010101" pitchFamily="18" charset="-127"/>
                <a:ea typeface="HY헤드라인M" panose="02030600000101010101" pitchFamily="18" charset="-127"/>
              </a:rPr>
              <a:t>)</a:t>
            </a:r>
            <a:endParaRPr kumimoji="0" lang="ko-KR" altLang="en-US" sz="1050" dirty="0">
              <a:solidFill>
                <a:sysClr val="windowText" lastClr="000000"/>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0" y="6357938"/>
            <a:ext cx="27146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11620" name="모서리가 둥근 직사각형 10"/>
          <p:cNvSpPr>
            <a:spLocks noChangeArrowheads="1"/>
          </p:cNvSpPr>
          <p:nvPr/>
        </p:nvSpPr>
        <p:spPr bwMode="auto">
          <a:xfrm>
            <a:off x="395288" y="881063"/>
            <a:ext cx="8064500" cy="396875"/>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하위사용자 등의 정보제공 </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규칙</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38~39</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조</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sp>
        <p:nvSpPr>
          <p:cNvPr id="111621" name="모서리가 둥근 직사각형 11"/>
          <p:cNvSpPr>
            <a:spLocks noChangeArrowheads="1"/>
          </p:cNvSpPr>
          <p:nvPr/>
        </p:nvSpPr>
        <p:spPr bwMode="auto">
          <a:xfrm>
            <a:off x="395288" y="5124450"/>
            <a:ext cx="8064500" cy="398463"/>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화학물질의 정보제공을 위한 통보 </a:t>
            </a:r>
            <a:r>
              <a:rPr lang="en-US" altLang="ko-KR">
                <a:solidFill>
                  <a:srgbClr val="215968"/>
                </a:solidFill>
                <a:latin typeface="HY헤드라인M" pitchFamily="18" charset="-127"/>
                <a:ea typeface="HY헤드라인M" pitchFamily="18" charset="-127"/>
                <a:cs typeface="Arial" pitchFamily="34" charset="0"/>
                <a:sym typeface="맑은 고딕" pitchFamily="50" charset="-127"/>
              </a:rPr>
              <a:t>- </a:t>
            </a: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국립환경과학원 </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법</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31</a:t>
            </a:r>
            <a:r>
              <a:rPr lang="ko-KR" altLang="en-US" sz="1200">
                <a:solidFill>
                  <a:srgbClr val="215968"/>
                </a:solidFill>
                <a:latin typeface="HY헤드라인M" pitchFamily="18" charset="-127"/>
                <a:ea typeface="HY헤드라인M" pitchFamily="18" charset="-127"/>
                <a:cs typeface="Arial" pitchFamily="34" charset="0"/>
                <a:sym typeface="맑은 고딕" pitchFamily="50" charset="-127"/>
              </a:rPr>
              <a:t>조</a:t>
            </a:r>
            <a:r>
              <a:rPr lang="en-US" altLang="ko-KR" sz="1200">
                <a:solidFill>
                  <a:srgbClr val="215968"/>
                </a:solidFill>
                <a:latin typeface="HY헤드라인M" pitchFamily="18" charset="-127"/>
                <a:ea typeface="HY헤드라인M" pitchFamily="18" charset="-127"/>
                <a:cs typeface="Arial" pitchFamily="34" charset="0"/>
                <a:sym typeface="맑은 고딕" pitchFamily="50" charset="-127"/>
              </a:rPr>
              <a:t>)</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graphicFrame>
        <p:nvGraphicFramePr>
          <p:cNvPr id="20" name="Group 4"/>
          <p:cNvGraphicFramePr>
            <a:graphicFrameLocks noGrp="1"/>
          </p:cNvGraphicFramePr>
          <p:nvPr/>
        </p:nvGraphicFramePr>
        <p:xfrm>
          <a:off x="550863" y="2792413"/>
          <a:ext cx="7920879" cy="2217420"/>
        </p:xfrm>
        <a:graphic>
          <a:graphicData uri="http://schemas.openxmlformats.org/drawingml/2006/table">
            <a:tbl>
              <a:tblPr/>
              <a:tblGrid>
                <a:gridCol w="351680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3828008">
                  <a:extLst>
                    <a:ext uri="{9D8B030D-6E8A-4147-A177-3AD203B41FA5}">
                      <a16:colId xmlns:a16="http://schemas.microsoft.com/office/drawing/2014/main" val="20002"/>
                    </a:ext>
                  </a:extLst>
                </a:gridCol>
              </a:tblGrid>
              <a:tr h="381738">
                <a:tc>
                  <a:txBody>
                    <a:bodyPr/>
                    <a:lstStyle/>
                    <a:p>
                      <a:pPr marL="0" indent="0" algn="ctr">
                        <a:lnSpc>
                          <a:spcPct val="100000"/>
                        </a:lnSpc>
                        <a:spcAft>
                          <a:spcPts val="300"/>
                        </a:spcAft>
                        <a:buNone/>
                      </a:pPr>
                      <a:r>
                        <a:rPr kumimoji="0" lang="ko-KR" altLang="en-US"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화학물질 또는 혼합물의 </a:t>
                      </a:r>
                      <a:endParaRPr kumimoji="0" lang="en-US" altLang="ko-KR"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endParaRPr>
                    </a:p>
                    <a:p>
                      <a:pPr marL="0" indent="0" algn="ctr">
                        <a:lnSpc>
                          <a:spcPct val="100000"/>
                        </a:lnSpc>
                        <a:spcAft>
                          <a:spcPts val="300"/>
                        </a:spcAft>
                        <a:buNone/>
                      </a:pPr>
                      <a:r>
                        <a:rPr kumimoji="0" lang="ko-KR" altLang="en-US"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하위사용자 및 판매자 </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indent="0" algn="ctr">
                        <a:lnSpc>
                          <a:spcPct val="100000"/>
                        </a:lnSpc>
                        <a:spcAft>
                          <a:spcPts val="300"/>
                        </a:spcAft>
                        <a:buNone/>
                      </a:pPr>
                      <a:r>
                        <a:rPr lang="en-US" altLang="ko-KR" sz="2800" baseline="0" dirty="0" smtClean="0">
                          <a:latin typeface="맑은 고딕"/>
                          <a:ea typeface="맑은 고딕"/>
                        </a:rPr>
                        <a:t>⇔</a:t>
                      </a:r>
                      <a:endParaRPr lang="en-US" altLang="ko-KR" sz="1100" baseline="0" dirty="0" smtClean="0">
                        <a:latin typeface="HY헤드라인M" panose="02030600000101010101" pitchFamily="18" charset="-127"/>
                        <a:ea typeface="HY헤드라인M" panose="02030600000101010101" pitchFamily="18" charset="-127"/>
                      </a:endParaRPr>
                    </a:p>
                  </a:txBody>
                  <a:tcPr marL="32400" marR="32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300"/>
                        </a:spcAft>
                        <a:buClrTx/>
                        <a:buSzTx/>
                        <a:buFontTx/>
                        <a:buNone/>
                        <a:tabLst/>
                        <a:defRPr/>
                      </a:pPr>
                      <a:r>
                        <a:rPr kumimoji="0" lang="ko-KR" altLang="en-US"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보고 및 등록을 이행하고자 하는 </a:t>
                      </a:r>
                      <a:r>
                        <a:rPr kumimoji="0" lang="en-US" altLang="ko-KR"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
                      </a:r>
                      <a:br>
                        <a:rPr kumimoji="0" lang="en-US" altLang="ko-KR"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br>
                      <a:r>
                        <a:rPr kumimoji="0" lang="ko-KR" altLang="en-US"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해당 화학물질</a:t>
                      </a:r>
                      <a:r>
                        <a:rPr kumimoji="0" lang="en-US" altLang="ko-KR"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a:t>
                      </a:r>
                      <a:r>
                        <a:rPr kumimoji="0" lang="ko-KR" altLang="en-US"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혼합물의 제조</a:t>
                      </a:r>
                      <a:r>
                        <a:rPr kumimoji="0" lang="en-US" altLang="ko-KR" sz="15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a:t>
                      </a:r>
                      <a:r>
                        <a:rPr kumimoji="0" lang="ko-KR" altLang="en-US" sz="1500" b="0" i="0" u="none" strike="noStrike" kern="1200" cap="none" spc="0" normalizeH="0" baseline="0" noProof="0" dirty="0" err="1"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rPr>
                        <a:t>수입자</a:t>
                      </a:r>
                      <a:endPar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cs typeface="Arial" pitchFamily="34" charset="0"/>
                        <a:sym typeface="맑은 고딕" pitchFamily="50" charset="-127"/>
                      </a:endParaRPr>
                    </a:p>
                  </a:txBody>
                  <a:tcPr marL="32400" marR="32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64940">
                <a:tc>
                  <a:txBody>
                    <a:bodyPr/>
                    <a:lstStyle/>
                    <a:p>
                      <a:pPr marL="0" indent="0">
                        <a:lnSpc>
                          <a:spcPct val="100000"/>
                        </a:lnSpc>
                        <a:spcAft>
                          <a:spcPts val="300"/>
                        </a:spcAft>
                        <a:buNone/>
                      </a:pPr>
                      <a:r>
                        <a:rPr lang="en-US" altLang="ko-KR" sz="1400" dirty="0" smtClean="0">
                          <a:latin typeface="HY헤드라인M" panose="02030600000101010101" pitchFamily="18" charset="-127"/>
                          <a:ea typeface="HY헤드라인M" panose="02030600000101010101" pitchFamily="18" charset="-127"/>
                        </a:rPr>
                        <a:t>1. </a:t>
                      </a:r>
                      <a:r>
                        <a:rPr lang="ko-KR" altLang="en-US" sz="1400" dirty="0" smtClean="0">
                          <a:latin typeface="HY헤드라인M" panose="02030600000101010101" pitchFamily="18" charset="-127"/>
                          <a:ea typeface="HY헤드라인M" panose="02030600000101010101" pitchFamily="18" charset="-127"/>
                        </a:rPr>
                        <a:t>하위사용자</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판매자 상호 또는 성명</a:t>
                      </a:r>
                      <a:endParaRPr lang="en-US" altLang="ko-KR" sz="1400" baseline="0" dirty="0" smtClean="0">
                        <a:latin typeface="HY헤드라인M" panose="02030600000101010101" pitchFamily="18" charset="-127"/>
                        <a:ea typeface="HY헤드라인M" panose="02030600000101010101" pitchFamily="18" charset="-127"/>
                      </a:endParaRPr>
                    </a:p>
                    <a:p>
                      <a:pPr marL="0" indent="0">
                        <a:lnSpc>
                          <a:spcPct val="100000"/>
                        </a:lnSpc>
                        <a:spcAft>
                          <a:spcPts val="300"/>
                        </a:spcAft>
                        <a:buNone/>
                      </a:pPr>
                      <a:r>
                        <a:rPr lang="en-US" altLang="ko-KR" sz="1400" baseline="0" dirty="0" smtClean="0">
                          <a:latin typeface="HY헤드라인M" panose="02030600000101010101" pitchFamily="18" charset="-127"/>
                          <a:ea typeface="HY헤드라인M" panose="02030600000101010101" pitchFamily="18" charset="-127"/>
                        </a:rPr>
                        <a:t>2. </a:t>
                      </a:r>
                      <a:r>
                        <a:rPr lang="ko-KR" altLang="en-US" sz="1400" baseline="0" dirty="0" err="1" smtClean="0">
                          <a:latin typeface="HY헤드라인M" panose="02030600000101010101" pitchFamily="18" charset="-127"/>
                          <a:ea typeface="HY헤드라인M" panose="02030600000101010101" pitchFamily="18" charset="-127"/>
                        </a:rPr>
                        <a:t>화학물질명</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err="1" smtClean="0">
                          <a:latin typeface="HY헤드라인M" panose="02030600000101010101" pitchFamily="18" charset="-127"/>
                          <a:ea typeface="HY헤드라인M" panose="02030600000101010101" pitchFamily="18" charset="-127"/>
                        </a:rPr>
                        <a:t>총칭명</a:t>
                      </a:r>
                      <a:r>
                        <a:rPr lang="en-US" altLang="ko-KR" sz="1400" baseline="0" dirty="0" smtClean="0">
                          <a:latin typeface="HY헤드라인M" panose="02030600000101010101" pitchFamily="18" charset="-127"/>
                          <a:ea typeface="HY헤드라인M" panose="02030600000101010101" pitchFamily="18" charset="-127"/>
                        </a:rPr>
                        <a:t>) </a:t>
                      </a:r>
                      <a:r>
                        <a:rPr lang="ko-KR" altLang="en-US" sz="1400" baseline="0" dirty="0" smtClean="0">
                          <a:latin typeface="HY헤드라인M" panose="02030600000101010101" pitchFamily="18" charset="-127"/>
                          <a:ea typeface="HY헤드라인M" panose="02030600000101010101" pitchFamily="18" charset="-127"/>
                        </a:rPr>
                        <a:t>및 상품명</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3. </a:t>
                      </a:r>
                      <a:r>
                        <a:rPr lang="ko-KR" altLang="en-US" sz="1400" baseline="0" dirty="0" smtClean="0">
                          <a:latin typeface="HY헤드라인M" panose="02030600000101010101" pitchFamily="18" charset="-127"/>
                          <a:ea typeface="HY헤드라인M" panose="02030600000101010101" pitchFamily="18" charset="-127"/>
                        </a:rPr>
                        <a:t>사용량</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판매량 </a:t>
                      </a:r>
                      <a:r>
                        <a:rPr lang="en-US" altLang="ko-KR" sz="1400" baseline="0" dirty="0" smtClean="0">
                          <a:latin typeface="HY헤드라인M" panose="02030600000101010101" pitchFamily="18" charset="-127"/>
                          <a:ea typeface="HY헤드라인M" panose="02030600000101010101" pitchFamily="18" charset="-127"/>
                        </a:rPr>
                        <a:t>(</a:t>
                      </a:r>
                      <a:r>
                        <a:rPr lang="ko-KR" altLang="en-US" sz="1400" baseline="0" dirty="0" smtClean="0">
                          <a:latin typeface="HY헤드라인M" panose="02030600000101010101" pitchFamily="18" charset="-127"/>
                          <a:ea typeface="HY헤드라인M" panose="02030600000101010101" pitchFamily="18" charset="-127"/>
                        </a:rPr>
                        <a:t>생략가능</a:t>
                      </a:r>
                      <a:r>
                        <a:rPr lang="en-US" altLang="ko-KR" sz="1400" baseline="0" dirty="0" smtClean="0">
                          <a:latin typeface="HY헤드라인M" panose="02030600000101010101" pitchFamily="18" charset="-127"/>
                          <a:ea typeface="HY헤드라인M" panose="02030600000101010101" pitchFamily="18" charset="-127"/>
                        </a:rPr>
                        <a:t>)</a:t>
                      </a:r>
                      <a:r>
                        <a:rPr lang="en-US" altLang="ko-KR" sz="1400" dirty="0" smtClean="0">
                          <a:latin typeface="HY헤드라인M" panose="02030600000101010101" pitchFamily="18" charset="-127"/>
                          <a:ea typeface="HY헤드라인M" panose="02030600000101010101" pitchFamily="18" charset="-127"/>
                        </a:rPr>
                        <a:t> </a:t>
                      </a:r>
                    </a:p>
                    <a:p>
                      <a:pPr>
                        <a:lnSpc>
                          <a:spcPct val="100000"/>
                        </a:lnSpc>
                        <a:spcAft>
                          <a:spcPts val="300"/>
                        </a:spcAft>
                      </a:pPr>
                      <a:r>
                        <a:rPr lang="en-US" altLang="ko-KR" sz="1400" dirty="0" smtClean="0">
                          <a:latin typeface="HY헤드라인M" panose="02030600000101010101" pitchFamily="18" charset="-127"/>
                          <a:ea typeface="HY헤드라인M" panose="02030600000101010101" pitchFamily="18" charset="-127"/>
                        </a:rPr>
                        <a:t>4.</a:t>
                      </a:r>
                      <a:r>
                        <a:rPr lang="ko-KR" altLang="en-US" sz="1400" baseline="0" dirty="0" smtClean="0">
                          <a:latin typeface="HY헤드라인M" panose="02030600000101010101" pitchFamily="18" charset="-127"/>
                          <a:ea typeface="HY헤드라인M" panose="02030600000101010101" pitchFamily="18" charset="-127"/>
                        </a:rPr>
                        <a:t> 구체적 사용용도</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5. </a:t>
                      </a:r>
                      <a:r>
                        <a:rPr lang="ko-KR" altLang="en-US" sz="1400" baseline="0" dirty="0" smtClean="0">
                          <a:latin typeface="HY헤드라인M" panose="02030600000101010101" pitchFamily="18" charset="-127"/>
                          <a:ea typeface="HY헤드라인M" panose="02030600000101010101" pitchFamily="18" charset="-127"/>
                        </a:rPr>
                        <a:t>노출정보</a:t>
                      </a:r>
                      <a:endParaRPr lang="en-US" altLang="ko-KR" sz="1400" baseline="0" dirty="0" smtClean="0">
                        <a:latin typeface="HY헤드라인M" panose="02030600000101010101" pitchFamily="18" charset="-127"/>
                        <a:ea typeface="HY헤드라인M" panose="02030600000101010101" pitchFamily="18" charset="-127"/>
                      </a:endParaRPr>
                    </a:p>
                    <a:p>
                      <a:pPr>
                        <a:lnSpc>
                          <a:spcPct val="100000"/>
                        </a:lnSpc>
                        <a:spcAft>
                          <a:spcPts val="300"/>
                        </a:spcAft>
                      </a:pPr>
                      <a:r>
                        <a:rPr lang="en-US" altLang="ko-KR" sz="1400" baseline="0" dirty="0" smtClean="0">
                          <a:latin typeface="HY헤드라인M" panose="02030600000101010101" pitchFamily="18" charset="-127"/>
                          <a:ea typeface="HY헤드라인M" panose="02030600000101010101" pitchFamily="18" charset="-127"/>
                        </a:rPr>
                        <a:t>6. </a:t>
                      </a:r>
                      <a:r>
                        <a:rPr lang="ko-KR" altLang="en-US" sz="1400" baseline="0" dirty="0" smtClean="0">
                          <a:latin typeface="HY헤드라인M" panose="02030600000101010101" pitchFamily="18" charset="-127"/>
                          <a:ea typeface="HY헤드라인M" panose="02030600000101010101" pitchFamily="18" charset="-127"/>
                        </a:rPr>
                        <a:t>안전사용을 위해 조치한 정보</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latinLnBrk="1"/>
                      <a:endParaRPr lang="ko-KR" altLang="en-US"/>
                    </a:p>
                  </a:txBody>
                  <a:tcPr/>
                </a:tc>
                <a:tc>
                  <a:txBody>
                    <a:bodyPr/>
                    <a:lstStyle/>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1.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제조</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a:t>
                      </a:r>
                      <a:r>
                        <a:rPr kumimoji="0" lang="ko-KR" altLang="en-US" sz="1400" b="0" i="0" u="none" strike="noStrike" kern="1200" cap="none" spc="0" normalizeH="0" baseline="0" noProof="0" dirty="0" err="1" smtClean="0">
                          <a:ln>
                            <a:noFill/>
                          </a:ln>
                          <a:solidFill>
                            <a:prstClr val="black"/>
                          </a:solidFill>
                          <a:effectLst/>
                          <a:uLnTx/>
                          <a:uFillTx/>
                          <a:latin typeface="HY헤드라인M" panose="02030600000101010101" pitchFamily="18" charset="-127"/>
                          <a:ea typeface="HY헤드라인M" panose="02030600000101010101" pitchFamily="18" charset="-127"/>
                        </a:rPr>
                        <a:t>수입자</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상호 또는 성명</a:t>
                      </a:r>
                      <a:endPar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endParaRPr>
                    </a:p>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2. </a:t>
                      </a:r>
                      <a:r>
                        <a:rPr kumimoji="0" lang="ko-KR" altLang="en-US" sz="1400" b="0" i="0" u="none" strike="noStrike" kern="1200" cap="none" spc="0" normalizeH="0" baseline="0" noProof="0" dirty="0" err="1" smtClean="0">
                          <a:ln>
                            <a:noFill/>
                          </a:ln>
                          <a:solidFill>
                            <a:prstClr val="black"/>
                          </a:solidFill>
                          <a:effectLst/>
                          <a:uLnTx/>
                          <a:uFillTx/>
                          <a:latin typeface="HY헤드라인M" panose="02030600000101010101" pitchFamily="18" charset="-127"/>
                          <a:ea typeface="HY헤드라인M" panose="02030600000101010101" pitchFamily="18" charset="-127"/>
                        </a:rPr>
                        <a:t>화학물질명</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a:t>
                      </a:r>
                      <a:r>
                        <a:rPr kumimoji="0" lang="ko-KR" altLang="en-US" sz="1400" b="0" i="0" u="none" strike="noStrike" kern="1200" cap="none" spc="0" normalizeH="0" baseline="0" noProof="0" dirty="0" err="1" smtClean="0">
                          <a:ln>
                            <a:noFill/>
                          </a:ln>
                          <a:solidFill>
                            <a:prstClr val="black"/>
                          </a:solidFill>
                          <a:effectLst/>
                          <a:uLnTx/>
                          <a:uFillTx/>
                          <a:latin typeface="HY헤드라인M" panose="02030600000101010101" pitchFamily="18" charset="-127"/>
                          <a:ea typeface="HY헤드라인M" panose="02030600000101010101" pitchFamily="18" charset="-127"/>
                        </a:rPr>
                        <a:t>총칭명</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및 상품명</a:t>
                      </a:r>
                      <a:endPar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endParaRPr>
                    </a:p>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3.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제조량</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수입량 </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생략가능</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a:t>
                      </a:r>
                    </a:p>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4.</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사용 가능한 용도 또는 사용상의 제한용도</a:t>
                      </a:r>
                      <a:endPar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endParaRPr>
                    </a:p>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5.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취급방법</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a:t>
                      </a:r>
                      <a:r>
                        <a:rPr kumimoji="0" lang="ko-KR" altLang="en-US" sz="1400" b="0" i="0" u="none" strike="noStrike" kern="1200" cap="none" spc="0" normalizeH="0" baseline="0" noProof="0" dirty="0" err="1" smtClean="0">
                          <a:ln>
                            <a:noFill/>
                          </a:ln>
                          <a:solidFill>
                            <a:prstClr val="black"/>
                          </a:solidFill>
                          <a:effectLst/>
                          <a:uLnTx/>
                          <a:uFillTx/>
                          <a:latin typeface="HY헤드라인M" panose="02030600000101010101" pitchFamily="18" charset="-127"/>
                          <a:ea typeface="HY헤드라인M" panose="02030600000101010101" pitchFamily="18" charset="-127"/>
                        </a:rPr>
                        <a:t>화재시</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대처방법</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등 안전사용 정보</a:t>
                      </a:r>
                      <a:endPar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endParaRPr>
                    </a:p>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6.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물리</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화학적 특성</a:t>
                      </a: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유해성정보</a:t>
                      </a:r>
                      <a:endPar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endParaRPr>
                    </a:p>
                    <a:p>
                      <a:pPr marL="0" marR="0" lvl="0" indent="0" algn="l" defTabSz="914400" rtl="0" eaLnBrk="1" fontAlgn="auto" latinLnBrk="1" hangingPunct="1">
                        <a:lnSpc>
                          <a:spcPct val="100000"/>
                        </a:lnSpc>
                        <a:spcBef>
                          <a:spcPts val="0"/>
                        </a:spcBef>
                        <a:spcAft>
                          <a:spcPts val="30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7. </a:t>
                      </a:r>
                      <a:r>
                        <a:rPr kumimoji="0" lang="ko-KR" altLang="en-US" sz="1400" b="0" i="0" u="none" strike="noStrike" kern="1200" cap="none" spc="0" normalizeH="0" baseline="0" noProof="0" dirty="0" smtClean="0">
                          <a:ln>
                            <a:noFill/>
                          </a:ln>
                          <a:solidFill>
                            <a:prstClr val="black"/>
                          </a:solidFill>
                          <a:effectLst/>
                          <a:uLnTx/>
                          <a:uFillTx/>
                          <a:latin typeface="HY헤드라인M" panose="02030600000101010101" pitchFamily="18" charset="-127"/>
                          <a:ea typeface="HY헤드라인M" panose="02030600000101010101" pitchFamily="18" charset="-127"/>
                        </a:rPr>
                        <a:t>관련법령에 따른 규제정보</a:t>
                      </a:r>
                      <a:endParaRPr lang="en-US" altLang="ko-KR" sz="1400" baseline="0" dirty="0" smtClean="0">
                        <a:latin typeface="HY헤드라인M" panose="02030600000101010101" pitchFamily="18" charset="-127"/>
                        <a:ea typeface="HY헤드라인M" panose="02030600000101010101" pitchFamily="18" charset="-127"/>
                      </a:endParaRPr>
                    </a:p>
                  </a:txBody>
                  <a:tcPr marL="32400" marR="324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1638" name="모서리가 둥근 직사각형 20"/>
          <p:cNvSpPr>
            <a:spLocks noChangeArrowheads="1"/>
          </p:cNvSpPr>
          <p:nvPr/>
        </p:nvSpPr>
        <p:spPr bwMode="auto">
          <a:xfrm>
            <a:off x="395288" y="1204913"/>
            <a:ext cx="8280400" cy="1050925"/>
          </a:xfrm>
          <a:prstGeom prst="roundRect">
            <a:avLst>
              <a:gd name="adj" fmla="val 0"/>
            </a:avLst>
          </a:prstGeom>
          <a:noFill/>
          <a:ln w="9525">
            <a:noFill/>
            <a:round/>
            <a:headEnd/>
            <a:tailEnd/>
          </a:ln>
        </p:spPr>
        <p:txBody>
          <a:bodyPr/>
          <a:lstStyle/>
          <a:p>
            <a:pPr marL="503238" indent="-215900" defTabSz="1042988" eaLnBrk="0" hangingPunct="0">
              <a:lnSpc>
                <a:spcPct val="130000"/>
              </a:lnSpc>
              <a:spcAft>
                <a:spcPts val="600"/>
              </a:spcAft>
              <a:buClr>
                <a:srgbClr val="161645"/>
              </a:buClr>
              <a:buSzPct val="85000"/>
              <a:buFont typeface="Arial" pitchFamily="34" charset="0"/>
              <a:buChar char="•"/>
            </a:pP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제공시기</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상대방이 요청한 날로부터 </a:t>
            </a:r>
            <a:r>
              <a:rPr lang="en-US" altLang="ko-KR" sz="1600">
                <a:latin typeface="HY헤드라인M" pitchFamily="18" charset="-127"/>
                <a:ea typeface="HY헤드라인M" pitchFamily="18" charset="-127"/>
                <a:cs typeface="Arial" pitchFamily="34" charset="0"/>
                <a:sym typeface="맑은 고딕" pitchFamily="50" charset="-127"/>
              </a:rPr>
              <a:t>1</a:t>
            </a:r>
            <a:r>
              <a:rPr lang="ko-KR" altLang="en-US" sz="1600">
                <a:latin typeface="HY헤드라인M" pitchFamily="18" charset="-127"/>
                <a:ea typeface="HY헤드라인M" pitchFamily="18" charset="-127"/>
                <a:cs typeface="Arial" pitchFamily="34" charset="0"/>
                <a:sym typeface="맑은 고딕" pitchFamily="50" charset="-127"/>
              </a:rPr>
              <a:t>개월 이내</a:t>
            </a:r>
            <a:endParaRPr lang="en-US" altLang="ko-KR" sz="16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구성성분</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함유량이 영업비밀에 해당한다고 인정되는 사항은 정보에 포함되지 않음</a:t>
            </a:r>
            <a:r>
              <a:rPr lang="en-US" altLang="ko-KR" sz="1600">
                <a:latin typeface="HY헤드라인M" pitchFamily="18" charset="-127"/>
                <a:ea typeface="HY헤드라인M" pitchFamily="18" charset="-127"/>
                <a:cs typeface="Arial" pitchFamily="34" charset="0"/>
                <a:sym typeface="맑은 고딕" pitchFamily="50" charset="-127"/>
              </a:rPr>
              <a:t/>
            </a:r>
            <a:br>
              <a:rPr lang="en-US" altLang="ko-KR" sz="1600">
                <a:latin typeface="HY헤드라인M" pitchFamily="18" charset="-127"/>
                <a:ea typeface="HY헤드라인M" pitchFamily="18" charset="-127"/>
                <a:cs typeface="Arial" pitchFamily="34" charset="0"/>
                <a:sym typeface="맑은 고딕" pitchFamily="50" charset="-127"/>
              </a:rPr>
            </a:br>
            <a:r>
              <a:rPr lang="ko-KR" altLang="en-US" sz="1600">
                <a:latin typeface="HY헤드라인M" pitchFamily="18" charset="-127"/>
                <a:ea typeface="HY헤드라인M" pitchFamily="18" charset="-127"/>
                <a:cs typeface="Arial" pitchFamily="34" charset="0"/>
                <a:sym typeface="맑은 고딕" pitchFamily="50" charset="-127"/>
              </a:rPr>
              <a:t>단</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유해화학물질인 경우 제외</a:t>
            </a:r>
            <a:endParaRPr lang="en-US" altLang="ko-KR" sz="16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400">
              <a:latin typeface="HY헤드라인M" pitchFamily="18" charset="-127"/>
              <a:ea typeface="HY헤드라인M" pitchFamily="18" charset="-127"/>
              <a:cs typeface="Arial" pitchFamily="34" charset="0"/>
              <a:sym typeface="맑은 고딕" pitchFamily="50" charset="-127"/>
            </a:endParaRPr>
          </a:p>
        </p:txBody>
      </p:sp>
      <p:sp>
        <p:nvSpPr>
          <p:cNvPr id="111639" name="모서리가 둥근 직사각형 21"/>
          <p:cNvSpPr>
            <a:spLocks noChangeArrowheads="1"/>
          </p:cNvSpPr>
          <p:nvPr/>
        </p:nvSpPr>
        <p:spPr bwMode="auto">
          <a:xfrm>
            <a:off x="395288" y="2363788"/>
            <a:ext cx="8064500" cy="360362"/>
          </a:xfrm>
          <a:prstGeom prst="roundRect">
            <a:avLst>
              <a:gd name="adj" fmla="val 0"/>
            </a:avLst>
          </a:prstGeom>
          <a:noFill/>
          <a:ln w="9525">
            <a:noFill/>
            <a:round/>
            <a:headEnd/>
            <a:tailEnd/>
          </a:ln>
        </p:spPr>
        <p:txBody>
          <a:bodyPr anchor="ctr">
            <a:spAutoFit/>
          </a:bodyPr>
          <a:lstStyle/>
          <a:p>
            <a:pPr marL="285750" indent="-285750" algn="just" defTabSz="1042988" eaLnBrk="0" hangingPunct="0">
              <a:lnSpc>
                <a:spcPct val="110000"/>
              </a:lnSpc>
              <a:buSzPct val="85000"/>
              <a:buFont typeface="Wingdings" pitchFamily="2" charset="2"/>
              <a:buChar char="v"/>
            </a:pPr>
            <a:r>
              <a:rPr lang="ko-KR" altLang="en-US">
                <a:solidFill>
                  <a:srgbClr val="215968"/>
                </a:solidFill>
                <a:latin typeface="HY헤드라인M" pitchFamily="18" charset="-127"/>
                <a:ea typeface="HY헤드라인M" pitchFamily="18" charset="-127"/>
                <a:cs typeface="Arial" pitchFamily="34" charset="0"/>
                <a:sym typeface="맑은 고딕" pitchFamily="50" charset="-127"/>
              </a:rPr>
              <a:t>정보제공 내용</a:t>
            </a:r>
            <a:endParaRPr lang="en-US" altLang="ko-KR" sz="1000">
              <a:solidFill>
                <a:srgbClr val="215968"/>
              </a:solidFill>
              <a:latin typeface="HY헤드라인M" pitchFamily="18" charset="-127"/>
              <a:ea typeface="HY헤드라인M" pitchFamily="18" charset="-127"/>
              <a:cs typeface="Arial" pitchFamily="34" charset="0"/>
              <a:sym typeface="맑은 고딕" pitchFamily="50" charset="-127"/>
            </a:endParaRPr>
          </a:p>
        </p:txBody>
      </p:sp>
      <p:sp>
        <p:nvSpPr>
          <p:cNvPr id="111640" name="모서리가 둥근 직사각형 22"/>
          <p:cNvSpPr>
            <a:spLocks noChangeArrowheads="1"/>
          </p:cNvSpPr>
          <p:nvPr/>
        </p:nvSpPr>
        <p:spPr bwMode="auto">
          <a:xfrm>
            <a:off x="395288" y="5445125"/>
            <a:ext cx="8280400" cy="1052513"/>
          </a:xfrm>
          <a:prstGeom prst="roundRect">
            <a:avLst>
              <a:gd name="adj" fmla="val 0"/>
            </a:avLst>
          </a:prstGeom>
          <a:noFill/>
          <a:ln w="9525">
            <a:noFill/>
            <a:round/>
            <a:headEnd/>
            <a:tailEnd/>
          </a:ln>
        </p:spPr>
        <p:txBody>
          <a:bodyPr/>
          <a:lstStyle/>
          <a:p>
            <a:pPr marL="503238" indent="-215900" defTabSz="1042988" eaLnBrk="0" hangingPunct="0">
              <a:lnSpc>
                <a:spcPct val="130000"/>
              </a:lnSpc>
              <a:spcAft>
                <a:spcPts val="600"/>
              </a:spcAft>
              <a:buClr>
                <a:srgbClr val="161645"/>
              </a:buClr>
              <a:buSzPct val="85000"/>
              <a:buFont typeface="Arial" pitchFamily="34" charset="0"/>
              <a:buChar char="•"/>
            </a:pPr>
            <a:r>
              <a:rPr lang="ko-KR" altLang="en-US" sz="1600">
                <a:latin typeface="HY헤드라인M" pitchFamily="18" charset="-127"/>
                <a:ea typeface="HY헤드라인M" pitchFamily="18" charset="-127"/>
                <a:cs typeface="Arial" pitchFamily="34" charset="0"/>
                <a:sym typeface="맑은 고딕" pitchFamily="50" charset="-127"/>
              </a:rPr>
              <a:t>정보제공</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하위사용자 등의 정보제공이 원활하게 이루어지도록 유해성심사</a:t>
            </a:r>
            <a:r>
              <a:rPr lang="en-US" altLang="ko-KR" sz="1600">
                <a:latin typeface="HY헤드라인M" pitchFamily="18" charset="-127"/>
                <a:ea typeface="HY헤드라인M" pitchFamily="18" charset="-127"/>
                <a:cs typeface="Arial" pitchFamily="34" charset="0"/>
                <a:sym typeface="맑은 고딕" pitchFamily="50" charset="-127"/>
              </a:rPr>
              <a:t>, </a:t>
            </a:r>
            <a:r>
              <a:rPr lang="ko-KR" altLang="en-US" sz="1600">
                <a:latin typeface="HY헤드라인M" pitchFamily="18" charset="-127"/>
                <a:ea typeface="HY헤드라인M" pitchFamily="18" charset="-127"/>
                <a:cs typeface="Arial" pitchFamily="34" charset="0"/>
                <a:sym typeface="맑은 고딕" pitchFamily="50" charset="-127"/>
              </a:rPr>
              <a:t>위해성평가 결과 새로운 정보가 확인되거나 유해화학물질로 지정</a:t>
            </a:r>
            <a:r>
              <a:rPr lang="en-US" altLang="ko-KR" sz="1600">
                <a:latin typeface="HY헤드라인M" pitchFamily="18" charset="-127"/>
                <a:ea typeface="HY헤드라인M" pitchFamily="18" charset="-127"/>
                <a:cs typeface="Arial" pitchFamily="34" charset="0"/>
                <a:sym typeface="맑은 고딕" pitchFamily="50" charset="-127"/>
              </a:rPr>
              <a:t>·</a:t>
            </a:r>
            <a:r>
              <a:rPr lang="ko-KR" altLang="en-US" sz="1600">
                <a:latin typeface="HY헤드라인M" pitchFamily="18" charset="-127"/>
                <a:ea typeface="HY헤드라인M" pitchFamily="18" charset="-127"/>
                <a:cs typeface="Arial" pitchFamily="34" charset="0"/>
                <a:sym typeface="맑은 고딕" pitchFamily="50" charset="-127"/>
              </a:rPr>
              <a:t>변경되는 경우 등록자 및 유해화학물질 함유제품 신고자에게 통지해야 함  </a:t>
            </a:r>
            <a:endParaRPr lang="en-US" altLang="ko-KR" sz="16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600">
              <a:latin typeface="HY헤드라인M" pitchFamily="18" charset="-127"/>
              <a:ea typeface="HY헤드라인M" pitchFamily="18" charset="-127"/>
              <a:cs typeface="Arial" pitchFamily="34" charset="0"/>
              <a:sym typeface="맑은 고딕" pitchFamily="50" charset="-127"/>
            </a:endParaRPr>
          </a:p>
          <a:p>
            <a:pPr marL="503238" indent="-215900" defTabSz="1042988" eaLnBrk="0" hangingPunct="0">
              <a:lnSpc>
                <a:spcPct val="130000"/>
              </a:lnSpc>
              <a:spcAft>
                <a:spcPts val="600"/>
              </a:spcAft>
              <a:buClr>
                <a:srgbClr val="161645"/>
              </a:buClr>
              <a:buSzPct val="85000"/>
              <a:buFont typeface="Arial" pitchFamily="34" charset="0"/>
              <a:buChar char="•"/>
            </a:pPr>
            <a:endParaRPr lang="en-US" altLang="ko-KR" sz="1400">
              <a:latin typeface="HY헤드라인M" pitchFamily="18" charset="-127"/>
              <a:ea typeface="HY헤드라인M" pitchFamily="18" charset="-127"/>
              <a:cs typeface="Arial" pitchFamily="34" charset="0"/>
              <a:sym typeface="맑은 고딕" pitchFamily="50"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6385</TotalTime>
  <Words>13420</Words>
  <Application>Microsoft Office PowerPoint</Application>
  <PresentationFormat>화면 슬라이드 쇼(4:3)</PresentationFormat>
  <Paragraphs>1673</Paragraphs>
  <Slides>113</Slides>
  <Notes>92</Notes>
  <HiddenSlides>0</HiddenSlides>
  <MMClips>0</MMClips>
  <ScaleCrop>false</ScaleCrop>
  <HeadingPairs>
    <vt:vector size="6" baseType="variant">
      <vt:variant>
        <vt:lpstr>사용한 글꼴</vt:lpstr>
      </vt:variant>
      <vt:variant>
        <vt:i4>15</vt:i4>
      </vt:variant>
      <vt:variant>
        <vt:lpstr>테마</vt:lpstr>
      </vt:variant>
      <vt:variant>
        <vt:i4>2</vt:i4>
      </vt:variant>
      <vt:variant>
        <vt:lpstr>슬라이드 제목</vt:lpstr>
      </vt:variant>
      <vt:variant>
        <vt:i4>113</vt:i4>
      </vt:variant>
    </vt:vector>
  </HeadingPairs>
  <TitlesOfParts>
    <vt:vector size="130" baseType="lpstr">
      <vt:lpstr>Gill Sans</vt:lpstr>
      <vt:lpstr>HY견고딕</vt:lpstr>
      <vt:lpstr>HY목각파임B</vt:lpstr>
      <vt:lpstr>HY수평선B</vt:lpstr>
      <vt:lpstr>HY울릉도M</vt:lpstr>
      <vt:lpstr>HY중고딕</vt:lpstr>
      <vt:lpstr>HY헤드라인M</vt:lpstr>
      <vt:lpstr>굴림</vt:lpstr>
      <vt:lpstr>맑은 고딕</vt:lpstr>
      <vt:lpstr>한양중고딕</vt:lpstr>
      <vt:lpstr>함초롬바탕</vt:lpstr>
      <vt:lpstr>휴먼둥근헤드라인</vt:lpstr>
      <vt:lpstr>Arial</vt:lpstr>
      <vt:lpstr>Times New Roman</vt:lpstr>
      <vt:lpstr>Wingdings</vt:lpstr>
      <vt:lpstr>Office 테마</vt:lpstr>
      <vt:lpstr>디자인 사용자 지정</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chor</dc:creator>
  <cp:lastModifiedBy>me</cp:lastModifiedBy>
  <cp:revision>519</cp:revision>
  <cp:lastPrinted>2015-02-23T01:09:33Z</cp:lastPrinted>
  <dcterms:created xsi:type="dcterms:W3CDTF">2013-09-25T00:30:27Z</dcterms:created>
  <dcterms:modified xsi:type="dcterms:W3CDTF">2018-02-26T01:24:00Z</dcterms:modified>
</cp:coreProperties>
</file>