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0" r:id="rId3"/>
    <p:sldId id="266" r:id="rId4"/>
    <p:sldId id="267" r:id="rId5"/>
    <p:sldId id="268" r:id="rId6"/>
    <p:sldId id="262" r:id="rId7"/>
    <p:sldId id="257" r:id="rId8"/>
    <p:sldId id="263" r:id="rId9"/>
    <p:sldId id="259" r:id="rId10"/>
    <p:sldId id="265" r:id="rId11"/>
    <p:sldId id="261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07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28DD-7D9E-4B0A-AD84-B02D88A0A7F0}" type="datetimeFigureOut">
              <a:rPr lang="ko-KR" altLang="en-US" smtClean="0"/>
              <a:pPr/>
              <a:t>2017-10-13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8129-87C0-4BDA-97CA-3CD71953671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35461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28DD-7D9E-4B0A-AD84-B02D88A0A7F0}" type="datetimeFigureOut">
              <a:rPr lang="ko-KR" altLang="en-US" smtClean="0"/>
              <a:pPr/>
              <a:t>2017-10-13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8129-87C0-4BDA-97CA-3CD71953671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7864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28DD-7D9E-4B0A-AD84-B02D88A0A7F0}" type="datetimeFigureOut">
              <a:rPr lang="ko-KR" altLang="en-US" smtClean="0"/>
              <a:pPr/>
              <a:t>2017-10-13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8129-87C0-4BDA-97CA-3CD71953671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3296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28DD-7D9E-4B0A-AD84-B02D88A0A7F0}" type="datetimeFigureOut">
              <a:rPr lang="ko-KR" altLang="en-US" smtClean="0"/>
              <a:pPr/>
              <a:t>2017-10-13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8129-87C0-4BDA-97CA-3CD71953671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767433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28DD-7D9E-4B0A-AD84-B02D88A0A7F0}" type="datetimeFigureOut">
              <a:rPr lang="ko-KR" altLang="en-US" smtClean="0"/>
              <a:pPr/>
              <a:t>2017-10-13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8129-87C0-4BDA-97CA-3CD71953671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0686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28DD-7D9E-4B0A-AD84-B02D88A0A7F0}" type="datetimeFigureOut">
              <a:rPr lang="ko-KR" altLang="en-US" smtClean="0"/>
              <a:pPr/>
              <a:t>2017-10-13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8129-87C0-4BDA-97CA-3CD71953671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431746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28DD-7D9E-4B0A-AD84-B02D88A0A7F0}" type="datetimeFigureOut">
              <a:rPr lang="ko-KR" altLang="en-US" smtClean="0"/>
              <a:pPr/>
              <a:t>2017-10-13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8129-87C0-4BDA-97CA-3CD71953671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925150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28DD-7D9E-4B0A-AD84-B02D88A0A7F0}" type="datetimeFigureOut">
              <a:rPr lang="ko-KR" altLang="en-US" smtClean="0"/>
              <a:pPr/>
              <a:t>2017-10-13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8129-87C0-4BDA-97CA-3CD71953671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223051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28DD-7D9E-4B0A-AD84-B02D88A0A7F0}" type="datetimeFigureOut">
              <a:rPr lang="ko-KR" altLang="en-US" smtClean="0"/>
              <a:pPr/>
              <a:t>2017-10-13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8129-87C0-4BDA-97CA-3CD71953671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39276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28DD-7D9E-4B0A-AD84-B02D88A0A7F0}" type="datetimeFigureOut">
              <a:rPr lang="ko-KR" altLang="en-US" smtClean="0"/>
              <a:pPr/>
              <a:t>2017-10-13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8129-87C0-4BDA-97CA-3CD71953671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485015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28DD-7D9E-4B0A-AD84-B02D88A0A7F0}" type="datetimeFigureOut">
              <a:rPr lang="ko-KR" altLang="en-US" smtClean="0"/>
              <a:pPr/>
              <a:t>2017-10-13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8129-87C0-4BDA-97CA-3CD71953671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45744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028DD-7D9E-4B0A-AD84-B02D88A0A7F0}" type="datetimeFigureOut">
              <a:rPr lang="ko-KR" altLang="en-US" smtClean="0"/>
              <a:pPr/>
              <a:t>2017-10-13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68129-87C0-4BDA-97CA-3CD71953671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77741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edi.nhis.or.k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794519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당뇨 웹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EDI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사용자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매뉴얼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563888" y="5240826"/>
            <a:ext cx="1944216" cy="697632"/>
          </a:xfrm>
        </p:spPr>
        <p:txBody>
          <a:bodyPr>
            <a:normAutofit/>
          </a:bodyPr>
          <a:lstStyle/>
          <a:p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급여관리실</a:t>
            </a: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150106080" descr="EMB00006fbc250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509120"/>
            <a:ext cx="2396699" cy="788541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827584" y="1196752"/>
            <a:ext cx="2549352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smtClean="0"/>
              <a:t>NEW</a:t>
            </a:r>
            <a:r>
              <a:rPr lang="ko-KR" altLang="en-US" dirty="0" smtClean="0"/>
              <a:t>요양기관정보마당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_x127612400" descr="EMB00007774458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928992" cy="66967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251520" y="4149080"/>
            <a:ext cx="867966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891046" y="138037"/>
            <a:ext cx="2880320" cy="1353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/>
          <p:cNvCxnSpPr/>
          <p:nvPr/>
        </p:nvCxnSpPr>
        <p:spPr>
          <a:xfrm flipH="1">
            <a:off x="2843808" y="3950308"/>
            <a:ext cx="145456" cy="1987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71800" y="3645024"/>
            <a:ext cx="5835454" cy="307777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400" b="1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요양비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업소등록 시 신고한 약국 계좌로 자동 설정되어 입력 불필요</a:t>
            </a:r>
            <a:endParaRPr lang="en-US" altLang="ko-KR" sz="14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5085184"/>
            <a:ext cx="8103500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900" dirty="0" smtClean="0"/>
              <a:t>1                </a:t>
            </a:r>
            <a:r>
              <a:rPr lang="ko-KR" altLang="en-US" sz="900" dirty="0" smtClean="0"/>
              <a:t>임시저장</a:t>
            </a:r>
            <a:r>
              <a:rPr lang="en-US" altLang="ko-KR" sz="900" dirty="0" smtClean="0"/>
              <a:t>          </a:t>
            </a:r>
            <a:r>
              <a:rPr lang="ko-KR" altLang="en-US" sz="900" dirty="0" smtClean="0"/>
              <a:t>지급입력</a:t>
            </a:r>
            <a:r>
              <a:rPr lang="en-US" altLang="ko-KR" sz="900" dirty="0" smtClean="0"/>
              <a:t>             OOO         ******-*******          **,***                                                                      2016.08.12</a:t>
            </a:r>
          </a:p>
          <a:p>
            <a:pPr>
              <a:lnSpc>
                <a:spcPct val="130000"/>
              </a:lnSpc>
            </a:pPr>
            <a:r>
              <a:rPr lang="en-US" altLang="ko-KR" sz="900" dirty="0" smtClean="0"/>
              <a:t>2                </a:t>
            </a:r>
            <a:r>
              <a:rPr lang="ko-KR" altLang="en-US" sz="900" dirty="0" smtClean="0"/>
              <a:t>           </a:t>
            </a:r>
            <a:r>
              <a:rPr lang="en-US" altLang="ko-KR" sz="900" dirty="0" smtClean="0"/>
              <a:t>             </a:t>
            </a:r>
            <a:r>
              <a:rPr lang="ko-KR" altLang="en-US" sz="900" dirty="0" smtClean="0"/>
              <a:t>신고</a:t>
            </a:r>
            <a:r>
              <a:rPr lang="en-US" altLang="ko-KR" sz="900" dirty="0" smtClean="0"/>
              <a:t>                OOO         ******-*******          **,***                                                                      2016.08.11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251520" y="4869160"/>
            <a:ext cx="8679666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6"/>
          <p:cNvCxnSpPr/>
          <p:nvPr/>
        </p:nvCxnSpPr>
        <p:spPr>
          <a:xfrm flipH="1" flipV="1">
            <a:off x="1622478" y="5541725"/>
            <a:ext cx="145456" cy="23802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63689" y="5779386"/>
            <a:ext cx="4248472" cy="307777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400" b="1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요양비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당뇨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지급청구서 입력 내역 확인 가능</a:t>
            </a:r>
            <a:endParaRPr lang="en-US" altLang="ko-KR" sz="14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5847892" y="404664"/>
            <a:ext cx="864096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사각형 설명선 19"/>
          <p:cNvSpPr/>
          <p:nvPr/>
        </p:nvSpPr>
        <p:spPr>
          <a:xfrm>
            <a:off x="3419872" y="1124744"/>
            <a:ext cx="3168352" cy="504056"/>
          </a:xfrm>
          <a:prstGeom prst="wedgeRectCallout">
            <a:avLst>
              <a:gd name="adj1" fmla="val 38220"/>
              <a:gd name="adj2" fmla="val -8844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조회버튼 선택 시 </a:t>
            </a:r>
            <a:r>
              <a:rPr lang="en-US" altLang="ko-KR" sz="14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‘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문서조회창</a:t>
            </a:r>
            <a:r>
              <a:rPr lang="en-US" altLang="ko-KR" sz="14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’ </a:t>
            </a:r>
            <a:r>
              <a:rPr lang="ko-KR" altLang="en-US" sz="14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팝업</a:t>
            </a:r>
            <a:endParaRPr lang="en-US" altLang="ko-KR" sz="1400" b="1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algn="ctr"/>
            <a:r>
              <a:rPr lang="en-US" altLang="ko-KR" sz="11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100" b="1" dirty="0" err="1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다음장</a:t>
            </a:r>
            <a:r>
              <a:rPr lang="ko-KR" altLang="en-US" sz="11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설명 참조</a:t>
            </a:r>
            <a:r>
              <a:rPr lang="en-US" altLang="ko-KR" sz="11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)</a:t>
            </a:r>
            <a:endParaRPr lang="ko-KR" altLang="en-US" sz="1100" b="1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397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127614240" descr="EMB00007774458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5397500" cy="5400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419872" y="810834"/>
            <a:ext cx="288032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195736" y="3140968"/>
            <a:ext cx="4680520" cy="307777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400" b="1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요양비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당뇨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지급청구서 입력 자료 </a:t>
            </a:r>
            <a:r>
              <a:rPr lang="ko-KR" altLang="en-US" sz="1400" b="1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일자별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조회 가능</a:t>
            </a:r>
            <a:endParaRPr lang="en-US" altLang="ko-KR" sz="14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703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27612720" descr="EMB0000777445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9001000" cy="66967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타원 2"/>
          <p:cNvSpPr/>
          <p:nvPr/>
        </p:nvSpPr>
        <p:spPr>
          <a:xfrm>
            <a:off x="5952338" y="3356992"/>
            <a:ext cx="1080120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251520" y="332656"/>
            <a:ext cx="1224136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사각형 설명선 5"/>
          <p:cNvSpPr/>
          <p:nvPr/>
        </p:nvSpPr>
        <p:spPr>
          <a:xfrm>
            <a:off x="1835696" y="332656"/>
            <a:ext cx="2880320" cy="648072"/>
          </a:xfrm>
          <a:prstGeom prst="wedgeRectCallout">
            <a:avLst>
              <a:gd name="adj1" fmla="val -67491"/>
              <a:gd name="adj2" fmla="val 773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400" b="1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① 요양기관 정보마당</a:t>
            </a:r>
            <a:r>
              <a:rPr lang="en-US" altLang="ko-KR" sz="14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4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hlinkClick r:id="rId3"/>
              </a:rPr>
              <a:t>(https://medicare.nhis.or.kr</a:t>
            </a:r>
            <a:r>
              <a:rPr lang="en-US" altLang="ko-KR" sz="14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)</a:t>
            </a:r>
            <a:endParaRPr lang="en-US" altLang="ko-KR" sz="1400" b="1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algn="ctr"/>
            <a:endParaRPr lang="ko-KR" altLang="en-US" sz="1400" b="1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사각형 설명선 6"/>
          <p:cNvSpPr/>
          <p:nvPr/>
        </p:nvSpPr>
        <p:spPr>
          <a:xfrm>
            <a:off x="6588224" y="4077072"/>
            <a:ext cx="1944216" cy="360040"/>
          </a:xfrm>
          <a:prstGeom prst="wedgeRectCallout">
            <a:avLst>
              <a:gd name="adj1" fmla="val -37641"/>
              <a:gd name="adj2" fmla="val -9700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② 인증서 로그인</a:t>
            </a:r>
            <a:endParaRPr lang="ko-KR" altLang="en-US" sz="1400" b="1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755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_x156129104" descr="EMB000029f80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0" y="44624"/>
            <a:ext cx="8978702" cy="6741368"/>
          </a:xfrm>
          <a:prstGeom prst="rect">
            <a:avLst/>
          </a:prstGeom>
          <a:noFill/>
        </p:spPr>
      </p:pic>
      <p:sp>
        <p:nvSpPr>
          <p:cNvPr id="6" name="타원 5"/>
          <p:cNvSpPr/>
          <p:nvPr/>
        </p:nvSpPr>
        <p:spPr>
          <a:xfrm>
            <a:off x="899592" y="836712"/>
            <a:ext cx="1080120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사각형 설명선 6"/>
          <p:cNvSpPr/>
          <p:nvPr/>
        </p:nvSpPr>
        <p:spPr>
          <a:xfrm>
            <a:off x="1547664" y="1772816"/>
            <a:ext cx="1728192" cy="360040"/>
          </a:xfrm>
          <a:prstGeom prst="wedgeRectCallout">
            <a:avLst>
              <a:gd name="adj1" fmla="val -41190"/>
              <a:gd name="adj2" fmla="val -14013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‘</a:t>
            </a:r>
            <a:r>
              <a:rPr lang="ko-KR" altLang="en-US" sz="1400" b="1" dirty="0" err="1" smtClean="0">
                <a:solidFill>
                  <a:srgbClr val="0000FF"/>
                </a:solidFill>
                <a:latin typeface="굴림" pitchFamily="50" charset="-127"/>
                <a:ea typeface="굴림" pitchFamily="50" charset="-127"/>
              </a:rPr>
              <a:t>요양비</a:t>
            </a:r>
            <a:r>
              <a:rPr lang="en-US" altLang="ko-KR" sz="14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’ </a:t>
            </a:r>
            <a:r>
              <a:rPr lang="ko-KR" altLang="en-US" sz="14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탭 </a:t>
            </a:r>
            <a:r>
              <a:rPr lang="ko-KR" altLang="en-US" sz="14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선택</a:t>
            </a:r>
            <a:endParaRPr lang="en-US" altLang="ko-KR" sz="1400" b="1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0235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_x156129744" descr="EMB000029f807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80628"/>
            <a:ext cx="9036496" cy="6660740"/>
          </a:xfrm>
          <a:prstGeom prst="rect">
            <a:avLst/>
          </a:prstGeom>
          <a:noFill/>
        </p:spPr>
      </p:pic>
      <p:sp>
        <p:nvSpPr>
          <p:cNvPr id="6" name="타원 5"/>
          <p:cNvSpPr/>
          <p:nvPr/>
        </p:nvSpPr>
        <p:spPr>
          <a:xfrm>
            <a:off x="1259632" y="1124744"/>
            <a:ext cx="1512168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사각형 설명선 6"/>
          <p:cNvSpPr/>
          <p:nvPr/>
        </p:nvSpPr>
        <p:spPr>
          <a:xfrm>
            <a:off x="2555776" y="2420888"/>
            <a:ext cx="3096344" cy="576064"/>
          </a:xfrm>
          <a:prstGeom prst="wedgeRectCallout">
            <a:avLst>
              <a:gd name="adj1" fmla="val -46182"/>
              <a:gd name="adj2" fmla="val -19763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(</a:t>
            </a:r>
            <a:r>
              <a:rPr lang="ko-KR" altLang="en-US" sz="14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병원에서 환자등록 및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조회시</a:t>
            </a:r>
            <a:r>
              <a:rPr lang="en-US" altLang="ko-KR" sz="14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)</a:t>
            </a:r>
          </a:p>
          <a:p>
            <a:pPr algn="ctr"/>
            <a:r>
              <a:rPr lang="en-US" altLang="ko-KR" sz="1400" b="1" dirty="0" smtClean="0">
                <a:solidFill>
                  <a:srgbClr val="0000FF"/>
                </a:solidFill>
                <a:latin typeface="굴림" pitchFamily="50" charset="-127"/>
                <a:ea typeface="굴림" pitchFamily="50" charset="-127"/>
              </a:rPr>
              <a:t>‘</a:t>
            </a:r>
            <a:r>
              <a:rPr lang="ko-KR" altLang="en-US" sz="1400" b="1" dirty="0" smtClean="0">
                <a:solidFill>
                  <a:srgbClr val="0000FF"/>
                </a:solidFill>
                <a:latin typeface="굴림" pitchFamily="50" charset="-127"/>
                <a:ea typeface="굴림" pitchFamily="50" charset="-127"/>
              </a:rPr>
              <a:t>당뇨병요양비대상자등록</a:t>
            </a:r>
            <a:r>
              <a:rPr lang="en-US" altLang="ko-KR" sz="1400" b="1" dirty="0" smtClean="0">
                <a:solidFill>
                  <a:srgbClr val="0000FF"/>
                </a:solidFill>
                <a:latin typeface="굴림" pitchFamily="50" charset="-127"/>
                <a:ea typeface="굴림" pitchFamily="50" charset="-127"/>
              </a:rPr>
              <a:t>/</a:t>
            </a:r>
            <a:r>
              <a:rPr lang="ko-KR" altLang="en-US" sz="1400" b="1" dirty="0" smtClean="0">
                <a:solidFill>
                  <a:srgbClr val="0000FF"/>
                </a:solidFill>
                <a:latin typeface="굴림" pitchFamily="50" charset="-127"/>
                <a:ea typeface="굴림" pitchFamily="50" charset="-127"/>
              </a:rPr>
              <a:t>조회</a:t>
            </a:r>
            <a:r>
              <a:rPr lang="en-US" altLang="ko-KR" sz="1400" b="1" dirty="0" smtClean="0">
                <a:solidFill>
                  <a:srgbClr val="0000FF"/>
                </a:solidFill>
                <a:latin typeface="굴림" pitchFamily="50" charset="-127"/>
                <a:ea typeface="굴림" pitchFamily="50" charset="-127"/>
              </a:rPr>
              <a:t>’</a:t>
            </a:r>
            <a:r>
              <a:rPr lang="ko-KR" altLang="en-US" sz="1400" b="1" dirty="0" smtClean="0">
                <a:solidFill>
                  <a:srgbClr val="0000FF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선택</a:t>
            </a:r>
            <a:endParaRPr lang="en-US" altLang="ko-KR" sz="1400" b="1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0235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_x156127584" descr="EMB000029f807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4750"/>
            <a:ext cx="9036496" cy="6777372"/>
          </a:xfrm>
          <a:prstGeom prst="rect">
            <a:avLst/>
          </a:prstGeom>
          <a:noFill/>
        </p:spPr>
      </p:pic>
      <p:sp>
        <p:nvSpPr>
          <p:cNvPr id="6" name="타원 5"/>
          <p:cNvSpPr/>
          <p:nvPr/>
        </p:nvSpPr>
        <p:spPr>
          <a:xfrm>
            <a:off x="2915816" y="1412776"/>
            <a:ext cx="1512168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사각형 설명선 6"/>
          <p:cNvSpPr/>
          <p:nvPr/>
        </p:nvSpPr>
        <p:spPr>
          <a:xfrm>
            <a:off x="4139952" y="2636912"/>
            <a:ext cx="3168352" cy="504056"/>
          </a:xfrm>
          <a:prstGeom prst="wedgeRectCallout">
            <a:avLst>
              <a:gd name="adj1" fmla="val -46676"/>
              <a:gd name="adj2" fmla="val -21859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(</a:t>
            </a:r>
            <a:r>
              <a:rPr lang="ko-KR" altLang="en-US" sz="14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병원에서 환자등록 및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조회시</a:t>
            </a:r>
            <a:r>
              <a:rPr lang="en-US" altLang="ko-KR" sz="14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)</a:t>
            </a:r>
          </a:p>
          <a:p>
            <a:pPr algn="ctr"/>
            <a:r>
              <a:rPr lang="en-US" altLang="ko-KR" sz="1400" b="1" dirty="0" smtClean="0">
                <a:solidFill>
                  <a:srgbClr val="0000FF"/>
                </a:solidFill>
                <a:latin typeface="굴림" pitchFamily="50" charset="-127"/>
                <a:ea typeface="굴림" pitchFamily="50" charset="-127"/>
              </a:rPr>
              <a:t>‘</a:t>
            </a:r>
            <a:r>
              <a:rPr lang="ko-KR" altLang="en-US" sz="1400" b="1" dirty="0" smtClean="0">
                <a:solidFill>
                  <a:srgbClr val="0000FF"/>
                </a:solidFill>
                <a:latin typeface="굴림" pitchFamily="50" charset="-127"/>
                <a:ea typeface="굴림" pitchFamily="50" charset="-127"/>
              </a:rPr>
              <a:t>주민번호와 성명</a:t>
            </a:r>
            <a:r>
              <a:rPr lang="en-US" altLang="ko-KR" sz="1400" b="1" dirty="0" smtClean="0">
                <a:solidFill>
                  <a:srgbClr val="0000FF"/>
                </a:solidFill>
                <a:latin typeface="굴림" pitchFamily="50" charset="-127"/>
                <a:ea typeface="굴림" pitchFamily="50" charset="-127"/>
              </a:rPr>
              <a:t>’</a:t>
            </a:r>
            <a:r>
              <a:rPr lang="ko-KR" altLang="en-US" sz="1400" b="1" dirty="0" smtClean="0">
                <a:solidFill>
                  <a:srgbClr val="0000FF"/>
                </a:solidFill>
                <a:latin typeface="굴림" pitchFamily="50" charset="-127"/>
                <a:ea typeface="굴림" pitchFamily="50" charset="-127"/>
              </a:rPr>
              <a:t> 모두 입력 후 진행</a:t>
            </a:r>
            <a:endParaRPr lang="en-US" altLang="ko-KR" sz="1400" b="1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6372200" y="1412776"/>
            <a:ext cx="936104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0235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_x156129104" descr="EMB000029f807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80628"/>
            <a:ext cx="8928992" cy="6696744"/>
          </a:xfrm>
          <a:prstGeom prst="rect">
            <a:avLst/>
          </a:prstGeom>
          <a:noFill/>
        </p:spPr>
      </p:pic>
      <p:sp>
        <p:nvSpPr>
          <p:cNvPr id="6" name="타원 5"/>
          <p:cNvSpPr/>
          <p:nvPr/>
        </p:nvSpPr>
        <p:spPr>
          <a:xfrm>
            <a:off x="1115616" y="1628800"/>
            <a:ext cx="1080120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사각형 설명선 6"/>
          <p:cNvSpPr/>
          <p:nvPr/>
        </p:nvSpPr>
        <p:spPr>
          <a:xfrm>
            <a:off x="1835696" y="2492896"/>
            <a:ext cx="2376264" cy="792088"/>
          </a:xfrm>
          <a:prstGeom prst="wedgeRectCallout">
            <a:avLst>
              <a:gd name="adj1" fmla="val -45154"/>
              <a:gd name="adj2" fmla="val -8161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약국에서 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요양비</a:t>
            </a:r>
            <a:r>
              <a:rPr lang="en-US" altLang="ko-KR" sz="14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4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당뇨</a:t>
            </a:r>
            <a:r>
              <a:rPr lang="en-US" altLang="ko-KR" sz="14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)</a:t>
            </a:r>
            <a:endParaRPr lang="en-US" altLang="ko-KR" sz="1400" b="1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지급청구서 등록 </a:t>
            </a:r>
            <a:r>
              <a:rPr lang="ko-KR" altLang="en-US" sz="14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및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조회시</a:t>
            </a:r>
            <a:endParaRPr lang="en-US" altLang="ko-KR" sz="1400" b="1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algn="ctr"/>
            <a:r>
              <a:rPr lang="en-US" altLang="ko-KR" sz="14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‘</a:t>
            </a:r>
            <a:r>
              <a:rPr lang="en-US" altLang="ko-KR" sz="1400" b="1" dirty="0" smtClean="0">
                <a:solidFill>
                  <a:srgbClr val="0000FF"/>
                </a:solidFill>
                <a:latin typeface="굴림" pitchFamily="50" charset="-127"/>
                <a:ea typeface="굴림" pitchFamily="50" charset="-127"/>
              </a:rPr>
              <a:t>EDI </a:t>
            </a:r>
            <a:r>
              <a:rPr lang="ko-KR" altLang="en-US" sz="1400" b="1" dirty="0" smtClean="0">
                <a:solidFill>
                  <a:srgbClr val="0000FF"/>
                </a:solidFill>
                <a:latin typeface="굴림" pitchFamily="50" charset="-127"/>
                <a:ea typeface="굴림" pitchFamily="50" charset="-127"/>
              </a:rPr>
              <a:t>업무</a:t>
            </a:r>
            <a:r>
              <a:rPr lang="en-US" altLang="ko-KR" sz="14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’</a:t>
            </a:r>
            <a:r>
              <a:rPr lang="ko-KR" altLang="en-US" sz="14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선택</a:t>
            </a:r>
            <a:endParaRPr lang="en-US" altLang="ko-KR" sz="1400" b="1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0235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250"/>
            <a:ext cx="8983748" cy="668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그룹 11"/>
          <p:cNvGrpSpPr/>
          <p:nvPr/>
        </p:nvGrpSpPr>
        <p:grpSpPr>
          <a:xfrm>
            <a:off x="1619672" y="3681028"/>
            <a:ext cx="5472608" cy="549352"/>
            <a:chOff x="1619672" y="3681028"/>
            <a:chExt cx="4824536" cy="549352"/>
          </a:xfrm>
        </p:grpSpPr>
        <p:cxnSp>
          <p:nvCxnSpPr>
            <p:cNvPr id="9" name="직선 화살표 연결선 8"/>
            <p:cNvCxnSpPr/>
            <p:nvPr/>
          </p:nvCxnSpPr>
          <p:spPr>
            <a:xfrm flipH="1" flipV="1">
              <a:off x="1619672" y="3681028"/>
              <a:ext cx="144016" cy="18002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763688" y="3861048"/>
              <a:ext cx="4680520" cy="369332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① </a:t>
              </a:r>
              <a:r>
                <a:rPr lang="en-US" altLang="ko-KR" b="1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‘</a:t>
              </a:r>
              <a:r>
                <a:rPr lang="ko-KR" altLang="en-US" b="1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요양비</a:t>
              </a:r>
              <a:r>
                <a:rPr lang="en-US" altLang="ko-KR" b="1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(</a:t>
              </a:r>
              <a:r>
                <a:rPr lang="ko-KR" altLang="en-US" b="1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당뇨</a:t>
              </a:r>
              <a:r>
                <a:rPr lang="en-US" altLang="ko-KR" b="1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)</a:t>
              </a:r>
              <a:r>
                <a:rPr lang="ko-KR" altLang="en-US" b="1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지급청구서 등록 및 조회</a:t>
              </a:r>
              <a:r>
                <a:rPr lang="en-US" altLang="ko-KR" b="1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’</a:t>
              </a:r>
              <a:r>
                <a:rPr lang="ko-KR" altLang="en-US" b="1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선택</a:t>
              </a:r>
              <a:endParaRPr lang="ko-KR" altLang="en-US" b="1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sp>
        <p:nvSpPr>
          <p:cNvPr id="3" name="직사각형 2"/>
          <p:cNvSpPr/>
          <p:nvPr/>
        </p:nvSpPr>
        <p:spPr>
          <a:xfrm>
            <a:off x="899592" y="146583"/>
            <a:ext cx="2592288" cy="1353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7504076" y="404664"/>
            <a:ext cx="864096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 설명선 7"/>
          <p:cNvSpPr/>
          <p:nvPr/>
        </p:nvSpPr>
        <p:spPr>
          <a:xfrm>
            <a:off x="6300192" y="1052736"/>
            <a:ext cx="1512168" cy="360040"/>
          </a:xfrm>
          <a:prstGeom prst="wedgeRectCallout">
            <a:avLst>
              <a:gd name="adj1" fmla="val 34681"/>
              <a:gd name="adj2" fmla="val -12096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※ </a:t>
            </a:r>
            <a:r>
              <a:rPr lang="ko-KR" altLang="en-US" sz="14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도움말 참조</a:t>
            </a:r>
            <a:endParaRPr lang="ko-KR" altLang="en-US" sz="1400" b="1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302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127612400" descr="EMB00007774458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928992" cy="66967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250638" y="1027098"/>
            <a:ext cx="8679666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화살표 연결선 4"/>
          <p:cNvCxnSpPr/>
          <p:nvPr/>
        </p:nvCxnSpPr>
        <p:spPr>
          <a:xfrm flipH="1" flipV="1">
            <a:off x="2017536" y="1747178"/>
            <a:ext cx="144016" cy="24040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61552" y="1987580"/>
            <a:ext cx="5832648" cy="3139321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‘</a:t>
            </a:r>
            <a:r>
              <a:rPr lang="ko-KR" altLang="en-US" b="1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요양비</a:t>
            </a:r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당뇨</a:t>
            </a:r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지급청구서 등록 및 조회</a:t>
            </a:r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’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필수 </a:t>
            </a:r>
            <a:r>
              <a:rPr lang="ko-KR" altLang="en-US" b="1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입력값</a:t>
            </a:r>
            <a:endParaRPr lang="en-US" altLang="ko-KR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en-US" altLang="ko-KR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ko-KR" altLang="en-US" b="1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수진자</a:t>
            </a:r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환자</a:t>
            </a:r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기본정보</a:t>
            </a:r>
            <a:endParaRPr lang="en-US" altLang="ko-KR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b="1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수진자</a:t>
            </a:r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환자</a:t>
            </a:r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주민</a:t>
            </a:r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외국인</a:t>
            </a:r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번호</a:t>
            </a:r>
            <a:endParaRPr lang="en-US" altLang="ko-KR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성명</a:t>
            </a:r>
            <a:endParaRPr lang="en-US" altLang="ko-KR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휴대전화번호</a:t>
            </a:r>
            <a:endParaRPr lang="en-US" altLang="ko-KR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청구인</a:t>
            </a:r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환자</a:t>
            </a:r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r>
              <a:rPr lang="en-US" altLang="ko-KR" b="1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sms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송신동의여부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: Y</a:t>
            </a:r>
          </a:p>
          <a:p>
            <a:pPr marL="285750" indent="-285750">
              <a:buFontTx/>
              <a:buChar char="-"/>
            </a:pP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청구위임동의여부 </a:t>
            </a:r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: Y</a:t>
            </a:r>
          </a:p>
          <a:p>
            <a:pPr marL="285750" indent="-285750">
              <a:buFontTx/>
              <a:buChar char="-"/>
            </a:pP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위임동의기간</a:t>
            </a:r>
            <a:endParaRPr lang="en-US" altLang="ko-KR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From : 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청구서 입력일자로 자동 디스플레이</a:t>
            </a:r>
            <a:endParaRPr lang="en-US" altLang="ko-KR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To     : ‘99991231’ 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자동 </a:t>
            </a:r>
            <a:r>
              <a:rPr lang="ko-KR" altLang="en-US" b="1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디스플레이되며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수정가능</a:t>
            </a:r>
            <a:endParaRPr lang="ko-KR" altLang="en-US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891046" y="138037"/>
            <a:ext cx="2880320" cy="1353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21" name="_x156129744"/>
          <p:cNvSpPr>
            <a:spLocks noChangeArrowheads="1"/>
          </p:cNvSpPr>
          <p:nvPr/>
        </p:nvSpPr>
        <p:spPr bwMode="auto">
          <a:xfrm>
            <a:off x="3347864" y="430542"/>
            <a:ext cx="792088" cy="432048"/>
          </a:xfrm>
          <a:prstGeom prst="ellipse">
            <a:avLst/>
          </a:prstGeom>
          <a:noFill/>
          <a:ln w="35941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7904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_x127612400" descr="EMB00007774458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928992" cy="66967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284822" y="1709354"/>
            <a:ext cx="8679666" cy="2520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/>
          <p:cNvCxnSpPr/>
          <p:nvPr/>
        </p:nvCxnSpPr>
        <p:spPr>
          <a:xfrm flipH="1" flipV="1">
            <a:off x="1691680" y="4229634"/>
            <a:ext cx="145456" cy="23802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32890" y="4467295"/>
            <a:ext cx="7157235" cy="2031325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처방전 발행일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/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처방지급일수</a:t>
            </a:r>
            <a:endParaRPr lang="en-US" altLang="ko-KR" sz="14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상병코드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당뇨환자 등록 시 입력된 상병코드 자동 </a:t>
            </a:r>
            <a:r>
              <a:rPr lang="ko-KR" altLang="en-US" sz="1400" b="1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디스플레이되며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수정가능</a:t>
            </a:r>
            <a:endParaRPr lang="en-US" altLang="ko-KR" sz="14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사용개시일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소모성재료 구입일자</a:t>
            </a:r>
            <a:endParaRPr lang="en-US" altLang="ko-KR" sz="14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의사면허번호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입력 시 요양기관기호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400" b="1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의사명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전문의번호 자동 디스플레이</a:t>
            </a:r>
            <a:endParaRPr lang="en-US" altLang="ko-KR" sz="14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구입품목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등록제품  전체조회  또는  명칭으로 조회 가능</a:t>
            </a:r>
            <a:endParaRPr lang="en-US" altLang="ko-KR" sz="14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수량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/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금액</a:t>
            </a:r>
            <a:endParaRPr lang="en-US" altLang="ko-KR" sz="14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구입금액</a:t>
            </a:r>
            <a:endParaRPr lang="en-US" altLang="ko-KR" sz="14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현금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카드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승인번호</a:t>
            </a:r>
            <a:endParaRPr lang="en-US" altLang="ko-KR" sz="14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본인부담금</a:t>
            </a:r>
            <a:endParaRPr lang="en-US" altLang="ko-KR" sz="14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891046" y="138037"/>
            <a:ext cx="2880320" cy="1353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1397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238</Words>
  <Application>Microsoft Office PowerPoint</Application>
  <PresentationFormat>화면 슬라이드 쇼(4:3)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당뇨 웹EDI 사용자 매뉴얼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USER</cp:lastModifiedBy>
  <cp:revision>46</cp:revision>
  <dcterms:created xsi:type="dcterms:W3CDTF">2016-07-21T07:37:26Z</dcterms:created>
  <dcterms:modified xsi:type="dcterms:W3CDTF">2017-10-13T05:17:13Z</dcterms:modified>
</cp:coreProperties>
</file>